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notesSlides/notesSlide416.xml" ContentType="application/vnd.openxmlformats-officedocument.presentationml.notesSlide+xml"/>
  <Override PartName="/ppt/notesSlides/notesSlide417.xml" ContentType="application/vnd.openxmlformats-officedocument.presentationml.notesSlide+xml"/>
  <Override PartName="/ppt/notesSlides/notesSlide418.xml" ContentType="application/vnd.openxmlformats-officedocument.presentationml.notesSlide+xml"/>
  <Override PartName="/ppt/notesSlides/notesSlide419.xml" ContentType="application/vnd.openxmlformats-officedocument.presentationml.notesSlide+xml"/>
  <Override PartName="/ppt/notesSlides/notesSlide420.xml" ContentType="application/vnd.openxmlformats-officedocument.presentationml.notesSlide+xml"/>
  <Override PartName="/ppt/notesSlides/notesSlide421.xml" ContentType="application/vnd.openxmlformats-officedocument.presentationml.notesSlide+xml"/>
  <Override PartName="/ppt/notesSlides/notesSlide422.xml" ContentType="application/vnd.openxmlformats-officedocument.presentationml.notesSlide+xml"/>
  <Override PartName="/ppt/notesSlides/notesSlide423.xml" ContentType="application/vnd.openxmlformats-officedocument.presentationml.notesSlide+xml"/>
  <Override PartName="/ppt/notesSlides/notesSlide424.xml" ContentType="application/vnd.openxmlformats-officedocument.presentationml.notesSlide+xml"/>
  <Override PartName="/ppt/notesSlides/notesSlide425.xml" ContentType="application/vnd.openxmlformats-officedocument.presentationml.notesSlide+xml"/>
  <Override PartName="/ppt/notesSlides/notesSlide426.xml" ContentType="application/vnd.openxmlformats-officedocument.presentationml.notesSlide+xml"/>
  <Override PartName="/ppt/notesSlides/notesSlide427.xml" ContentType="application/vnd.openxmlformats-officedocument.presentationml.notesSlide+xml"/>
  <Override PartName="/ppt/notesSlides/notesSlide428.xml" ContentType="application/vnd.openxmlformats-officedocument.presentationml.notesSlide+xml"/>
  <Override PartName="/ppt/notesSlides/notesSlide429.xml" ContentType="application/vnd.openxmlformats-officedocument.presentationml.notesSlide+xml"/>
  <Override PartName="/ppt/notesSlides/notesSlide430.xml" ContentType="application/vnd.openxmlformats-officedocument.presentationml.notesSlide+xml"/>
  <Override PartName="/ppt/notesSlides/notesSlide431.xml" ContentType="application/vnd.openxmlformats-officedocument.presentationml.notesSlide+xml"/>
  <Override PartName="/ppt/notesSlides/notesSlide432.xml" ContentType="application/vnd.openxmlformats-officedocument.presentationml.notesSlide+xml"/>
  <Override PartName="/ppt/notesSlides/notesSlide433.xml" ContentType="application/vnd.openxmlformats-officedocument.presentationml.notesSlide+xml"/>
  <Override PartName="/ppt/notesSlides/notesSlide434.xml" ContentType="application/vnd.openxmlformats-officedocument.presentationml.notesSlide+xml"/>
  <Override PartName="/ppt/notesSlides/notesSlide435.xml" ContentType="application/vnd.openxmlformats-officedocument.presentationml.notesSlide+xml"/>
  <Override PartName="/ppt/notesSlides/notesSlide436.xml" ContentType="application/vnd.openxmlformats-officedocument.presentationml.notesSlide+xml"/>
  <Override PartName="/ppt/notesSlides/notesSlide437.xml" ContentType="application/vnd.openxmlformats-officedocument.presentationml.notesSlide+xml"/>
  <Override PartName="/ppt/notesSlides/notesSlide438.xml" ContentType="application/vnd.openxmlformats-officedocument.presentationml.notesSlide+xml"/>
  <Override PartName="/ppt/notesSlides/notesSlide439.xml" ContentType="application/vnd.openxmlformats-officedocument.presentationml.notesSlide+xml"/>
  <Override PartName="/ppt/notesSlides/notesSlide440.xml" ContentType="application/vnd.openxmlformats-officedocument.presentationml.notesSlide+xml"/>
  <Override PartName="/ppt/notesSlides/notesSlide441.xml" ContentType="application/vnd.openxmlformats-officedocument.presentationml.notesSlide+xml"/>
  <Override PartName="/ppt/notesSlides/notesSlide442.xml" ContentType="application/vnd.openxmlformats-officedocument.presentationml.notesSlide+xml"/>
  <Override PartName="/ppt/notesSlides/notesSlide443.xml" ContentType="application/vnd.openxmlformats-officedocument.presentationml.notesSlide+xml"/>
  <Override PartName="/ppt/notesSlides/notesSlide444.xml" ContentType="application/vnd.openxmlformats-officedocument.presentationml.notesSlide+xml"/>
  <Override PartName="/ppt/notesSlides/notesSlide445.xml" ContentType="application/vnd.openxmlformats-officedocument.presentationml.notesSlide+xml"/>
  <Override PartName="/ppt/notesSlides/notesSlide446.xml" ContentType="application/vnd.openxmlformats-officedocument.presentationml.notesSlide+xml"/>
  <Override PartName="/ppt/notesSlides/notesSlide447.xml" ContentType="application/vnd.openxmlformats-officedocument.presentationml.notesSlide+xml"/>
  <Override PartName="/ppt/notesSlides/notesSlide448.xml" ContentType="application/vnd.openxmlformats-officedocument.presentationml.notesSlide+xml"/>
  <Override PartName="/ppt/notesSlides/notesSlide449.xml" ContentType="application/vnd.openxmlformats-officedocument.presentationml.notesSlide+xml"/>
  <Override PartName="/ppt/notesSlides/notesSlide450.xml" ContentType="application/vnd.openxmlformats-officedocument.presentationml.notesSlide+xml"/>
  <Override PartName="/ppt/notesSlides/notesSlide451.xml" ContentType="application/vnd.openxmlformats-officedocument.presentationml.notesSlide+xml"/>
  <Override PartName="/ppt/notesSlides/notesSlide452.xml" ContentType="application/vnd.openxmlformats-officedocument.presentationml.notesSlide+xml"/>
  <Override PartName="/ppt/notesSlides/notesSlide453.xml" ContentType="application/vnd.openxmlformats-officedocument.presentationml.notesSlide+xml"/>
  <Override PartName="/ppt/notesSlides/notesSlide454.xml" ContentType="application/vnd.openxmlformats-officedocument.presentationml.notesSlide+xml"/>
  <Override PartName="/ppt/notesSlides/notesSlide455.xml" ContentType="application/vnd.openxmlformats-officedocument.presentationml.notesSlide+xml"/>
  <Override PartName="/ppt/notesSlides/notesSlide456.xml" ContentType="application/vnd.openxmlformats-officedocument.presentationml.notesSlide+xml"/>
  <Override PartName="/ppt/notesSlides/notesSlide457.xml" ContentType="application/vnd.openxmlformats-officedocument.presentationml.notesSlide+xml"/>
  <Override PartName="/ppt/notesSlides/notesSlide458.xml" ContentType="application/vnd.openxmlformats-officedocument.presentationml.notesSlide+xml"/>
  <Override PartName="/ppt/notesSlides/notesSlide459.xml" ContentType="application/vnd.openxmlformats-officedocument.presentationml.notesSlide+xml"/>
  <Override PartName="/ppt/notesSlides/notesSlide460.xml" ContentType="application/vnd.openxmlformats-officedocument.presentationml.notesSlide+xml"/>
  <Override PartName="/ppt/notesSlides/notesSlide461.xml" ContentType="application/vnd.openxmlformats-officedocument.presentationml.notesSlide+xml"/>
  <Override PartName="/ppt/notesSlides/notesSlide462.xml" ContentType="application/vnd.openxmlformats-officedocument.presentationml.notesSlide+xml"/>
  <Override PartName="/ppt/notesSlides/notesSlide463.xml" ContentType="application/vnd.openxmlformats-officedocument.presentationml.notesSlide+xml"/>
  <Override PartName="/ppt/notesSlides/notesSlide464.xml" ContentType="application/vnd.openxmlformats-officedocument.presentationml.notesSlide+xml"/>
  <Override PartName="/ppt/notesSlides/notesSlide465.xml" ContentType="application/vnd.openxmlformats-officedocument.presentationml.notesSlide+xml"/>
  <Override PartName="/ppt/notesSlides/notesSlide466.xml" ContentType="application/vnd.openxmlformats-officedocument.presentationml.notesSlide+xml"/>
  <Override PartName="/ppt/notesSlides/notesSlide467.xml" ContentType="application/vnd.openxmlformats-officedocument.presentationml.notesSlide+xml"/>
  <Override PartName="/ppt/notesSlides/notesSlide468.xml" ContentType="application/vnd.openxmlformats-officedocument.presentationml.notesSlide+xml"/>
  <Override PartName="/ppt/notesSlides/notesSlide469.xml" ContentType="application/vnd.openxmlformats-officedocument.presentationml.notesSlide+xml"/>
  <Override PartName="/ppt/notesSlides/notesSlide470.xml" ContentType="application/vnd.openxmlformats-officedocument.presentationml.notesSlide+xml"/>
  <Override PartName="/ppt/notesSlides/notesSlide471.xml" ContentType="application/vnd.openxmlformats-officedocument.presentationml.notesSlide+xml"/>
  <Override PartName="/ppt/notesSlides/notesSlide472.xml" ContentType="application/vnd.openxmlformats-officedocument.presentationml.notesSlide+xml"/>
  <Override PartName="/ppt/notesSlides/notesSlide473.xml" ContentType="application/vnd.openxmlformats-officedocument.presentationml.notesSlide+xml"/>
  <Override PartName="/ppt/notesSlides/notesSlide474.xml" ContentType="application/vnd.openxmlformats-officedocument.presentationml.notesSlide+xml"/>
  <Override PartName="/ppt/notesSlides/notesSlide475.xml" ContentType="application/vnd.openxmlformats-officedocument.presentationml.notesSlide+xml"/>
  <Override PartName="/ppt/notesSlides/notesSlide476.xml" ContentType="application/vnd.openxmlformats-officedocument.presentationml.notesSlide+xml"/>
  <Override PartName="/ppt/notesSlides/notesSlide477.xml" ContentType="application/vnd.openxmlformats-officedocument.presentationml.notesSlide+xml"/>
  <Override PartName="/ppt/notesSlides/notesSlide478.xml" ContentType="application/vnd.openxmlformats-officedocument.presentationml.notesSlide+xml"/>
  <Override PartName="/ppt/notesSlides/notesSlide479.xml" ContentType="application/vnd.openxmlformats-officedocument.presentationml.notesSlide+xml"/>
  <Override PartName="/ppt/notesSlides/notesSlide480.xml" ContentType="application/vnd.openxmlformats-officedocument.presentationml.notesSlide+xml"/>
  <Override PartName="/ppt/notesSlides/notesSlide481.xml" ContentType="application/vnd.openxmlformats-officedocument.presentationml.notesSlide+xml"/>
  <Override PartName="/ppt/notesSlides/notesSlide482.xml" ContentType="application/vnd.openxmlformats-officedocument.presentationml.notesSlide+xml"/>
  <Override PartName="/ppt/notesSlides/notesSlide483.xml" ContentType="application/vnd.openxmlformats-officedocument.presentationml.notesSlide+xml"/>
  <Override PartName="/ppt/notesSlides/notesSlide484.xml" ContentType="application/vnd.openxmlformats-officedocument.presentationml.notesSlide+xml"/>
  <Override PartName="/ppt/notesSlides/notesSlide485.xml" ContentType="application/vnd.openxmlformats-officedocument.presentationml.notesSlide+xml"/>
  <Override PartName="/ppt/notesSlides/notesSlide486.xml" ContentType="application/vnd.openxmlformats-officedocument.presentationml.notesSlide+xml"/>
  <Override PartName="/ppt/notesSlides/notesSlide487.xml" ContentType="application/vnd.openxmlformats-officedocument.presentationml.notesSlide+xml"/>
  <Override PartName="/ppt/notesSlides/notesSlide488.xml" ContentType="application/vnd.openxmlformats-officedocument.presentationml.notesSlide+xml"/>
  <Override PartName="/ppt/notesSlides/notesSlide489.xml" ContentType="application/vnd.openxmlformats-officedocument.presentationml.notesSlide+xml"/>
  <Override PartName="/ppt/notesSlides/notesSlide490.xml" ContentType="application/vnd.openxmlformats-officedocument.presentationml.notesSlide+xml"/>
  <Override PartName="/ppt/notesSlides/notesSlide491.xml" ContentType="application/vnd.openxmlformats-officedocument.presentationml.notesSlide+xml"/>
  <Override PartName="/ppt/notesSlides/notesSlide492.xml" ContentType="application/vnd.openxmlformats-officedocument.presentationml.notesSlide+xml"/>
  <Override PartName="/ppt/notesSlides/notesSlide493.xml" ContentType="application/vnd.openxmlformats-officedocument.presentationml.notesSlide+xml"/>
  <Override PartName="/ppt/notesSlides/notesSlide494.xml" ContentType="application/vnd.openxmlformats-officedocument.presentationml.notesSlide+xml"/>
  <Override PartName="/ppt/notesSlides/notesSlide495.xml" ContentType="application/vnd.openxmlformats-officedocument.presentationml.notesSlide+xml"/>
  <Override PartName="/ppt/notesSlides/notesSlide496.xml" ContentType="application/vnd.openxmlformats-officedocument.presentationml.notesSlide+xml"/>
  <Override PartName="/ppt/notesSlides/notesSlide497.xml" ContentType="application/vnd.openxmlformats-officedocument.presentationml.notesSlide+xml"/>
  <Override PartName="/ppt/notesSlides/notesSlide498.xml" ContentType="application/vnd.openxmlformats-officedocument.presentationml.notesSlide+xml"/>
  <Override PartName="/ppt/notesSlides/notesSlide499.xml" ContentType="application/vnd.openxmlformats-officedocument.presentationml.notesSlide+xml"/>
  <Override PartName="/ppt/notesSlides/notesSlide500.xml" ContentType="application/vnd.openxmlformats-officedocument.presentationml.notesSlide+xml"/>
  <Override PartName="/ppt/notesSlides/notesSlide501.xml" ContentType="application/vnd.openxmlformats-officedocument.presentationml.notesSlide+xml"/>
  <Override PartName="/ppt/notesSlides/notesSlide502.xml" ContentType="application/vnd.openxmlformats-officedocument.presentationml.notesSlide+xml"/>
  <Override PartName="/ppt/notesSlides/notesSlide503.xml" ContentType="application/vnd.openxmlformats-officedocument.presentationml.notesSlide+xml"/>
  <Override PartName="/ppt/notesSlides/notesSlide504.xml" ContentType="application/vnd.openxmlformats-officedocument.presentationml.notesSlide+xml"/>
  <Override PartName="/ppt/notesSlides/notesSlide505.xml" ContentType="application/vnd.openxmlformats-officedocument.presentationml.notesSlide+xml"/>
  <Override PartName="/ppt/notesSlides/notesSlide506.xml" ContentType="application/vnd.openxmlformats-officedocument.presentationml.notesSlide+xml"/>
  <Override PartName="/ppt/notesSlides/notesSlide507.xml" ContentType="application/vnd.openxmlformats-officedocument.presentationml.notesSlide+xml"/>
  <Override PartName="/ppt/notesSlides/notesSlide508.xml" ContentType="application/vnd.openxmlformats-officedocument.presentationml.notesSlide+xml"/>
  <Override PartName="/ppt/notesSlides/notesSlide509.xml" ContentType="application/vnd.openxmlformats-officedocument.presentationml.notesSlide+xml"/>
  <Override PartName="/ppt/notesSlides/notesSlide510.xml" ContentType="application/vnd.openxmlformats-officedocument.presentationml.notesSlide+xml"/>
  <Override PartName="/ppt/notesSlides/notesSlide511.xml" ContentType="application/vnd.openxmlformats-officedocument.presentationml.notesSlide+xml"/>
  <Override PartName="/ppt/notesSlides/notesSlide512.xml" ContentType="application/vnd.openxmlformats-officedocument.presentationml.notesSlide+xml"/>
  <Override PartName="/ppt/notesSlides/notesSlide513.xml" ContentType="application/vnd.openxmlformats-officedocument.presentationml.notesSlide+xml"/>
  <Override PartName="/ppt/notesSlides/notesSlide514.xml" ContentType="application/vnd.openxmlformats-officedocument.presentationml.notesSlide+xml"/>
  <Override PartName="/ppt/notesSlides/notesSlide515.xml" ContentType="application/vnd.openxmlformats-officedocument.presentationml.notesSlide+xml"/>
  <Override PartName="/ppt/notesSlides/notesSlide516.xml" ContentType="application/vnd.openxmlformats-officedocument.presentationml.notesSlide+xml"/>
  <Override PartName="/ppt/notesSlides/notesSlide517.xml" ContentType="application/vnd.openxmlformats-officedocument.presentationml.notesSlide+xml"/>
  <Override PartName="/ppt/notesSlides/notesSlide518.xml" ContentType="application/vnd.openxmlformats-officedocument.presentationml.notesSlide+xml"/>
  <Override PartName="/ppt/notesSlides/notesSlide519.xml" ContentType="application/vnd.openxmlformats-officedocument.presentationml.notesSlide+xml"/>
  <Override PartName="/ppt/notesSlides/notesSlide520.xml" ContentType="application/vnd.openxmlformats-officedocument.presentationml.notesSlide+xml"/>
  <Override PartName="/ppt/notesSlides/notesSlide521.xml" ContentType="application/vnd.openxmlformats-officedocument.presentationml.notesSlide+xml"/>
  <Override PartName="/ppt/notesSlides/notesSlide522.xml" ContentType="application/vnd.openxmlformats-officedocument.presentationml.notesSlide+xml"/>
  <Override PartName="/ppt/notesSlides/notesSlide523.xml" ContentType="application/vnd.openxmlformats-officedocument.presentationml.notesSlide+xml"/>
  <Override PartName="/ppt/notesSlides/notesSlide524.xml" ContentType="application/vnd.openxmlformats-officedocument.presentationml.notesSlide+xml"/>
  <Override PartName="/ppt/notesSlides/notesSlide525.xml" ContentType="application/vnd.openxmlformats-officedocument.presentationml.notesSlide+xml"/>
  <Override PartName="/ppt/notesSlides/notesSlide526.xml" ContentType="application/vnd.openxmlformats-officedocument.presentationml.notesSlide+xml"/>
  <Override PartName="/ppt/notesSlides/notesSlide527.xml" ContentType="application/vnd.openxmlformats-officedocument.presentationml.notesSlide+xml"/>
  <Override PartName="/ppt/notesSlides/notesSlide528.xml" ContentType="application/vnd.openxmlformats-officedocument.presentationml.notesSlide+xml"/>
  <Override PartName="/ppt/notesSlides/notesSlide529.xml" ContentType="application/vnd.openxmlformats-officedocument.presentationml.notesSlide+xml"/>
  <Override PartName="/ppt/notesSlides/notesSlide530.xml" ContentType="application/vnd.openxmlformats-officedocument.presentationml.notesSlide+xml"/>
  <Override PartName="/ppt/notesSlides/notesSlide531.xml" ContentType="application/vnd.openxmlformats-officedocument.presentationml.notesSlide+xml"/>
  <Override PartName="/ppt/notesSlides/notesSlide532.xml" ContentType="application/vnd.openxmlformats-officedocument.presentationml.notesSlide+xml"/>
  <Override PartName="/ppt/notesSlides/notesSlide533.xml" ContentType="application/vnd.openxmlformats-officedocument.presentationml.notesSlide+xml"/>
  <Override PartName="/ppt/notesSlides/notesSlide534.xml" ContentType="application/vnd.openxmlformats-officedocument.presentationml.notesSlide+xml"/>
  <Override PartName="/ppt/notesSlides/notesSlide535.xml" ContentType="application/vnd.openxmlformats-officedocument.presentationml.notesSlide+xml"/>
  <Override PartName="/ppt/notesSlides/notesSlide5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847" r:id="rId6"/>
  </p:sldMasterIdLst>
  <p:notesMasterIdLst>
    <p:notesMasterId r:id="rId585"/>
  </p:notesMasterIdLst>
  <p:handoutMasterIdLst>
    <p:handoutMasterId r:id="rId586"/>
  </p:handoutMasterIdLst>
  <p:sldIdLst>
    <p:sldId id="256" r:id="rId7"/>
    <p:sldId id="257" r:id="rId8"/>
    <p:sldId id="258" r:id="rId9"/>
    <p:sldId id="262" r:id="rId10"/>
    <p:sldId id="263" r:id="rId11"/>
    <p:sldId id="260" r:id="rId12"/>
    <p:sldId id="264" r:id="rId13"/>
    <p:sldId id="267" r:id="rId14"/>
    <p:sldId id="266" r:id="rId15"/>
    <p:sldId id="269" r:id="rId16"/>
    <p:sldId id="270" r:id="rId17"/>
    <p:sldId id="268"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 id="359" r:id="rId107"/>
    <p:sldId id="360" r:id="rId108"/>
    <p:sldId id="361" r:id="rId109"/>
    <p:sldId id="362" r:id="rId110"/>
    <p:sldId id="363" r:id="rId111"/>
    <p:sldId id="364" r:id="rId112"/>
    <p:sldId id="365" r:id="rId113"/>
    <p:sldId id="366" r:id="rId114"/>
    <p:sldId id="367" r:id="rId115"/>
    <p:sldId id="368" r:id="rId116"/>
    <p:sldId id="369" r:id="rId117"/>
    <p:sldId id="370" r:id="rId118"/>
    <p:sldId id="371" r:id="rId119"/>
    <p:sldId id="372" r:id="rId120"/>
    <p:sldId id="373" r:id="rId121"/>
    <p:sldId id="374" r:id="rId122"/>
    <p:sldId id="375" r:id="rId123"/>
    <p:sldId id="376" r:id="rId124"/>
    <p:sldId id="377" r:id="rId125"/>
    <p:sldId id="378" r:id="rId126"/>
    <p:sldId id="379" r:id="rId127"/>
    <p:sldId id="380" r:id="rId128"/>
    <p:sldId id="381" r:id="rId129"/>
    <p:sldId id="382" r:id="rId130"/>
    <p:sldId id="383" r:id="rId131"/>
    <p:sldId id="384" r:id="rId132"/>
    <p:sldId id="385" r:id="rId133"/>
    <p:sldId id="386" r:id="rId134"/>
    <p:sldId id="387" r:id="rId135"/>
    <p:sldId id="388" r:id="rId136"/>
    <p:sldId id="389" r:id="rId137"/>
    <p:sldId id="390" r:id="rId138"/>
    <p:sldId id="391" r:id="rId139"/>
    <p:sldId id="392" r:id="rId140"/>
    <p:sldId id="393" r:id="rId141"/>
    <p:sldId id="394" r:id="rId142"/>
    <p:sldId id="395" r:id="rId143"/>
    <p:sldId id="396" r:id="rId144"/>
    <p:sldId id="397" r:id="rId145"/>
    <p:sldId id="398" r:id="rId146"/>
    <p:sldId id="399" r:id="rId147"/>
    <p:sldId id="400" r:id="rId148"/>
    <p:sldId id="401" r:id="rId149"/>
    <p:sldId id="402" r:id="rId150"/>
    <p:sldId id="403" r:id="rId151"/>
    <p:sldId id="404" r:id="rId152"/>
    <p:sldId id="405" r:id="rId153"/>
    <p:sldId id="406" r:id="rId154"/>
    <p:sldId id="407" r:id="rId155"/>
    <p:sldId id="408" r:id="rId156"/>
    <p:sldId id="409" r:id="rId157"/>
    <p:sldId id="410" r:id="rId158"/>
    <p:sldId id="411" r:id="rId159"/>
    <p:sldId id="412" r:id="rId160"/>
    <p:sldId id="413" r:id="rId161"/>
    <p:sldId id="414" r:id="rId162"/>
    <p:sldId id="415" r:id="rId163"/>
    <p:sldId id="416" r:id="rId164"/>
    <p:sldId id="417" r:id="rId165"/>
    <p:sldId id="418" r:id="rId166"/>
    <p:sldId id="419" r:id="rId167"/>
    <p:sldId id="420" r:id="rId168"/>
    <p:sldId id="421" r:id="rId169"/>
    <p:sldId id="422" r:id="rId170"/>
    <p:sldId id="423" r:id="rId171"/>
    <p:sldId id="424" r:id="rId172"/>
    <p:sldId id="425" r:id="rId173"/>
    <p:sldId id="426" r:id="rId174"/>
    <p:sldId id="427" r:id="rId175"/>
    <p:sldId id="428" r:id="rId176"/>
    <p:sldId id="429" r:id="rId177"/>
    <p:sldId id="430" r:id="rId178"/>
    <p:sldId id="431" r:id="rId179"/>
    <p:sldId id="432" r:id="rId180"/>
    <p:sldId id="433" r:id="rId181"/>
    <p:sldId id="434" r:id="rId182"/>
    <p:sldId id="435" r:id="rId183"/>
    <p:sldId id="436" r:id="rId184"/>
    <p:sldId id="437" r:id="rId185"/>
    <p:sldId id="438" r:id="rId186"/>
    <p:sldId id="439" r:id="rId187"/>
    <p:sldId id="440" r:id="rId188"/>
    <p:sldId id="441" r:id="rId189"/>
    <p:sldId id="442" r:id="rId190"/>
    <p:sldId id="443" r:id="rId191"/>
    <p:sldId id="444" r:id="rId192"/>
    <p:sldId id="445" r:id="rId193"/>
    <p:sldId id="446" r:id="rId194"/>
    <p:sldId id="447" r:id="rId195"/>
    <p:sldId id="448" r:id="rId196"/>
    <p:sldId id="449" r:id="rId197"/>
    <p:sldId id="450" r:id="rId198"/>
    <p:sldId id="451" r:id="rId199"/>
    <p:sldId id="452" r:id="rId200"/>
    <p:sldId id="453" r:id="rId201"/>
    <p:sldId id="454" r:id="rId202"/>
    <p:sldId id="455" r:id="rId203"/>
    <p:sldId id="456" r:id="rId204"/>
    <p:sldId id="457" r:id="rId205"/>
    <p:sldId id="458" r:id="rId206"/>
    <p:sldId id="459" r:id="rId207"/>
    <p:sldId id="460" r:id="rId208"/>
    <p:sldId id="461" r:id="rId209"/>
    <p:sldId id="462" r:id="rId210"/>
    <p:sldId id="463" r:id="rId211"/>
    <p:sldId id="464" r:id="rId212"/>
    <p:sldId id="465" r:id="rId213"/>
    <p:sldId id="466" r:id="rId214"/>
    <p:sldId id="467" r:id="rId215"/>
    <p:sldId id="468" r:id="rId216"/>
    <p:sldId id="469" r:id="rId217"/>
    <p:sldId id="470" r:id="rId218"/>
    <p:sldId id="471" r:id="rId219"/>
    <p:sldId id="472" r:id="rId220"/>
    <p:sldId id="473" r:id="rId221"/>
    <p:sldId id="474" r:id="rId222"/>
    <p:sldId id="475" r:id="rId223"/>
    <p:sldId id="476" r:id="rId224"/>
    <p:sldId id="477" r:id="rId225"/>
    <p:sldId id="478" r:id="rId226"/>
    <p:sldId id="479" r:id="rId227"/>
    <p:sldId id="480" r:id="rId228"/>
    <p:sldId id="481" r:id="rId229"/>
    <p:sldId id="482" r:id="rId230"/>
    <p:sldId id="483" r:id="rId231"/>
    <p:sldId id="484" r:id="rId232"/>
    <p:sldId id="485" r:id="rId233"/>
    <p:sldId id="486" r:id="rId234"/>
    <p:sldId id="487" r:id="rId235"/>
    <p:sldId id="488" r:id="rId236"/>
    <p:sldId id="489" r:id="rId237"/>
    <p:sldId id="490" r:id="rId238"/>
    <p:sldId id="491" r:id="rId239"/>
    <p:sldId id="492" r:id="rId240"/>
    <p:sldId id="493" r:id="rId241"/>
    <p:sldId id="494" r:id="rId242"/>
    <p:sldId id="495" r:id="rId243"/>
    <p:sldId id="496" r:id="rId244"/>
    <p:sldId id="497" r:id="rId245"/>
    <p:sldId id="498" r:id="rId246"/>
    <p:sldId id="499" r:id="rId247"/>
    <p:sldId id="500" r:id="rId248"/>
    <p:sldId id="501" r:id="rId249"/>
    <p:sldId id="502" r:id="rId250"/>
    <p:sldId id="503" r:id="rId251"/>
    <p:sldId id="504" r:id="rId252"/>
    <p:sldId id="505" r:id="rId253"/>
    <p:sldId id="506" r:id="rId254"/>
    <p:sldId id="507" r:id="rId255"/>
    <p:sldId id="508" r:id="rId256"/>
    <p:sldId id="509" r:id="rId257"/>
    <p:sldId id="510" r:id="rId258"/>
    <p:sldId id="511" r:id="rId259"/>
    <p:sldId id="512" r:id="rId260"/>
    <p:sldId id="513" r:id="rId261"/>
    <p:sldId id="514" r:id="rId262"/>
    <p:sldId id="515" r:id="rId263"/>
    <p:sldId id="516" r:id="rId264"/>
    <p:sldId id="517" r:id="rId265"/>
    <p:sldId id="518" r:id="rId266"/>
    <p:sldId id="519" r:id="rId267"/>
    <p:sldId id="520" r:id="rId268"/>
    <p:sldId id="521" r:id="rId269"/>
    <p:sldId id="522" r:id="rId270"/>
    <p:sldId id="523" r:id="rId271"/>
    <p:sldId id="524" r:id="rId272"/>
    <p:sldId id="525" r:id="rId273"/>
    <p:sldId id="526" r:id="rId274"/>
    <p:sldId id="527" r:id="rId275"/>
    <p:sldId id="528" r:id="rId276"/>
    <p:sldId id="529" r:id="rId277"/>
    <p:sldId id="530" r:id="rId278"/>
    <p:sldId id="531" r:id="rId279"/>
    <p:sldId id="532" r:id="rId280"/>
    <p:sldId id="533" r:id="rId281"/>
    <p:sldId id="534" r:id="rId282"/>
    <p:sldId id="535" r:id="rId283"/>
    <p:sldId id="536" r:id="rId284"/>
    <p:sldId id="537" r:id="rId285"/>
    <p:sldId id="538" r:id="rId286"/>
    <p:sldId id="539" r:id="rId287"/>
    <p:sldId id="540" r:id="rId288"/>
    <p:sldId id="541" r:id="rId289"/>
    <p:sldId id="542" r:id="rId290"/>
    <p:sldId id="543" r:id="rId291"/>
    <p:sldId id="544" r:id="rId292"/>
    <p:sldId id="545" r:id="rId293"/>
    <p:sldId id="546" r:id="rId294"/>
    <p:sldId id="547" r:id="rId295"/>
    <p:sldId id="548" r:id="rId296"/>
    <p:sldId id="549" r:id="rId297"/>
    <p:sldId id="550" r:id="rId298"/>
    <p:sldId id="551" r:id="rId299"/>
    <p:sldId id="552" r:id="rId300"/>
    <p:sldId id="553" r:id="rId301"/>
    <p:sldId id="554" r:id="rId302"/>
    <p:sldId id="555" r:id="rId303"/>
    <p:sldId id="556" r:id="rId304"/>
    <p:sldId id="557" r:id="rId305"/>
    <p:sldId id="558" r:id="rId306"/>
    <p:sldId id="559" r:id="rId307"/>
    <p:sldId id="560" r:id="rId308"/>
    <p:sldId id="561" r:id="rId309"/>
    <p:sldId id="562" r:id="rId310"/>
    <p:sldId id="563" r:id="rId311"/>
    <p:sldId id="564" r:id="rId312"/>
    <p:sldId id="565" r:id="rId313"/>
    <p:sldId id="566" r:id="rId314"/>
    <p:sldId id="567" r:id="rId315"/>
    <p:sldId id="568" r:id="rId316"/>
    <p:sldId id="569" r:id="rId317"/>
    <p:sldId id="570" r:id="rId318"/>
    <p:sldId id="571" r:id="rId319"/>
    <p:sldId id="572" r:id="rId320"/>
    <p:sldId id="573" r:id="rId321"/>
    <p:sldId id="574" r:id="rId322"/>
    <p:sldId id="575" r:id="rId323"/>
    <p:sldId id="576" r:id="rId324"/>
    <p:sldId id="577" r:id="rId325"/>
    <p:sldId id="578" r:id="rId326"/>
    <p:sldId id="579" r:id="rId327"/>
    <p:sldId id="580" r:id="rId328"/>
    <p:sldId id="581" r:id="rId329"/>
    <p:sldId id="582" r:id="rId330"/>
    <p:sldId id="583" r:id="rId331"/>
    <p:sldId id="584" r:id="rId332"/>
    <p:sldId id="585" r:id="rId333"/>
    <p:sldId id="586" r:id="rId334"/>
    <p:sldId id="587" r:id="rId335"/>
    <p:sldId id="588" r:id="rId336"/>
    <p:sldId id="589" r:id="rId337"/>
    <p:sldId id="590" r:id="rId338"/>
    <p:sldId id="591" r:id="rId339"/>
    <p:sldId id="592" r:id="rId340"/>
    <p:sldId id="593" r:id="rId341"/>
    <p:sldId id="594" r:id="rId342"/>
    <p:sldId id="595" r:id="rId343"/>
    <p:sldId id="596" r:id="rId344"/>
    <p:sldId id="597" r:id="rId345"/>
    <p:sldId id="598" r:id="rId346"/>
    <p:sldId id="599" r:id="rId347"/>
    <p:sldId id="600" r:id="rId348"/>
    <p:sldId id="601" r:id="rId349"/>
    <p:sldId id="602" r:id="rId350"/>
    <p:sldId id="603" r:id="rId351"/>
    <p:sldId id="604" r:id="rId352"/>
    <p:sldId id="605" r:id="rId353"/>
    <p:sldId id="606" r:id="rId354"/>
    <p:sldId id="607" r:id="rId355"/>
    <p:sldId id="608" r:id="rId356"/>
    <p:sldId id="609" r:id="rId357"/>
    <p:sldId id="610" r:id="rId358"/>
    <p:sldId id="611" r:id="rId359"/>
    <p:sldId id="612" r:id="rId360"/>
    <p:sldId id="613" r:id="rId361"/>
    <p:sldId id="614" r:id="rId362"/>
    <p:sldId id="615" r:id="rId363"/>
    <p:sldId id="616" r:id="rId364"/>
    <p:sldId id="617" r:id="rId365"/>
    <p:sldId id="618" r:id="rId366"/>
    <p:sldId id="619" r:id="rId367"/>
    <p:sldId id="620" r:id="rId368"/>
    <p:sldId id="621" r:id="rId369"/>
    <p:sldId id="622" r:id="rId370"/>
    <p:sldId id="623" r:id="rId371"/>
    <p:sldId id="624" r:id="rId372"/>
    <p:sldId id="625" r:id="rId373"/>
    <p:sldId id="626" r:id="rId374"/>
    <p:sldId id="627" r:id="rId375"/>
    <p:sldId id="628" r:id="rId376"/>
    <p:sldId id="629" r:id="rId377"/>
    <p:sldId id="630" r:id="rId378"/>
    <p:sldId id="631" r:id="rId379"/>
    <p:sldId id="632" r:id="rId380"/>
    <p:sldId id="633" r:id="rId381"/>
    <p:sldId id="634" r:id="rId382"/>
    <p:sldId id="635" r:id="rId383"/>
    <p:sldId id="636" r:id="rId384"/>
    <p:sldId id="637" r:id="rId385"/>
    <p:sldId id="638" r:id="rId386"/>
    <p:sldId id="639" r:id="rId387"/>
    <p:sldId id="640" r:id="rId388"/>
    <p:sldId id="641" r:id="rId389"/>
    <p:sldId id="642" r:id="rId390"/>
    <p:sldId id="643" r:id="rId391"/>
    <p:sldId id="644" r:id="rId392"/>
    <p:sldId id="645" r:id="rId393"/>
    <p:sldId id="646" r:id="rId394"/>
    <p:sldId id="647" r:id="rId395"/>
    <p:sldId id="648" r:id="rId396"/>
    <p:sldId id="649" r:id="rId397"/>
    <p:sldId id="650" r:id="rId398"/>
    <p:sldId id="651" r:id="rId399"/>
    <p:sldId id="652" r:id="rId400"/>
    <p:sldId id="653" r:id="rId401"/>
    <p:sldId id="654" r:id="rId402"/>
    <p:sldId id="655" r:id="rId403"/>
    <p:sldId id="656" r:id="rId404"/>
    <p:sldId id="657" r:id="rId405"/>
    <p:sldId id="658" r:id="rId406"/>
    <p:sldId id="659" r:id="rId407"/>
    <p:sldId id="660" r:id="rId408"/>
    <p:sldId id="661" r:id="rId409"/>
    <p:sldId id="662" r:id="rId410"/>
    <p:sldId id="663" r:id="rId411"/>
    <p:sldId id="664" r:id="rId412"/>
    <p:sldId id="665" r:id="rId413"/>
    <p:sldId id="666" r:id="rId414"/>
    <p:sldId id="667" r:id="rId415"/>
    <p:sldId id="668" r:id="rId416"/>
    <p:sldId id="669" r:id="rId417"/>
    <p:sldId id="670" r:id="rId418"/>
    <p:sldId id="671" r:id="rId419"/>
    <p:sldId id="672" r:id="rId420"/>
    <p:sldId id="673" r:id="rId421"/>
    <p:sldId id="674" r:id="rId422"/>
    <p:sldId id="675" r:id="rId423"/>
    <p:sldId id="676" r:id="rId424"/>
    <p:sldId id="677" r:id="rId425"/>
    <p:sldId id="678" r:id="rId426"/>
    <p:sldId id="679" r:id="rId427"/>
    <p:sldId id="680" r:id="rId428"/>
    <p:sldId id="681" r:id="rId429"/>
    <p:sldId id="682" r:id="rId430"/>
    <p:sldId id="683" r:id="rId431"/>
    <p:sldId id="684" r:id="rId432"/>
    <p:sldId id="685" r:id="rId433"/>
    <p:sldId id="686" r:id="rId434"/>
    <p:sldId id="687" r:id="rId435"/>
    <p:sldId id="688" r:id="rId436"/>
    <p:sldId id="689" r:id="rId437"/>
    <p:sldId id="690" r:id="rId438"/>
    <p:sldId id="691" r:id="rId439"/>
    <p:sldId id="692" r:id="rId440"/>
    <p:sldId id="693" r:id="rId441"/>
    <p:sldId id="694" r:id="rId442"/>
    <p:sldId id="695" r:id="rId443"/>
    <p:sldId id="696" r:id="rId444"/>
    <p:sldId id="697" r:id="rId445"/>
    <p:sldId id="698" r:id="rId446"/>
    <p:sldId id="699" r:id="rId447"/>
    <p:sldId id="700" r:id="rId448"/>
    <p:sldId id="701" r:id="rId449"/>
    <p:sldId id="702" r:id="rId450"/>
    <p:sldId id="703" r:id="rId451"/>
    <p:sldId id="704" r:id="rId452"/>
    <p:sldId id="705" r:id="rId453"/>
    <p:sldId id="706" r:id="rId454"/>
    <p:sldId id="707" r:id="rId455"/>
    <p:sldId id="708" r:id="rId456"/>
    <p:sldId id="709" r:id="rId457"/>
    <p:sldId id="710" r:id="rId458"/>
    <p:sldId id="711" r:id="rId459"/>
    <p:sldId id="712" r:id="rId460"/>
    <p:sldId id="713" r:id="rId461"/>
    <p:sldId id="714" r:id="rId462"/>
    <p:sldId id="715" r:id="rId463"/>
    <p:sldId id="716" r:id="rId464"/>
    <p:sldId id="717" r:id="rId465"/>
    <p:sldId id="718" r:id="rId466"/>
    <p:sldId id="719" r:id="rId467"/>
    <p:sldId id="720" r:id="rId468"/>
    <p:sldId id="721" r:id="rId469"/>
    <p:sldId id="722" r:id="rId470"/>
    <p:sldId id="723" r:id="rId471"/>
    <p:sldId id="724" r:id="rId472"/>
    <p:sldId id="725" r:id="rId473"/>
    <p:sldId id="726" r:id="rId474"/>
    <p:sldId id="727" r:id="rId475"/>
    <p:sldId id="728" r:id="rId476"/>
    <p:sldId id="729" r:id="rId477"/>
    <p:sldId id="730" r:id="rId478"/>
    <p:sldId id="731" r:id="rId479"/>
    <p:sldId id="732" r:id="rId480"/>
    <p:sldId id="733" r:id="rId481"/>
    <p:sldId id="734" r:id="rId482"/>
    <p:sldId id="735" r:id="rId483"/>
    <p:sldId id="736" r:id="rId484"/>
    <p:sldId id="737" r:id="rId485"/>
    <p:sldId id="738" r:id="rId486"/>
    <p:sldId id="739" r:id="rId487"/>
    <p:sldId id="740" r:id="rId488"/>
    <p:sldId id="741" r:id="rId489"/>
    <p:sldId id="742" r:id="rId490"/>
    <p:sldId id="743" r:id="rId491"/>
    <p:sldId id="744" r:id="rId492"/>
    <p:sldId id="745" r:id="rId493"/>
    <p:sldId id="746" r:id="rId494"/>
    <p:sldId id="747" r:id="rId495"/>
    <p:sldId id="748" r:id="rId496"/>
    <p:sldId id="749" r:id="rId497"/>
    <p:sldId id="750" r:id="rId498"/>
    <p:sldId id="751" r:id="rId499"/>
    <p:sldId id="752" r:id="rId500"/>
    <p:sldId id="753" r:id="rId501"/>
    <p:sldId id="754" r:id="rId502"/>
    <p:sldId id="755" r:id="rId503"/>
    <p:sldId id="756" r:id="rId504"/>
    <p:sldId id="757" r:id="rId505"/>
    <p:sldId id="758" r:id="rId506"/>
    <p:sldId id="759" r:id="rId507"/>
    <p:sldId id="760" r:id="rId508"/>
    <p:sldId id="761" r:id="rId509"/>
    <p:sldId id="762" r:id="rId510"/>
    <p:sldId id="763" r:id="rId511"/>
    <p:sldId id="764" r:id="rId512"/>
    <p:sldId id="765" r:id="rId513"/>
    <p:sldId id="766" r:id="rId514"/>
    <p:sldId id="767" r:id="rId515"/>
    <p:sldId id="768" r:id="rId516"/>
    <p:sldId id="769" r:id="rId517"/>
    <p:sldId id="770" r:id="rId518"/>
    <p:sldId id="771" r:id="rId519"/>
    <p:sldId id="772" r:id="rId520"/>
    <p:sldId id="773" r:id="rId521"/>
    <p:sldId id="774" r:id="rId522"/>
    <p:sldId id="775" r:id="rId523"/>
    <p:sldId id="776" r:id="rId524"/>
    <p:sldId id="777" r:id="rId525"/>
    <p:sldId id="778" r:id="rId526"/>
    <p:sldId id="779" r:id="rId527"/>
    <p:sldId id="780" r:id="rId528"/>
    <p:sldId id="781" r:id="rId529"/>
    <p:sldId id="782" r:id="rId530"/>
    <p:sldId id="783" r:id="rId531"/>
    <p:sldId id="784" r:id="rId532"/>
    <p:sldId id="785" r:id="rId533"/>
    <p:sldId id="786" r:id="rId534"/>
    <p:sldId id="787" r:id="rId535"/>
    <p:sldId id="788" r:id="rId536"/>
    <p:sldId id="789" r:id="rId537"/>
    <p:sldId id="790" r:id="rId538"/>
    <p:sldId id="791" r:id="rId539"/>
    <p:sldId id="792" r:id="rId540"/>
    <p:sldId id="793" r:id="rId541"/>
    <p:sldId id="794" r:id="rId542"/>
    <p:sldId id="795" r:id="rId543"/>
    <p:sldId id="796" r:id="rId544"/>
    <p:sldId id="797" r:id="rId545"/>
    <p:sldId id="798" r:id="rId546"/>
    <p:sldId id="799" r:id="rId547"/>
    <p:sldId id="800" r:id="rId548"/>
    <p:sldId id="801" r:id="rId549"/>
    <p:sldId id="802" r:id="rId550"/>
    <p:sldId id="803" r:id="rId551"/>
    <p:sldId id="804" r:id="rId552"/>
    <p:sldId id="805" r:id="rId553"/>
    <p:sldId id="806" r:id="rId554"/>
    <p:sldId id="807" r:id="rId555"/>
    <p:sldId id="808" r:id="rId556"/>
    <p:sldId id="809" r:id="rId557"/>
    <p:sldId id="810" r:id="rId558"/>
    <p:sldId id="811" r:id="rId559"/>
    <p:sldId id="812" r:id="rId560"/>
    <p:sldId id="813" r:id="rId561"/>
    <p:sldId id="814" r:id="rId562"/>
    <p:sldId id="815" r:id="rId563"/>
    <p:sldId id="816" r:id="rId564"/>
    <p:sldId id="817" r:id="rId565"/>
    <p:sldId id="818" r:id="rId566"/>
    <p:sldId id="819" r:id="rId567"/>
    <p:sldId id="820" r:id="rId568"/>
    <p:sldId id="821" r:id="rId569"/>
    <p:sldId id="822" r:id="rId570"/>
    <p:sldId id="823" r:id="rId571"/>
    <p:sldId id="824" r:id="rId572"/>
    <p:sldId id="825" r:id="rId573"/>
    <p:sldId id="826" r:id="rId574"/>
    <p:sldId id="827" r:id="rId575"/>
    <p:sldId id="828" r:id="rId576"/>
    <p:sldId id="829" r:id="rId577"/>
    <p:sldId id="830" r:id="rId578"/>
    <p:sldId id="831" r:id="rId579"/>
    <p:sldId id="832" r:id="rId580"/>
    <p:sldId id="833" r:id="rId581"/>
    <p:sldId id="834" r:id="rId582"/>
    <p:sldId id="835" r:id="rId583"/>
    <p:sldId id="836" r:id="rId584"/>
  </p:sldIdLst>
  <p:sldSz cx="16256000" cy="9144000"/>
  <p:notesSz cx="6858000" cy="9144000"/>
  <p:defaultTex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894">
          <p15:clr>
            <a:srgbClr val="A4A3A4"/>
          </p15:clr>
        </p15:guide>
        <p15:guide id="2" pos="91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4"/>
    <p:restoredTop sz="61947"/>
  </p:normalViewPr>
  <p:slideViewPr>
    <p:cSldViewPr snapToGrid="0">
      <p:cViewPr varScale="1">
        <p:scale>
          <a:sx n="45" d="100"/>
          <a:sy n="45" d="100"/>
        </p:scale>
        <p:origin x="1470" y="30"/>
      </p:cViewPr>
      <p:guideLst>
        <p:guide orient="horz" pos="894"/>
        <p:guide pos="9120"/>
      </p:guideLst>
    </p:cSldViewPr>
  </p:slideViewPr>
  <p:notesTextViewPr>
    <p:cViewPr>
      <p:scale>
        <a:sx n="150" d="100"/>
        <a:sy n="150" d="100"/>
      </p:scale>
      <p:origin x="0" y="0"/>
    </p:cViewPr>
  </p:notesTextViewPr>
  <p:notesViewPr>
    <p:cSldViewPr snapToGrid="0">
      <p:cViewPr varScale="1">
        <p:scale>
          <a:sx n="80" d="100"/>
          <a:sy n="80" d="100"/>
        </p:scale>
        <p:origin x="3918" y="102"/>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99" Type="http://schemas.openxmlformats.org/officeDocument/2006/relationships/slide" Target="slides/slide293.xml"/><Relationship Id="rId21" Type="http://schemas.openxmlformats.org/officeDocument/2006/relationships/slide" Target="slides/slide15.xml"/><Relationship Id="rId63" Type="http://schemas.openxmlformats.org/officeDocument/2006/relationships/slide" Target="slides/slide57.xml"/><Relationship Id="rId159" Type="http://schemas.openxmlformats.org/officeDocument/2006/relationships/slide" Target="slides/slide153.xml"/><Relationship Id="rId324" Type="http://schemas.openxmlformats.org/officeDocument/2006/relationships/slide" Target="slides/slide318.xml"/><Relationship Id="rId366" Type="http://schemas.openxmlformats.org/officeDocument/2006/relationships/slide" Target="slides/slide360.xml"/><Relationship Id="rId531" Type="http://schemas.openxmlformats.org/officeDocument/2006/relationships/slide" Target="slides/slide525.xml"/><Relationship Id="rId573" Type="http://schemas.openxmlformats.org/officeDocument/2006/relationships/slide" Target="slides/slide567.xml"/><Relationship Id="rId170" Type="http://schemas.openxmlformats.org/officeDocument/2006/relationships/slide" Target="slides/slide164.xml"/><Relationship Id="rId226" Type="http://schemas.openxmlformats.org/officeDocument/2006/relationships/slide" Target="slides/slide220.xml"/><Relationship Id="rId433" Type="http://schemas.openxmlformats.org/officeDocument/2006/relationships/slide" Target="slides/slide427.xml"/><Relationship Id="rId268" Type="http://schemas.openxmlformats.org/officeDocument/2006/relationships/slide" Target="slides/slide262.xml"/><Relationship Id="rId475" Type="http://schemas.openxmlformats.org/officeDocument/2006/relationships/slide" Target="slides/slide469.xml"/><Relationship Id="rId32" Type="http://schemas.openxmlformats.org/officeDocument/2006/relationships/slide" Target="slides/slide26.xml"/><Relationship Id="rId74" Type="http://schemas.openxmlformats.org/officeDocument/2006/relationships/slide" Target="slides/slide68.xml"/><Relationship Id="rId128" Type="http://schemas.openxmlformats.org/officeDocument/2006/relationships/slide" Target="slides/slide122.xml"/><Relationship Id="rId335" Type="http://schemas.openxmlformats.org/officeDocument/2006/relationships/slide" Target="slides/slide329.xml"/><Relationship Id="rId377" Type="http://schemas.openxmlformats.org/officeDocument/2006/relationships/slide" Target="slides/slide371.xml"/><Relationship Id="rId500" Type="http://schemas.openxmlformats.org/officeDocument/2006/relationships/slide" Target="slides/slide494.xml"/><Relationship Id="rId542" Type="http://schemas.openxmlformats.org/officeDocument/2006/relationships/slide" Target="slides/slide536.xml"/><Relationship Id="rId584" Type="http://schemas.openxmlformats.org/officeDocument/2006/relationships/slide" Target="slides/slide578.xml"/><Relationship Id="rId5" Type="http://schemas.openxmlformats.org/officeDocument/2006/relationships/slideMaster" Target="slideMasters/slideMaster1.xml"/><Relationship Id="rId181" Type="http://schemas.openxmlformats.org/officeDocument/2006/relationships/slide" Target="slides/slide175.xml"/><Relationship Id="rId237" Type="http://schemas.openxmlformats.org/officeDocument/2006/relationships/slide" Target="slides/slide231.xml"/><Relationship Id="rId402" Type="http://schemas.openxmlformats.org/officeDocument/2006/relationships/slide" Target="slides/slide396.xml"/><Relationship Id="rId279" Type="http://schemas.openxmlformats.org/officeDocument/2006/relationships/slide" Target="slides/slide273.xml"/><Relationship Id="rId444" Type="http://schemas.openxmlformats.org/officeDocument/2006/relationships/slide" Target="slides/slide438.xml"/><Relationship Id="rId486" Type="http://schemas.openxmlformats.org/officeDocument/2006/relationships/slide" Target="slides/slide480.xml"/><Relationship Id="rId43" Type="http://schemas.openxmlformats.org/officeDocument/2006/relationships/slide" Target="slides/slide37.xml"/><Relationship Id="rId139" Type="http://schemas.openxmlformats.org/officeDocument/2006/relationships/slide" Target="slides/slide133.xml"/><Relationship Id="rId290" Type="http://schemas.openxmlformats.org/officeDocument/2006/relationships/slide" Target="slides/slide284.xml"/><Relationship Id="rId304" Type="http://schemas.openxmlformats.org/officeDocument/2006/relationships/slide" Target="slides/slide298.xml"/><Relationship Id="rId346" Type="http://schemas.openxmlformats.org/officeDocument/2006/relationships/slide" Target="slides/slide340.xml"/><Relationship Id="rId388" Type="http://schemas.openxmlformats.org/officeDocument/2006/relationships/slide" Target="slides/slide382.xml"/><Relationship Id="rId511" Type="http://schemas.openxmlformats.org/officeDocument/2006/relationships/slide" Target="slides/slide505.xml"/><Relationship Id="rId553" Type="http://schemas.openxmlformats.org/officeDocument/2006/relationships/slide" Target="slides/slide547.xml"/><Relationship Id="rId85" Type="http://schemas.openxmlformats.org/officeDocument/2006/relationships/slide" Target="slides/slide79.xml"/><Relationship Id="rId150" Type="http://schemas.openxmlformats.org/officeDocument/2006/relationships/slide" Target="slides/slide144.xml"/><Relationship Id="rId192" Type="http://schemas.openxmlformats.org/officeDocument/2006/relationships/slide" Target="slides/slide186.xml"/><Relationship Id="rId206" Type="http://schemas.openxmlformats.org/officeDocument/2006/relationships/slide" Target="slides/slide200.xml"/><Relationship Id="rId413" Type="http://schemas.openxmlformats.org/officeDocument/2006/relationships/slide" Target="slides/slide407.xml"/><Relationship Id="rId248" Type="http://schemas.openxmlformats.org/officeDocument/2006/relationships/slide" Target="slides/slide242.xml"/><Relationship Id="rId455" Type="http://schemas.openxmlformats.org/officeDocument/2006/relationships/slide" Target="slides/slide449.xml"/><Relationship Id="rId497" Type="http://schemas.openxmlformats.org/officeDocument/2006/relationships/slide" Target="slides/slide491.xml"/><Relationship Id="rId12" Type="http://schemas.openxmlformats.org/officeDocument/2006/relationships/slide" Target="slides/slide6.xml"/><Relationship Id="rId108" Type="http://schemas.openxmlformats.org/officeDocument/2006/relationships/slide" Target="slides/slide102.xml"/><Relationship Id="rId315" Type="http://schemas.openxmlformats.org/officeDocument/2006/relationships/slide" Target="slides/slide309.xml"/><Relationship Id="rId357" Type="http://schemas.openxmlformats.org/officeDocument/2006/relationships/slide" Target="slides/slide351.xml"/><Relationship Id="rId522" Type="http://schemas.openxmlformats.org/officeDocument/2006/relationships/slide" Target="slides/slide516.xml"/><Relationship Id="rId54" Type="http://schemas.openxmlformats.org/officeDocument/2006/relationships/slide" Target="slides/slide48.xml"/><Relationship Id="rId96" Type="http://schemas.openxmlformats.org/officeDocument/2006/relationships/slide" Target="slides/slide90.xml"/><Relationship Id="rId161" Type="http://schemas.openxmlformats.org/officeDocument/2006/relationships/slide" Target="slides/slide155.xml"/><Relationship Id="rId217" Type="http://schemas.openxmlformats.org/officeDocument/2006/relationships/slide" Target="slides/slide211.xml"/><Relationship Id="rId399" Type="http://schemas.openxmlformats.org/officeDocument/2006/relationships/slide" Target="slides/slide393.xml"/><Relationship Id="rId564" Type="http://schemas.openxmlformats.org/officeDocument/2006/relationships/slide" Target="slides/slide558.xml"/><Relationship Id="rId259" Type="http://schemas.openxmlformats.org/officeDocument/2006/relationships/slide" Target="slides/slide253.xml"/><Relationship Id="rId424" Type="http://schemas.openxmlformats.org/officeDocument/2006/relationships/slide" Target="slides/slide418.xml"/><Relationship Id="rId466" Type="http://schemas.openxmlformats.org/officeDocument/2006/relationships/slide" Target="slides/slide460.xml"/><Relationship Id="rId23" Type="http://schemas.openxmlformats.org/officeDocument/2006/relationships/slide" Target="slides/slide17.xml"/><Relationship Id="rId119" Type="http://schemas.openxmlformats.org/officeDocument/2006/relationships/slide" Target="slides/slide113.xml"/><Relationship Id="rId270" Type="http://schemas.openxmlformats.org/officeDocument/2006/relationships/slide" Target="slides/slide264.xml"/><Relationship Id="rId326" Type="http://schemas.openxmlformats.org/officeDocument/2006/relationships/slide" Target="slides/slide320.xml"/><Relationship Id="rId533" Type="http://schemas.openxmlformats.org/officeDocument/2006/relationships/slide" Target="slides/slide527.xml"/><Relationship Id="rId65" Type="http://schemas.openxmlformats.org/officeDocument/2006/relationships/slide" Target="slides/slide59.xml"/><Relationship Id="rId130" Type="http://schemas.openxmlformats.org/officeDocument/2006/relationships/slide" Target="slides/slide124.xml"/><Relationship Id="rId368" Type="http://schemas.openxmlformats.org/officeDocument/2006/relationships/slide" Target="slides/slide362.xml"/><Relationship Id="rId575" Type="http://schemas.openxmlformats.org/officeDocument/2006/relationships/slide" Target="slides/slide569.xml"/><Relationship Id="rId172" Type="http://schemas.openxmlformats.org/officeDocument/2006/relationships/slide" Target="slides/slide166.xml"/><Relationship Id="rId228" Type="http://schemas.openxmlformats.org/officeDocument/2006/relationships/slide" Target="slides/slide222.xml"/><Relationship Id="rId435" Type="http://schemas.openxmlformats.org/officeDocument/2006/relationships/slide" Target="slides/slide429.xml"/><Relationship Id="rId477" Type="http://schemas.openxmlformats.org/officeDocument/2006/relationships/slide" Target="slides/slide471.xml"/><Relationship Id="rId281" Type="http://schemas.openxmlformats.org/officeDocument/2006/relationships/slide" Target="slides/slide275.xml"/><Relationship Id="rId337" Type="http://schemas.openxmlformats.org/officeDocument/2006/relationships/slide" Target="slides/slide331.xml"/><Relationship Id="rId502" Type="http://schemas.openxmlformats.org/officeDocument/2006/relationships/slide" Target="slides/slide496.xml"/><Relationship Id="rId34" Type="http://schemas.openxmlformats.org/officeDocument/2006/relationships/slide" Target="slides/slide28.xml"/><Relationship Id="rId76" Type="http://schemas.openxmlformats.org/officeDocument/2006/relationships/slide" Target="slides/slide70.xml"/><Relationship Id="rId141" Type="http://schemas.openxmlformats.org/officeDocument/2006/relationships/slide" Target="slides/slide135.xml"/><Relationship Id="rId379" Type="http://schemas.openxmlformats.org/officeDocument/2006/relationships/slide" Target="slides/slide373.xml"/><Relationship Id="rId544" Type="http://schemas.openxmlformats.org/officeDocument/2006/relationships/slide" Target="slides/slide538.xml"/><Relationship Id="rId586" Type="http://schemas.openxmlformats.org/officeDocument/2006/relationships/handoutMaster" Target="handoutMasters/handoutMaster1.xml"/><Relationship Id="rId7" Type="http://schemas.openxmlformats.org/officeDocument/2006/relationships/slide" Target="slides/slide1.xml"/><Relationship Id="rId183" Type="http://schemas.openxmlformats.org/officeDocument/2006/relationships/slide" Target="slides/slide177.xml"/><Relationship Id="rId239" Type="http://schemas.openxmlformats.org/officeDocument/2006/relationships/slide" Target="slides/slide233.xml"/><Relationship Id="rId390" Type="http://schemas.openxmlformats.org/officeDocument/2006/relationships/slide" Target="slides/slide384.xml"/><Relationship Id="rId404" Type="http://schemas.openxmlformats.org/officeDocument/2006/relationships/slide" Target="slides/slide398.xml"/><Relationship Id="rId446" Type="http://schemas.openxmlformats.org/officeDocument/2006/relationships/slide" Target="slides/slide440.xml"/><Relationship Id="rId250" Type="http://schemas.openxmlformats.org/officeDocument/2006/relationships/slide" Target="slides/slide244.xml"/><Relationship Id="rId292" Type="http://schemas.openxmlformats.org/officeDocument/2006/relationships/slide" Target="slides/slide286.xml"/><Relationship Id="rId306" Type="http://schemas.openxmlformats.org/officeDocument/2006/relationships/slide" Target="slides/slide300.xml"/><Relationship Id="rId488" Type="http://schemas.openxmlformats.org/officeDocument/2006/relationships/slide" Target="slides/slide482.xml"/><Relationship Id="rId45" Type="http://schemas.openxmlformats.org/officeDocument/2006/relationships/slide" Target="slides/slide39.xml"/><Relationship Id="rId87" Type="http://schemas.openxmlformats.org/officeDocument/2006/relationships/slide" Target="slides/slide81.xml"/><Relationship Id="rId110" Type="http://schemas.openxmlformats.org/officeDocument/2006/relationships/slide" Target="slides/slide104.xml"/><Relationship Id="rId348" Type="http://schemas.openxmlformats.org/officeDocument/2006/relationships/slide" Target="slides/slide342.xml"/><Relationship Id="rId513" Type="http://schemas.openxmlformats.org/officeDocument/2006/relationships/slide" Target="slides/slide507.xml"/><Relationship Id="rId555" Type="http://schemas.openxmlformats.org/officeDocument/2006/relationships/slide" Target="slides/slide549.xml"/><Relationship Id="rId152" Type="http://schemas.openxmlformats.org/officeDocument/2006/relationships/slide" Target="slides/slide146.xml"/><Relationship Id="rId194" Type="http://schemas.openxmlformats.org/officeDocument/2006/relationships/slide" Target="slides/slide188.xml"/><Relationship Id="rId208" Type="http://schemas.openxmlformats.org/officeDocument/2006/relationships/slide" Target="slides/slide202.xml"/><Relationship Id="rId415" Type="http://schemas.openxmlformats.org/officeDocument/2006/relationships/slide" Target="slides/slide409.xml"/><Relationship Id="rId457" Type="http://schemas.openxmlformats.org/officeDocument/2006/relationships/slide" Target="slides/slide451.xml"/><Relationship Id="rId261" Type="http://schemas.openxmlformats.org/officeDocument/2006/relationships/slide" Target="slides/slide255.xml"/><Relationship Id="rId499" Type="http://schemas.openxmlformats.org/officeDocument/2006/relationships/slide" Target="slides/slide493.xml"/><Relationship Id="rId14" Type="http://schemas.openxmlformats.org/officeDocument/2006/relationships/slide" Target="slides/slide8.xml"/><Relationship Id="rId56" Type="http://schemas.openxmlformats.org/officeDocument/2006/relationships/slide" Target="slides/slide50.xml"/><Relationship Id="rId317" Type="http://schemas.openxmlformats.org/officeDocument/2006/relationships/slide" Target="slides/slide311.xml"/><Relationship Id="rId359" Type="http://schemas.openxmlformats.org/officeDocument/2006/relationships/slide" Target="slides/slide353.xml"/><Relationship Id="rId524" Type="http://schemas.openxmlformats.org/officeDocument/2006/relationships/slide" Target="slides/slide518.xml"/><Relationship Id="rId566" Type="http://schemas.openxmlformats.org/officeDocument/2006/relationships/slide" Target="slides/slide560.xml"/><Relationship Id="rId98" Type="http://schemas.openxmlformats.org/officeDocument/2006/relationships/slide" Target="slides/slide92.xml"/><Relationship Id="rId121" Type="http://schemas.openxmlformats.org/officeDocument/2006/relationships/slide" Target="slides/slide115.xml"/><Relationship Id="rId163" Type="http://schemas.openxmlformats.org/officeDocument/2006/relationships/slide" Target="slides/slide157.xml"/><Relationship Id="rId219" Type="http://schemas.openxmlformats.org/officeDocument/2006/relationships/slide" Target="slides/slide213.xml"/><Relationship Id="rId370" Type="http://schemas.openxmlformats.org/officeDocument/2006/relationships/slide" Target="slides/slide364.xml"/><Relationship Id="rId426" Type="http://schemas.openxmlformats.org/officeDocument/2006/relationships/slide" Target="slides/slide420.xml"/><Relationship Id="rId230" Type="http://schemas.openxmlformats.org/officeDocument/2006/relationships/slide" Target="slides/slide224.xml"/><Relationship Id="rId468" Type="http://schemas.openxmlformats.org/officeDocument/2006/relationships/slide" Target="slides/slide462.xml"/><Relationship Id="rId25" Type="http://schemas.openxmlformats.org/officeDocument/2006/relationships/slide" Target="slides/slide19.xml"/><Relationship Id="rId67" Type="http://schemas.openxmlformats.org/officeDocument/2006/relationships/slide" Target="slides/slide61.xml"/><Relationship Id="rId272" Type="http://schemas.openxmlformats.org/officeDocument/2006/relationships/slide" Target="slides/slide266.xml"/><Relationship Id="rId328" Type="http://schemas.openxmlformats.org/officeDocument/2006/relationships/slide" Target="slides/slide322.xml"/><Relationship Id="rId535" Type="http://schemas.openxmlformats.org/officeDocument/2006/relationships/slide" Target="slides/slide529.xml"/><Relationship Id="rId577" Type="http://schemas.openxmlformats.org/officeDocument/2006/relationships/slide" Target="slides/slide571.xml"/><Relationship Id="rId132" Type="http://schemas.openxmlformats.org/officeDocument/2006/relationships/slide" Target="slides/slide126.xml"/><Relationship Id="rId174" Type="http://schemas.openxmlformats.org/officeDocument/2006/relationships/slide" Target="slides/slide168.xml"/><Relationship Id="rId381" Type="http://schemas.openxmlformats.org/officeDocument/2006/relationships/slide" Target="slides/slide375.xml"/><Relationship Id="rId241" Type="http://schemas.openxmlformats.org/officeDocument/2006/relationships/slide" Target="slides/slide235.xml"/><Relationship Id="rId437" Type="http://schemas.openxmlformats.org/officeDocument/2006/relationships/slide" Target="slides/slide431.xml"/><Relationship Id="rId479" Type="http://schemas.openxmlformats.org/officeDocument/2006/relationships/slide" Target="slides/slide473.xml"/><Relationship Id="rId36" Type="http://schemas.openxmlformats.org/officeDocument/2006/relationships/slide" Target="slides/slide30.xml"/><Relationship Id="rId283" Type="http://schemas.openxmlformats.org/officeDocument/2006/relationships/slide" Target="slides/slide277.xml"/><Relationship Id="rId339" Type="http://schemas.openxmlformats.org/officeDocument/2006/relationships/slide" Target="slides/slide333.xml"/><Relationship Id="rId490" Type="http://schemas.openxmlformats.org/officeDocument/2006/relationships/slide" Target="slides/slide484.xml"/><Relationship Id="rId504" Type="http://schemas.openxmlformats.org/officeDocument/2006/relationships/slide" Target="slides/slide498.xml"/><Relationship Id="rId546" Type="http://schemas.openxmlformats.org/officeDocument/2006/relationships/slide" Target="slides/slide540.xml"/><Relationship Id="rId78" Type="http://schemas.openxmlformats.org/officeDocument/2006/relationships/slide" Target="slides/slide72.xml"/><Relationship Id="rId101" Type="http://schemas.openxmlformats.org/officeDocument/2006/relationships/slide" Target="slides/slide95.xml"/><Relationship Id="rId143" Type="http://schemas.openxmlformats.org/officeDocument/2006/relationships/slide" Target="slides/slide137.xml"/><Relationship Id="rId185" Type="http://schemas.openxmlformats.org/officeDocument/2006/relationships/slide" Target="slides/slide179.xml"/><Relationship Id="rId350" Type="http://schemas.openxmlformats.org/officeDocument/2006/relationships/slide" Target="slides/slide344.xml"/><Relationship Id="rId406" Type="http://schemas.openxmlformats.org/officeDocument/2006/relationships/slide" Target="slides/slide400.xml"/><Relationship Id="rId588" Type="http://schemas.openxmlformats.org/officeDocument/2006/relationships/viewProps" Target="viewProps.xml"/><Relationship Id="rId9" Type="http://schemas.openxmlformats.org/officeDocument/2006/relationships/slide" Target="slides/slide3.xml"/><Relationship Id="rId210" Type="http://schemas.openxmlformats.org/officeDocument/2006/relationships/slide" Target="slides/slide204.xml"/><Relationship Id="rId392" Type="http://schemas.openxmlformats.org/officeDocument/2006/relationships/slide" Target="slides/slide386.xml"/><Relationship Id="rId448" Type="http://schemas.openxmlformats.org/officeDocument/2006/relationships/slide" Target="slides/slide442.xml"/><Relationship Id="rId252" Type="http://schemas.openxmlformats.org/officeDocument/2006/relationships/slide" Target="slides/slide246.xml"/><Relationship Id="rId294" Type="http://schemas.openxmlformats.org/officeDocument/2006/relationships/slide" Target="slides/slide288.xml"/><Relationship Id="rId308" Type="http://schemas.openxmlformats.org/officeDocument/2006/relationships/slide" Target="slides/slide302.xml"/><Relationship Id="rId515" Type="http://schemas.openxmlformats.org/officeDocument/2006/relationships/slide" Target="slides/slide509.xml"/><Relationship Id="rId47" Type="http://schemas.openxmlformats.org/officeDocument/2006/relationships/slide" Target="slides/slide41.xml"/><Relationship Id="rId89" Type="http://schemas.openxmlformats.org/officeDocument/2006/relationships/slide" Target="slides/slide83.xml"/><Relationship Id="rId112" Type="http://schemas.openxmlformats.org/officeDocument/2006/relationships/slide" Target="slides/slide106.xml"/><Relationship Id="rId154" Type="http://schemas.openxmlformats.org/officeDocument/2006/relationships/slide" Target="slides/slide148.xml"/><Relationship Id="rId361" Type="http://schemas.openxmlformats.org/officeDocument/2006/relationships/slide" Target="slides/slide355.xml"/><Relationship Id="rId557" Type="http://schemas.openxmlformats.org/officeDocument/2006/relationships/slide" Target="slides/slide551.xml"/><Relationship Id="rId196" Type="http://schemas.openxmlformats.org/officeDocument/2006/relationships/slide" Target="slides/slide190.xml"/><Relationship Id="rId417" Type="http://schemas.openxmlformats.org/officeDocument/2006/relationships/slide" Target="slides/slide411.xml"/><Relationship Id="rId459" Type="http://schemas.openxmlformats.org/officeDocument/2006/relationships/slide" Target="slides/slide453.xml"/><Relationship Id="rId16" Type="http://schemas.openxmlformats.org/officeDocument/2006/relationships/slide" Target="slides/slide10.xml"/><Relationship Id="rId221" Type="http://schemas.openxmlformats.org/officeDocument/2006/relationships/slide" Target="slides/slide215.xml"/><Relationship Id="rId242" Type="http://schemas.openxmlformats.org/officeDocument/2006/relationships/slide" Target="slides/slide236.xml"/><Relationship Id="rId263" Type="http://schemas.openxmlformats.org/officeDocument/2006/relationships/slide" Target="slides/slide257.xml"/><Relationship Id="rId284" Type="http://schemas.openxmlformats.org/officeDocument/2006/relationships/slide" Target="slides/slide278.xml"/><Relationship Id="rId319" Type="http://schemas.openxmlformats.org/officeDocument/2006/relationships/slide" Target="slides/slide313.xml"/><Relationship Id="rId470" Type="http://schemas.openxmlformats.org/officeDocument/2006/relationships/slide" Target="slides/slide464.xml"/><Relationship Id="rId491" Type="http://schemas.openxmlformats.org/officeDocument/2006/relationships/slide" Target="slides/slide485.xml"/><Relationship Id="rId505" Type="http://schemas.openxmlformats.org/officeDocument/2006/relationships/slide" Target="slides/slide499.xml"/><Relationship Id="rId526" Type="http://schemas.openxmlformats.org/officeDocument/2006/relationships/slide" Target="slides/slide52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330" Type="http://schemas.openxmlformats.org/officeDocument/2006/relationships/slide" Target="slides/slide324.xml"/><Relationship Id="rId547" Type="http://schemas.openxmlformats.org/officeDocument/2006/relationships/slide" Target="slides/slide541.xml"/><Relationship Id="rId568" Type="http://schemas.openxmlformats.org/officeDocument/2006/relationships/slide" Target="slides/slide562.xml"/><Relationship Id="rId589" Type="http://schemas.openxmlformats.org/officeDocument/2006/relationships/theme" Target="theme/theme1.xml"/><Relationship Id="rId90" Type="http://schemas.openxmlformats.org/officeDocument/2006/relationships/slide" Target="slides/slide84.xml"/><Relationship Id="rId165" Type="http://schemas.openxmlformats.org/officeDocument/2006/relationships/slide" Target="slides/slide159.xml"/><Relationship Id="rId186" Type="http://schemas.openxmlformats.org/officeDocument/2006/relationships/slide" Target="slides/slide180.xml"/><Relationship Id="rId351" Type="http://schemas.openxmlformats.org/officeDocument/2006/relationships/slide" Target="slides/slide345.xml"/><Relationship Id="rId372" Type="http://schemas.openxmlformats.org/officeDocument/2006/relationships/slide" Target="slides/slide366.xml"/><Relationship Id="rId393" Type="http://schemas.openxmlformats.org/officeDocument/2006/relationships/slide" Target="slides/slide387.xml"/><Relationship Id="rId407" Type="http://schemas.openxmlformats.org/officeDocument/2006/relationships/slide" Target="slides/slide401.xml"/><Relationship Id="rId428" Type="http://schemas.openxmlformats.org/officeDocument/2006/relationships/slide" Target="slides/slide422.xml"/><Relationship Id="rId449" Type="http://schemas.openxmlformats.org/officeDocument/2006/relationships/slide" Target="slides/slide443.xml"/><Relationship Id="rId211" Type="http://schemas.openxmlformats.org/officeDocument/2006/relationships/slide" Target="slides/slide205.xml"/><Relationship Id="rId232" Type="http://schemas.openxmlformats.org/officeDocument/2006/relationships/slide" Target="slides/slide226.xml"/><Relationship Id="rId253" Type="http://schemas.openxmlformats.org/officeDocument/2006/relationships/slide" Target="slides/slide247.xml"/><Relationship Id="rId274" Type="http://schemas.openxmlformats.org/officeDocument/2006/relationships/slide" Target="slides/slide268.xml"/><Relationship Id="rId295" Type="http://schemas.openxmlformats.org/officeDocument/2006/relationships/slide" Target="slides/slide289.xml"/><Relationship Id="rId309" Type="http://schemas.openxmlformats.org/officeDocument/2006/relationships/slide" Target="slides/slide303.xml"/><Relationship Id="rId460" Type="http://schemas.openxmlformats.org/officeDocument/2006/relationships/slide" Target="slides/slide454.xml"/><Relationship Id="rId481" Type="http://schemas.openxmlformats.org/officeDocument/2006/relationships/slide" Target="slides/slide475.xml"/><Relationship Id="rId516" Type="http://schemas.openxmlformats.org/officeDocument/2006/relationships/slide" Target="slides/slide510.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320" Type="http://schemas.openxmlformats.org/officeDocument/2006/relationships/slide" Target="slides/slide314.xml"/><Relationship Id="rId537" Type="http://schemas.openxmlformats.org/officeDocument/2006/relationships/slide" Target="slides/slide531.xml"/><Relationship Id="rId558" Type="http://schemas.openxmlformats.org/officeDocument/2006/relationships/slide" Target="slides/slide552.xml"/><Relationship Id="rId579" Type="http://schemas.openxmlformats.org/officeDocument/2006/relationships/slide" Target="slides/slide573.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97" Type="http://schemas.openxmlformats.org/officeDocument/2006/relationships/slide" Target="slides/slide191.xml"/><Relationship Id="rId341" Type="http://schemas.openxmlformats.org/officeDocument/2006/relationships/slide" Target="slides/slide335.xml"/><Relationship Id="rId362" Type="http://schemas.openxmlformats.org/officeDocument/2006/relationships/slide" Target="slides/slide356.xml"/><Relationship Id="rId383" Type="http://schemas.openxmlformats.org/officeDocument/2006/relationships/slide" Target="slides/slide377.xml"/><Relationship Id="rId418" Type="http://schemas.openxmlformats.org/officeDocument/2006/relationships/slide" Target="slides/slide412.xml"/><Relationship Id="rId439" Type="http://schemas.openxmlformats.org/officeDocument/2006/relationships/slide" Target="slides/slide433.xml"/><Relationship Id="rId590" Type="http://schemas.openxmlformats.org/officeDocument/2006/relationships/tableStyles" Target="tableStyles.xml"/><Relationship Id="rId201" Type="http://schemas.openxmlformats.org/officeDocument/2006/relationships/slide" Target="slides/slide195.xml"/><Relationship Id="rId222" Type="http://schemas.openxmlformats.org/officeDocument/2006/relationships/slide" Target="slides/slide216.xml"/><Relationship Id="rId243" Type="http://schemas.openxmlformats.org/officeDocument/2006/relationships/slide" Target="slides/slide237.xml"/><Relationship Id="rId264" Type="http://schemas.openxmlformats.org/officeDocument/2006/relationships/slide" Target="slides/slide258.xml"/><Relationship Id="rId285" Type="http://schemas.openxmlformats.org/officeDocument/2006/relationships/slide" Target="slides/slide279.xml"/><Relationship Id="rId450" Type="http://schemas.openxmlformats.org/officeDocument/2006/relationships/slide" Target="slides/slide444.xml"/><Relationship Id="rId471" Type="http://schemas.openxmlformats.org/officeDocument/2006/relationships/slide" Target="slides/slide465.xml"/><Relationship Id="rId506" Type="http://schemas.openxmlformats.org/officeDocument/2006/relationships/slide" Target="slides/slide500.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310" Type="http://schemas.openxmlformats.org/officeDocument/2006/relationships/slide" Target="slides/slide304.xml"/><Relationship Id="rId492" Type="http://schemas.openxmlformats.org/officeDocument/2006/relationships/slide" Target="slides/slide486.xml"/><Relationship Id="rId527" Type="http://schemas.openxmlformats.org/officeDocument/2006/relationships/slide" Target="slides/slide521.xml"/><Relationship Id="rId548" Type="http://schemas.openxmlformats.org/officeDocument/2006/relationships/slide" Target="slides/slide542.xml"/><Relationship Id="rId569" Type="http://schemas.openxmlformats.org/officeDocument/2006/relationships/slide" Target="slides/slide563.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87" Type="http://schemas.openxmlformats.org/officeDocument/2006/relationships/slide" Target="slides/slide181.xml"/><Relationship Id="rId331" Type="http://schemas.openxmlformats.org/officeDocument/2006/relationships/slide" Target="slides/slide325.xml"/><Relationship Id="rId352" Type="http://schemas.openxmlformats.org/officeDocument/2006/relationships/slide" Target="slides/slide346.xml"/><Relationship Id="rId373" Type="http://schemas.openxmlformats.org/officeDocument/2006/relationships/slide" Target="slides/slide367.xml"/><Relationship Id="rId394" Type="http://schemas.openxmlformats.org/officeDocument/2006/relationships/slide" Target="slides/slide388.xml"/><Relationship Id="rId408" Type="http://schemas.openxmlformats.org/officeDocument/2006/relationships/slide" Target="slides/slide402.xml"/><Relationship Id="rId429" Type="http://schemas.openxmlformats.org/officeDocument/2006/relationships/slide" Target="slides/slide423.xml"/><Relationship Id="rId580" Type="http://schemas.openxmlformats.org/officeDocument/2006/relationships/slide" Target="slides/slide574.xml"/><Relationship Id="rId1" Type="http://schemas.openxmlformats.org/officeDocument/2006/relationships/customXml" Target="../customXml/item1.xml"/><Relationship Id="rId212" Type="http://schemas.openxmlformats.org/officeDocument/2006/relationships/slide" Target="slides/slide206.xml"/><Relationship Id="rId233" Type="http://schemas.openxmlformats.org/officeDocument/2006/relationships/slide" Target="slides/slide227.xml"/><Relationship Id="rId254" Type="http://schemas.openxmlformats.org/officeDocument/2006/relationships/slide" Target="slides/slide248.xml"/><Relationship Id="rId440" Type="http://schemas.openxmlformats.org/officeDocument/2006/relationships/slide" Target="slides/slide434.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275" Type="http://schemas.openxmlformats.org/officeDocument/2006/relationships/slide" Target="slides/slide269.xml"/><Relationship Id="rId296" Type="http://schemas.openxmlformats.org/officeDocument/2006/relationships/slide" Target="slides/slide290.xml"/><Relationship Id="rId300" Type="http://schemas.openxmlformats.org/officeDocument/2006/relationships/slide" Target="slides/slide294.xml"/><Relationship Id="rId461" Type="http://schemas.openxmlformats.org/officeDocument/2006/relationships/slide" Target="slides/slide455.xml"/><Relationship Id="rId482" Type="http://schemas.openxmlformats.org/officeDocument/2006/relationships/slide" Target="slides/slide476.xml"/><Relationship Id="rId517" Type="http://schemas.openxmlformats.org/officeDocument/2006/relationships/slide" Target="slides/slide511.xml"/><Relationship Id="rId538" Type="http://schemas.openxmlformats.org/officeDocument/2006/relationships/slide" Target="slides/slide532.xml"/><Relationship Id="rId559" Type="http://schemas.openxmlformats.org/officeDocument/2006/relationships/slide" Target="slides/slide553.xml"/><Relationship Id="rId60" Type="http://schemas.openxmlformats.org/officeDocument/2006/relationships/slide" Target="slides/slide54.xml"/><Relationship Id="rId81" Type="http://schemas.openxmlformats.org/officeDocument/2006/relationships/slide" Target="slides/slide75.xml"/><Relationship Id="rId135" Type="http://schemas.openxmlformats.org/officeDocument/2006/relationships/slide" Target="slides/slide129.xml"/><Relationship Id="rId156" Type="http://schemas.openxmlformats.org/officeDocument/2006/relationships/slide" Target="slides/slide150.xml"/><Relationship Id="rId177" Type="http://schemas.openxmlformats.org/officeDocument/2006/relationships/slide" Target="slides/slide171.xml"/><Relationship Id="rId198" Type="http://schemas.openxmlformats.org/officeDocument/2006/relationships/slide" Target="slides/slide192.xml"/><Relationship Id="rId321" Type="http://schemas.openxmlformats.org/officeDocument/2006/relationships/slide" Target="slides/slide315.xml"/><Relationship Id="rId342" Type="http://schemas.openxmlformats.org/officeDocument/2006/relationships/slide" Target="slides/slide336.xml"/><Relationship Id="rId363" Type="http://schemas.openxmlformats.org/officeDocument/2006/relationships/slide" Target="slides/slide357.xml"/><Relationship Id="rId384" Type="http://schemas.openxmlformats.org/officeDocument/2006/relationships/slide" Target="slides/slide378.xml"/><Relationship Id="rId419" Type="http://schemas.openxmlformats.org/officeDocument/2006/relationships/slide" Target="slides/slide413.xml"/><Relationship Id="rId570" Type="http://schemas.openxmlformats.org/officeDocument/2006/relationships/slide" Target="slides/slide564.xml"/><Relationship Id="rId202" Type="http://schemas.openxmlformats.org/officeDocument/2006/relationships/slide" Target="slides/slide196.xml"/><Relationship Id="rId223" Type="http://schemas.openxmlformats.org/officeDocument/2006/relationships/slide" Target="slides/slide217.xml"/><Relationship Id="rId244" Type="http://schemas.openxmlformats.org/officeDocument/2006/relationships/slide" Target="slides/slide238.xml"/><Relationship Id="rId430" Type="http://schemas.openxmlformats.org/officeDocument/2006/relationships/slide" Target="slides/slide424.xml"/><Relationship Id="rId18" Type="http://schemas.openxmlformats.org/officeDocument/2006/relationships/slide" Target="slides/slide12.xml"/><Relationship Id="rId39" Type="http://schemas.openxmlformats.org/officeDocument/2006/relationships/slide" Target="slides/slide33.xml"/><Relationship Id="rId265" Type="http://schemas.openxmlformats.org/officeDocument/2006/relationships/slide" Target="slides/slide259.xml"/><Relationship Id="rId286" Type="http://schemas.openxmlformats.org/officeDocument/2006/relationships/slide" Target="slides/slide280.xml"/><Relationship Id="rId451" Type="http://schemas.openxmlformats.org/officeDocument/2006/relationships/slide" Target="slides/slide445.xml"/><Relationship Id="rId472" Type="http://schemas.openxmlformats.org/officeDocument/2006/relationships/slide" Target="slides/slide466.xml"/><Relationship Id="rId493" Type="http://schemas.openxmlformats.org/officeDocument/2006/relationships/slide" Target="slides/slide487.xml"/><Relationship Id="rId507" Type="http://schemas.openxmlformats.org/officeDocument/2006/relationships/slide" Target="slides/slide501.xml"/><Relationship Id="rId528" Type="http://schemas.openxmlformats.org/officeDocument/2006/relationships/slide" Target="slides/slide522.xml"/><Relationship Id="rId549" Type="http://schemas.openxmlformats.org/officeDocument/2006/relationships/slide" Target="slides/slide543.xml"/><Relationship Id="rId50" Type="http://schemas.openxmlformats.org/officeDocument/2006/relationships/slide" Target="slides/slide44.xml"/><Relationship Id="rId104" Type="http://schemas.openxmlformats.org/officeDocument/2006/relationships/slide" Target="slides/slide98.xml"/><Relationship Id="rId125" Type="http://schemas.openxmlformats.org/officeDocument/2006/relationships/slide" Target="slides/slide119.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slide" Target="slides/slide182.xml"/><Relationship Id="rId311" Type="http://schemas.openxmlformats.org/officeDocument/2006/relationships/slide" Target="slides/slide305.xml"/><Relationship Id="rId332" Type="http://schemas.openxmlformats.org/officeDocument/2006/relationships/slide" Target="slides/slide326.xml"/><Relationship Id="rId353" Type="http://schemas.openxmlformats.org/officeDocument/2006/relationships/slide" Target="slides/slide347.xml"/><Relationship Id="rId374" Type="http://schemas.openxmlformats.org/officeDocument/2006/relationships/slide" Target="slides/slide368.xml"/><Relationship Id="rId395" Type="http://schemas.openxmlformats.org/officeDocument/2006/relationships/slide" Target="slides/slide389.xml"/><Relationship Id="rId409" Type="http://schemas.openxmlformats.org/officeDocument/2006/relationships/slide" Target="slides/slide403.xml"/><Relationship Id="rId560" Type="http://schemas.openxmlformats.org/officeDocument/2006/relationships/slide" Target="slides/slide554.xml"/><Relationship Id="rId581" Type="http://schemas.openxmlformats.org/officeDocument/2006/relationships/slide" Target="slides/slide575.xml"/><Relationship Id="rId71" Type="http://schemas.openxmlformats.org/officeDocument/2006/relationships/slide" Target="slides/slide65.xml"/><Relationship Id="rId92" Type="http://schemas.openxmlformats.org/officeDocument/2006/relationships/slide" Target="slides/slide86.xml"/><Relationship Id="rId213" Type="http://schemas.openxmlformats.org/officeDocument/2006/relationships/slide" Target="slides/slide207.xml"/><Relationship Id="rId234" Type="http://schemas.openxmlformats.org/officeDocument/2006/relationships/slide" Target="slides/slide228.xml"/><Relationship Id="rId420" Type="http://schemas.openxmlformats.org/officeDocument/2006/relationships/slide" Target="slides/slide414.xml"/><Relationship Id="rId2" Type="http://schemas.openxmlformats.org/officeDocument/2006/relationships/customXml" Target="../customXml/item2.xml"/><Relationship Id="rId29" Type="http://schemas.openxmlformats.org/officeDocument/2006/relationships/slide" Target="slides/slide23.xml"/><Relationship Id="rId255" Type="http://schemas.openxmlformats.org/officeDocument/2006/relationships/slide" Target="slides/slide249.xml"/><Relationship Id="rId276" Type="http://schemas.openxmlformats.org/officeDocument/2006/relationships/slide" Target="slides/slide270.xml"/><Relationship Id="rId297" Type="http://schemas.openxmlformats.org/officeDocument/2006/relationships/slide" Target="slides/slide291.xml"/><Relationship Id="rId441" Type="http://schemas.openxmlformats.org/officeDocument/2006/relationships/slide" Target="slides/slide435.xml"/><Relationship Id="rId462" Type="http://schemas.openxmlformats.org/officeDocument/2006/relationships/slide" Target="slides/slide456.xml"/><Relationship Id="rId483" Type="http://schemas.openxmlformats.org/officeDocument/2006/relationships/slide" Target="slides/slide477.xml"/><Relationship Id="rId518" Type="http://schemas.openxmlformats.org/officeDocument/2006/relationships/slide" Target="slides/slide512.xml"/><Relationship Id="rId539" Type="http://schemas.openxmlformats.org/officeDocument/2006/relationships/slide" Target="slides/slide533.xml"/><Relationship Id="rId40" Type="http://schemas.openxmlformats.org/officeDocument/2006/relationships/slide" Target="slides/slide34.xml"/><Relationship Id="rId115" Type="http://schemas.openxmlformats.org/officeDocument/2006/relationships/slide" Target="slides/slide109.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301" Type="http://schemas.openxmlformats.org/officeDocument/2006/relationships/slide" Target="slides/slide295.xml"/><Relationship Id="rId322" Type="http://schemas.openxmlformats.org/officeDocument/2006/relationships/slide" Target="slides/slide316.xml"/><Relationship Id="rId343" Type="http://schemas.openxmlformats.org/officeDocument/2006/relationships/slide" Target="slides/slide337.xml"/><Relationship Id="rId364" Type="http://schemas.openxmlformats.org/officeDocument/2006/relationships/slide" Target="slides/slide358.xml"/><Relationship Id="rId550" Type="http://schemas.openxmlformats.org/officeDocument/2006/relationships/slide" Target="slides/slide544.xml"/><Relationship Id="rId61" Type="http://schemas.openxmlformats.org/officeDocument/2006/relationships/slide" Target="slides/slide55.xml"/><Relationship Id="rId82" Type="http://schemas.openxmlformats.org/officeDocument/2006/relationships/slide" Target="slides/slide76.xml"/><Relationship Id="rId199" Type="http://schemas.openxmlformats.org/officeDocument/2006/relationships/slide" Target="slides/slide193.xml"/><Relationship Id="rId203" Type="http://schemas.openxmlformats.org/officeDocument/2006/relationships/slide" Target="slides/slide197.xml"/><Relationship Id="rId385" Type="http://schemas.openxmlformats.org/officeDocument/2006/relationships/slide" Target="slides/slide379.xml"/><Relationship Id="rId571" Type="http://schemas.openxmlformats.org/officeDocument/2006/relationships/slide" Target="slides/slide565.xml"/><Relationship Id="rId19" Type="http://schemas.openxmlformats.org/officeDocument/2006/relationships/slide" Target="slides/slide13.xml"/><Relationship Id="rId224" Type="http://schemas.openxmlformats.org/officeDocument/2006/relationships/slide" Target="slides/slide218.xml"/><Relationship Id="rId245" Type="http://schemas.openxmlformats.org/officeDocument/2006/relationships/slide" Target="slides/slide239.xml"/><Relationship Id="rId266" Type="http://schemas.openxmlformats.org/officeDocument/2006/relationships/slide" Target="slides/slide260.xml"/><Relationship Id="rId287" Type="http://schemas.openxmlformats.org/officeDocument/2006/relationships/slide" Target="slides/slide281.xml"/><Relationship Id="rId410" Type="http://schemas.openxmlformats.org/officeDocument/2006/relationships/slide" Target="slides/slide404.xml"/><Relationship Id="rId431" Type="http://schemas.openxmlformats.org/officeDocument/2006/relationships/slide" Target="slides/slide425.xml"/><Relationship Id="rId452" Type="http://schemas.openxmlformats.org/officeDocument/2006/relationships/slide" Target="slides/slide446.xml"/><Relationship Id="rId473" Type="http://schemas.openxmlformats.org/officeDocument/2006/relationships/slide" Target="slides/slide467.xml"/><Relationship Id="rId494" Type="http://schemas.openxmlformats.org/officeDocument/2006/relationships/slide" Target="slides/slide488.xml"/><Relationship Id="rId508" Type="http://schemas.openxmlformats.org/officeDocument/2006/relationships/slide" Target="slides/slide502.xml"/><Relationship Id="rId529" Type="http://schemas.openxmlformats.org/officeDocument/2006/relationships/slide" Target="slides/slide523.xml"/><Relationship Id="rId30" Type="http://schemas.openxmlformats.org/officeDocument/2006/relationships/slide" Target="slides/slide2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312" Type="http://schemas.openxmlformats.org/officeDocument/2006/relationships/slide" Target="slides/slide306.xml"/><Relationship Id="rId333" Type="http://schemas.openxmlformats.org/officeDocument/2006/relationships/slide" Target="slides/slide327.xml"/><Relationship Id="rId354" Type="http://schemas.openxmlformats.org/officeDocument/2006/relationships/slide" Target="slides/slide348.xml"/><Relationship Id="rId540" Type="http://schemas.openxmlformats.org/officeDocument/2006/relationships/slide" Target="slides/slide534.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189" Type="http://schemas.openxmlformats.org/officeDocument/2006/relationships/slide" Target="slides/slide183.xml"/><Relationship Id="rId375" Type="http://schemas.openxmlformats.org/officeDocument/2006/relationships/slide" Target="slides/slide369.xml"/><Relationship Id="rId396" Type="http://schemas.openxmlformats.org/officeDocument/2006/relationships/slide" Target="slides/slide390.xml"/><Relationship Id="rId561" Type="http://schemas.openxmlformats.org/officeDocument/2006/relationships/slide" Target="slides/slide555.xml"/><Relationship Id="rId582" Type="http://schemas.openxmlformats.org/officeDocument/2006/relationships/slide" Target="slides/slide576.xml"/><Relationship Id="rId3" Type="http://schemas.openxmlformats.org/officeDocument/2006/relationships/customXml" Target="../customXml/item3.xml"/><Relationship Id="rId214" Type="http://schemas.openxmlformats.org/officeDocument/2006/relationships/slide" Target="slides/slide208.xml"/><Relationship Id="rId235" Type="http://schemas.openxmlformats.org/officeDocument/2006/relationships/slide" Target="slides/slide229.xml"/><Relationship Id="rId256" Type="http://schemas.openxmlformats.org/officeDocument/2006/relationships/slide" Target="slides/slide250.xml"/><Relationship Id="rId277" Type="http://schemas.openxmlformats.org/officeDocument/2006/relationships/slide" Target="slides/slide271.xml"/><Relationship Id="rId298" Type="http://schemas.openxmlformats.org/officeDocument/2006/relationships/slide" Target="slides/slide292.xml"/><Relationship Id="rId400" Type="http://schemas.openxmlformats.org/officeDocument/2006/relationships/slide" Target="slides/slide394.xml"/><Relationship Id="rId421" Type="http://schemas.openxmlformats.org/officeDocument/2006/relationships/slide" Target="slides/slide415.xml"/><Relationship Id="rId442" Type="http://schemas.openxmlformats.org/officeDocument/2006/relationships/slide" Target="slides/slide436.xml"/><Relationship Id="rId463" Type="http://schemas.openxmlformats.org/officeDocument/2006/relationships/slide" Target="slides/slide457.xml"/><Relationship Id="rId484" Type="http://schemas.openxmlformats.org/officeDocument/2006/relationships/slide" Target="slides/slide478.xml"/><Relationship Id="rId519" Type="http://schemas.openxmlformats.org/officeDocument/2006/relationships/slide" Target="slides/slide513.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302" Type="http://schemas.openxmlformats.org/officeDocument/2006/relationships/slide" Target="slides/slide296.xml"/><Relationship Id="rId323" Type="http://schemas.openxmlformats.org/officeDocument/2006/relationships/slide" Target="slides/slide317.xml"/><Relationship Id="rId344" Type="http://schemas.openxmlformats.org/officeDocument/2006/relationships/slide" Target="slides/slide338.xml"/><Relationship Id="rId530" Type="http://schemas.openxmlformats.org/officeDocument/2006/relationships/slide" Target="slides/slide524.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179" Type="http://schemas.openxmlformats.org/officeDocument/2006/relationships/slide" Target="slides/slide173.xml"/><Relationship Id="rId365" Type="http://schemas.openxmlformats.org/officeDocument/2006/relationships/slide" Target="slides/slide359.xml"/><Relationship Id="rId386" Type="http://schemas.openxmlformats.org/officeDocument/2006/relationships/slide" Target="slides/slide380.xml"/><Relationship Id="rId551" Type="http://schemas.openxmlformats.org/officeDocument/2006/relationships/slide" Target="slides/slide545.xml"/><Relationship Id="rId572" Type="http://schemas.openxmlformats.org/officeDocument/2006/relationships/slide" Target="slides/slide566.xml"/><Relationship Id="rId190" Type="http://schemas.openxmlformats.org/officeDocument/2006/relationships/slide" Target="slides/slide184.xml"/><Relationship Id="rId204" Type="http://schemas.openxmlformats.org/officeDocument/2006/relationships/slide" Target="slides/slide198.xml"/><Relationship Id="rId225" Type="http://schemas.openxmlformats.org/officeDocument/2006/relationships/slide" Target="slides/slide219.xml"/><Relationship Id="rId246" Type="http://schemas.openxmlformats.org/officeDocument/2006/relationships/slide" Target="slides/slide240.xml"/><Relationship Id="rId267" Type="http://schemas.openxmlformats.org/officeDocument/2006/relationships/slide" Target="slides/slide261.xml"/><Relationship Id="rId288" Type="http://schemas.openxmlformats.org/officeDocument/2006/relationships/slide" Target="slides/slide282.xml"/><Relationship Id="rId411" Type="http://schemas.openxmlformats.org/officeDocument/2006/relationships/slide" Target="slides/slide405.xml"/><Relationship Id="rId432" Type="http://schemas.openxmlformats.org/officeDocument/2006/relationships/slide" Target="slides/slide426.xml"/><Relationship Id="rId453" Type="http://schemas.openxmlformats.org/officeDocument/2006/relationships/slide" Target="slides/slide447.xml"/><Relationship Id="rId474" Type="http://schemas.openxmlformats.org/officeDocument/2006/relationships/slide" Target="slides/slide468.xml"/><Relationship Id="rId509" Type="http://schemas.openxmlformats.org/officeDocument/2006/relationships/slide" Target="slides/slide503.xml"/><Relationship Id="rId106" Type="http://schemas.openxmlformats.org/officeDocument/2006/relationships/slide" Target="slides/slide100.xml"/><Relationship Id="rId127" Type="http://schemas.openxmlformats.org/officeDocument/2006/relationships/slide" Target="slides/slide121.xml"/><Relationship Id="rId313" Type="http://schemas.openxmlformats.org/officeDocument/2006/relationships/slide" Target="slides/slide307.xml"/><Relationship Id="rId495" Type="http://schemas.openxmlformats.org/officeDocument/2006/relationships/slide" Target="slides/slide489.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94" Type="http://schemas.openxmlformats.org/officeDocument/2006/relationships/slide" Target="slides/slide88.xml"/><Relationship Id="rId148" Type="http://schemas.openxmlformats.org/officeDocument/2006/relationships/slide" Target="slides/slide142.xml"/><Relationship Id="rId169" Type="http://schemas.openxmlformats.org/officeDocument/2006/relationships/slide" Target="slides/slide163.xml"/><Relationship Id="rId334" Type="http://schemas.openxmlformats.org/officeDocument/2006/relationships/slide" Target="slides/slide328.xml"/><Relationship Id="rId355" Type="http://schemas.openxmlformats.org/officeDocument/2006/relationships/slide" Target="slides/slide349.xml"/><Relationship Id="rId376" Type="http://schemas.openxmlformats.org/officeDocument/2006/relationships/slide" Target="slides/slide370.xml"/><Relationship Id="rId397" Type="http://schemas.openxmlformats.org/officeDocument/2006/relationships/slide" Target="slides/slide391.xml"/><Relationship Id="rId520" Type="http://schemas.openxmlformats.org/officeDocument/2006/relationships/slide" Target="slides/slide514.xml"/><Relationship Id="rId541" Type="http://schemas.openxmlformats.org/officeDocument/2006/relationships/slide" Target="slides/slide535.xml"/><Relationship Id="rId562" Type="http://schemas.openxmlformats.org/officeDocument/2006/relationships/slide" Target="slides/slide556.xml"/><Relationship Id="rId583" Type="http://schemas.openxmlformats.org/officeDocument/2006/relationships/slide" Target="slides/slide577.xml"/><Relationship Id="rId4" Type="http://schemas.openxmlformats.org/officeDocument/2006/relationships/customXml" Target="../customXml/item4.xml"/><Relationship Id="rId180" Type="http://schemas.openxmlformats.org/officeDocument/2006/relationships/slide" Target="slides/slide174.xml"/><Relationship Id="rId215" Type="http://schemas.openxmlformats.org/officeDocument/2006/relationships/slide" Target="slides/slide209.xml"/><Relationship Id="rId236" Type="http://schemas.openxmlformats.org/officeDocument/2006/relationships/slide" Target="slides/slide230.xml"/><Relationship Id="rId257" Type="http://schemas.openxmlformats.org/officeDocument/2006/relationships/slide" Target="slides/slide251.xml"/><Relationship Id="rId278" Type="http://schemas.openxmlformats.org/officeDocument/2006/relationships/slide" Target="slides/slide272.xml"/><Relationship Id="rId401" Type="http://schemas.openxmlformats.org/officeDocument/2006/relationships/slide" Target="slides/slide395.xml"/><Relationship Id="rId422" Type="http://schemas.openxmlformats.org/officeDocument/2006/relationships/slide" Target="slides/slide416.xml"/><Relationship Id="rId443" Type="http://schemas.openxmlformats.org/officeDocument/2006/relationships/slide" Target="slides/slide437.xml"/><Relationship Id="rId464" Type="http://schemas.openxmlformats.org/officeDocument/2006/relationships/slide" Target="slides/slide458.xml"/><Relationship Id="rId303" Type="http://schemas.openxmlformats.org/officeDocument/2006/relationships/slide" Target="slides/slide297.xml"/><Relationship Id="rId485" Type="http://schemas.openxmlformats.org/officeDocument/2006/relationships/slide" Target="slides/slide479.xml"/><Relationship Id="rId42" Type="http://schemas.openxmlformats.org/officeDocument/2006/relationships/slide" Target="slides/slide36.xml"/><Relationship Id="rId84" Type="http://schemas.openxmlformats.org/officeDocument/2006/relationships/slide" Target="slides/slide78.xml"/><Relationship Id="rId138" Type="http://schemas.openxmlformats.org/officeDocument/2006/relationships/slide" Target="slides/slide132.xml"/><Relationship Id="rId345" Type="http://schemas.openxmlformats.org/officeDocument/2006/relationships/slide" Target="slides/slide339.xml"/><Relationship Id="rId387" Type="http://schemas.openxmlformats.org/officeDocument/2006/relationships/slide" Target="slides/slide381.xml"/><Relationship Id="rId510" Type="http://schemas.openxmlformats.org/officeDocument/2006/relationships/slide" Target="slides/slide504.xml"/><Relationship Id="rId552" Type="http://schemas.openxmlformats.org/officeDocument/2006/relationships/slide" Target="slides/slide546.xml"/><Relationship Id="rId191" Type="http://schemas.openxmlformats.org/officeDocument/2006/relationships/slide" Target="slides/slide185.xml"/><Relationship Id="rId205" Type="http://schemas.openxmlformats.org/officeDocument/2006/relationships/slide" Target="slides/slide199.xml"/><Relationship Id="rId247" Type="http://schemas.openxmlformats.org/officeDocument/2006/relationships/slide" Target="slides/slide241.xml"/><Relationship Id="rId412" Type="http://schemas.openxmlformats.org/officeDocument/2006/relationships/slide" Target="slides/slide406.xml"/><Relationship Id="rId107" Type="http://schemas.openxmlformats.org/officeDocument/2006/relationships/slide" Target="slides/slide101.xml"/><Relationship Id="rId289" Type="http://schemas.openxmlformats.org/officeDocument/2006/relationships/slide" Target="slides/slide283.xml"/><Relationship Id="rId454" Type="http://schemas.openxmlformats.org/officeDocument/2006/relationships/slide" Target="slides/slide448.xml"/><Relationship Id="rId496" Type="http://schemas.openxmlformats.org/officeDocument/2006/relationships/slide" Target="slides/slide490.xml"/><Relationship Id="rId11" Type="http://schemas.openxmlformats.org/officeDocument/2006/relationships/slide" Target="slides/slide5.xml"/><Relationship Id="rId53" Type="http://schemas.openxmlformats.org/officeDocument/2006/relationships/slide" Target="slides/slide47.xml"/><Relationship Id="rId149" Type="http://schemas.openxmlformats.org/officeDocument/2006/relationships/slide" Target="slides/slide143.xml"/><Relationship Id="rId314" Type="http://schemas.openxmlformats.org/officeDocument/2006/relationships/slide" Target="slides/slide308.xml"/><Relationship Id="rId356" Type="http://schemas.openxmlformats.org/officeDocument/2006/relationships/slide" Target="slides/slide350.xml"/><Relationship Id="rId398" Type="http://schemas.openxmlformats.org/officeDocument/2006/relationships/slide" Target="slides/slide392.xml"/><Relationship Id="rId521" Type="http://schemas.openxmlformats.org/officeDocument/2006/relationships/slide" Target="slides/slide515.xml"/><Relationship Id="rId563" Type="http://schemas.openxmlformats.org/officeDocument/2006/relationships/slide" Target="slides/slide557.xml"/><Relationship Id="rId95" Type="http://schemas.openxmlformats.org/officeDocument/2006/relationships/slide" Target="slides/slide89.xml"/><Relationship Id="rId160" Type="http://schemas.openxmlformats.org/officeDocument/2006/relationships/slide" Target="slides/slide154.xml"/><Relationship Id="rId216" Type="http://schemas.openxmlformats.org/officeDocument/2006/relationships/slide" Target="slides/slide210.xml"/><Relationship Id="rId423" Type="http://schemas.openxmlformats.org/officeDocument/2006/relationships/slide" Target="slides/slide417.xml"/><Relationship Id="rId258" Type="http://schemas.openxmlformats.org/officeDocument/2006/relationships/slide" Target="slides/slide252.xml"/><Relationship Id="rId465" Type="http://schemas.openxmlformats.org/officeDocument/2006/relationships/slide" Target="slides/slide459.xml"/><Relationship Id="rId22" Type="http://schemas.openxmlformats.org/officeDocument/2006/relationships/slide" Target="slides/slide16.xml"/><Relationship Id="rId64" Type="http://schemas.openxmlformats.org/officeDocument/2006/relationships/slide" Target="slides/slide58.xml"/><Relationship Id="rId118" Type="http://schemas.openxmlformats.org/officeDocument/2006/relationships/slide" Target="slides/slide112.xml"/><Relationship Id="rId325" Type="http://schemas.openxmlformats.org/officeDocument/2006/relationships/slide" Target="slides/slide319.xml"/><Relationship Id="rId367" Type="http://schemas.openxmlformats.org/officeDocument/2006/relationships/slide" Target="slides/slide361.xml"/><Relationship Id="rId532" Type="http://schemas.openxmlformats.org/officeDocument/2006/relationships/slide" Target="slides/slide526.xml"/><Relationship Id="rId574" Type="http://schemas.openxmlformats.org/officeDocument/2006/relationships/slide" Target="slides/slide568.xml"/><Relationship Id="rId171" Type="http://schemas.openxmlformats.org/officeDocument/2006/relationships/slide" Target="slides/slide165.xml"/><Relationship Id="rId227" Type="http://schemas.openxmlformats.org/officeDocument/2006/relationships/slide" Target="slides/slide221.xml"/><Relationship Id="rId269" Type="http://schemas.openxmlformats.org/officeDocument/2006/relationships/slide" Target="slides/slide263.xml"/><Relationship Id="rId434" Type="http://schemas.openxmlformats.org/officeDocument/2006/relationships/slide" Target="slides/slide428.xml"/><Relationship Id="rId476" Type="http://schemas.openxmlformats.org/officeDocument/2006/relationships/slide" Target="slides/slide470.xml"/><Relationship Id="rId33" Type="http://schemas.openxmlformats.org/officeDocument/2006/relationships/slide" Target="slides/slide27.xml"/><Relationship Id="rId129" Type="http://schemas.openxmlformats.org/officeDocument/2006/relationships/slide" Target="slides/slide123.xml"/><Relationship Id="rId280" Type="http://schemas.openxmlformats.org/officeDocument/2006/relationships/slide" Target="slides/slide274.xml"/><Relationship Id="rId336" Type="http://schemas.openxmlformats.org/officeDocument/2006/relationships/slide" Target="slides/slide330.xml"/><Relationship Id="rId501" Type="http://schemas.openxmlformats.org/officeDocument/2006/relationships/slide" Target="slides/slide495.xml"/><Relationship Id="rId543" Type="http://schemas.openxmlformats.org/officeDocument/2006/relationships/slide" Target="slides/slide537.xml"/><Relationship Id="rId75" Type="http://schemas.openxmlformats.org/officeDocument/2006/relationships/slide" Target="slides/slide69.xml"/><Relationship Id="rId140" Type="http://schemas.openxmlformats.org/officeDocument/2006/relationships/slide" Target="slides/slide134.xml"/><Relationship Id="rId182" Type="http://schemas.openxmlformats.org/officeDocument/2006/relationships/slide" Target="slides/slide176.xml"/><Relationship Id="rId378" Type="http://schemas.openxmlformats.org/officeDocument/2006/relationships/slide" Target="slides/slide372.xml"/><Relationship Id="rId403" Type="http://schemas.openxmlformats.org/officeDocument/2006/relationships/slide" Target="slides/slide397.xml"/><Relationship Id="rId585" Type="http://schemas.openxmlformats.org/officeDocument/2006/relationships/notesMaster" Target="notesMasters/notesMaster1.xml"/><Relationship Id="rId6" Type="http://schemas.openxmlformats.org/officeDocument/2006/relationships/slideMaster" Target="slideMasters/slideMaster2.xml"/><Relationship Id="rId238" Type="http://schemas.openxmlformats.org/officeDocument/2006/relationships/slide" Target="slides/slide232.xml"/><Relationship Id="rId445" Type="http://schemas.openxmlformats.org/officeDocument/2006/relationships/slide" Target="slides/slide439.xml"/><Relationship Id="rId487" Type="http://schemas.openxmlformats.org/officeDocument/2006/relationships/slide" Target="slides/slide481.xml"/><Relationship Id="rId291" Type="http://schemas.openxmlformats.org/officeDocument/2006/relationships/slide" Target="slides/slide285.xml"/><Relationship Id="rId305" Type="http://schemas.openxmlformats.org/officeDocument/2006/relationships/slide" Target="slides/slide299.xml"/><Relationship Id="rId347" Type="http://schemas.openxmlformats.org/officeDocument/2006/relationships/slide" Target="slides/slide341.xml"/><Relationship Id="rId512" Type="http://schemas.openxmlformats.org/officeDocument/2006/relationships/slide" Target="slides/slide506.xml"/><Relationship Id="rId44" Type="http://schemas.openxmlformats.org/officeDocument/2006/relationships/slide" Target="slides/slide38.xml"/><Relationship Id="rId86" Type="http://schemas.openxmlformats.org/officeDocument/2006/relationships/slide" Target="slides/slide80.xml"/><Relationship Id="rId151" Type="http://schemas.openxmlformats.org/officeDocument/2006/relationships/slide" Target="slides/slide145.xml"/><Relationship Id="rId389" Type="http://schemas.openxmlformats.org/officeDocument/2006/relationships/slide" Target="slides/slide383.xml"/><Relationship Id="rId554" Type="http://schemas.openxmlformats.org/officeDocument/2006/relationships/slide" Target="slides/slide548.xml"/><Relationship Id="rId193" Type="http://schemas.openxmlformats.org/officeDocument/2006/relationships/slide" Target="slides/slide187.xml"/><Relationship Id="rId207" Type="http://schemas.openxmlformats.org/officeDocument/2006/relationships/slide" Target="slides/slide201.xml"/><Relationship Id="rId249" Type="http://schemas.openxmlformats.org/officeDocument/2006/relationships/slide" Target="slides/slide243.xml"/><Relationship Id="rId414" Type="http://schemas.openxmlformats.org/officeDocument/2006/relationships/slide" Target="slides/slide408.xml"/><Relationship Id="rId456" Type="http://schemas.openxmlformats.org/officeDocument/2006/relationships/slide" Target="slides/slide450.xml"/><Relationship Id="rId498" Type="http://schemas.openxmlformats.org/officeDocument/2006/relationships/slide" Target="slides/slide492.xml"/><Relationship Id="rId13" Type="http://schemas.openxmlformats.org/officeDocument/2006/relationships/slide" Target="slides/slide7.xml"/><Relationship Id="rId109" Type="http://schemas.openxmlformats.org/officeDocument/2006/relationships/slide" Target="slides/slide103.xml"/><Relationship Id="rId260" Type="http://schemas.openxmlformats.org/officeDocument/2006/relationships/slide" Target="slides/slide254.xml"/><Relationship Id="rId316" Type="http://schemas.openxmlformats.org/officeDocument/2006/relationships/slide" Target="slides/slide310.xml"/><Relationship Id="rId523" Type="http://schemas.openxmlformats.org/officeDocument/2006/relationships/slide" Target="slides/slide517.xml"/><Relationship Id="rId55" Type="http://schemas.openxmlformats.org/officeDocument/2006/relationships/slide" Target="slides/slide49.xml"/><Relationship Id="rId97" Type="http://schemas.openxmlformats.org/officeDocument/2006/relationships/slide" Target="slides/slide91.xml"/><Relationship Id="rId120" Type="http://schemas.openxmlformats.org/officeDocument/2006/relationships/slide" Target="slides/slide114.xml"/><Relationship Id="rId358" Type="http://schemas.openxmlformats.org/officeDocument/2006/relationships/slide" Target="slides/slide352.xml"/><Relationship Id="rId565" Type="http://schemas.openxmlformats.org/officeDocument/2006/relationships/slide" Target="slides/slide559.xml"/><Relationship Id="rId162" Type="http://schemas.openxmlformats.org/officeDocument/2006/relationships/slide" Target="slides/slide156.xml"/><Relationship Id="rId218" Type="http://schemas.openxmlformats.org/officeDocument/2006/relationships/slide" Target="slides/slide212.xml"/><Relationship Id="rId425" Type="http://schemas.openxmlformats.org/officeDocument/2006/relationships/slide" Target="slides/slide419.xml"/><Relationship Id="rId467" Type="http://schemas.openxmlformats.org/officeDocument/2006/relationships/slide" Target="slides/slide461.xml"/><Relationship Id="rId271" Type="http://schemas.openxmlformats.org/officeDocument/2006/relationships/slide" Target="slides/slide265.xml"/><Relationship Id="rId24" Type="http://schemas.openxmlformats.org/officeDocument/2006/relationships/slide" Target="slides/slide18.xml"/><Relationship Id="rId66" Type="http://schemas.openxmlformats.org/officeDocument/2006/relationships/slide" Target="slides/slide60.xml"/><Relationship Id="rId131" Type="http://schemas.openxmlformats.org/officeDocument/2006/relationships/slide" Target="slides/slide125.xml"/><Relationship Id="rId327" Type="http://schemas.openxmlformats.org/officeDocument/2006/relationships/slide" Target="slides/slide321.xml"/><Relationship Id="rId369" Type="http://schemas.openxmlformats.org/officeDocument/2006/relationships/slide" Target="slides/slide363.xml"/><Relationship Id="rId534" Type="http://schemas.openxmlformats.org/officeDocument/2006/relationships/slide" Target="slides/slide528.xml"/><Relationship Id="rId576" Type="http://schemas.openxmlformats.org/officeDocument/2006/relationships/slide" Target="slides/slide570.xml"/><Relationship Id="rId173" Type="http://schemas.openxmlformats.org/officeDocument/2006/relationships/slide" Target="slides/slide167.xml"/><Relationship Id="rId229" Type="http://schemas.openxmlformats.org/officeDocument/2006/relationships/slide" Target="slides/slide223.xml"/><Relationship Id="rId380" Type="http://schemas.openxmlformats.org/officeDocument/2006/relationships/slide" Target="slides/slide374.xml"/><Relationship Id="rId436" Type="http://schemas.openxmlformats.org/officeDocument/2006/relationships/slide" Target="slides/slide430.xml"/><Relationship Id="rId240" Type="http://schemas.openxmlformats.org/officeDocument/2006/relationships/slide" Target="slides/slide234.xml"/><Relationship Id="rId478" Type="http://schemas.openxmlformats.org/officeDocument/2006/relationships/slide" Target="slides/slide472.xml"/><Relationship Id="rId35" Type="http://schemas.openxmlformats.org/officeDocument/2006/relationships/slide" Target="slides/slide29.xml"/><Relationship Id="rId77" Type="http://schemas.openxmlformats.org/officeDocument/2006/relationships/slide" Target="slides/slide71.xml"/><Relationship Id="rId100" Type="http://schemas.openxmlformats.org/officeDocument/2006/relationships/slide" Target="slides/slide94.xml"/><Relationship Id="rId282" Type="http://schemas.openxmlformats.org/officeDocument/2006/relationships/slide" Target="slides/slide276.xml"/><Relationship Id="rId338" Type="http://schemas.openxmlformats.org/officeDocument/2006/relationships/slide" Target="slides/slide332.xml"/><Relationship Id="rId503" Type="http://schemas.openxmlformats.org/officeDocument/2006/relationships/slide" Target="slides/slide497.xml"/><Relationship Id="rId545" Type="http://schemas.openxmlformats.org/officeDocument/2006/relationships/slide" Target="slides/slide539.xml"/><Relationship Id="rId587" Type="http://schemas.openxmlformats.org/officeDocument/2006/relationships/presProps" Target="presProps.xml"/><Relationship Id="rId8" Type="http://schemas.openxmlformats.org/officeDocument/2006/relationships/slide" Target="slides/slide2.xml"/><Relationship Id="rId142" Type="http://schemas.openxmlformats.org/officeDocument/2006/relationships/slide" Target="slides/slide136.xml"/><Relationship Id="rId184" Type="http://schemas.openxmlformats.org/officeDocument/2006/relationships/slide" Target="slides/slide178.xml"/><Relationship Id="rId391" Type="http://schemas.openxmlformats.org/officeDocument/2006/relationships/slide" Target="slides/slide385.xml"/><Relationship Id="rId405" Type="http://schemas.openxmlformats.org/officeDocument/2006/relationships/slide" Target="slides/slide399.xml"/><Relationship Id="rId447" Type="http://schemas.openxmlformats.org/officeDocument/2006/relationships/slide" Target="slides/slide441.xml"/><Relationship Id="rId251" Type="http://schemas.openxmlformats.org/officeDocument/2006/relationships/slide" Target="slides/slide245.xml"/><Relationship Id="rId489" Type="http://schemas.openxmlformats.org/officeDocument/2006/relationships/slide" Target="slides/slide483.xml"/><Relationship Id="rId46" Type="http://schemas.openxmlformats.org/officeDocument/2006/relationships/slide" Target="slides/slide40.xml"/><Relationship Id="rId293" Type="http://schemas.openxmlformats.org/officeDocument/2006/relationships/slide" Target="slides/slide287.xml"/><Relationship Id="rId307" Type="http://schemas.openxmlformats.org/officeDocument/2006/relationships/slide" Target="slides/slide301.xml"/><Relationship Id="rId349" Type="http://schemas.openxmlformats.org/officeDocument/2006/relationships/slide" Target="slides/slide343.xml"/><Relationship Id="rId514" Type="http://schemas.openxmlformats.org/officeDocument/2006/relationships/slide" Target="slides/slide508.xml"/><Relationship Id="rId556" Type="http://schemas.openxmlformats.org/officeDocument/2006/relationships/slide" Target="slides/slide550.xml"/><Relationship Id="rId88" Type="http://schemas.openxmlformats.org/officeDocument/2006/relationships/slide" Target="slides/slide82.xml"/><Relationship Id="rId111" Type="http://schemas.openxmlformats.org/officeDocument/2006/relationships/slide" Target="slides/slide105.xml"/><Relationship Id="rId153" Type="http://schemas.openxmlformats.org/officeDocument/2006/relationships/slide" Target="slides/slide147.xml"/><Relationship Id="rId195" Type="http://schemas.openxmlformats.org/officeDocument/2006/relationships/slide" Target="slides/slide189.xml"/><Relationship Id="rId209" Type="http://schemas.openxmlformats.org/officeDocument/2006/relationships/slide" Target="slides/slide203.xml"/><Relationship Id="rId360" Type="http://schemas.openxmlformats.org/officeDocument/2006/relationships/slide" Target="slides/slide354.xml"/><Relationship Id="rId416" Type="http://schemas.openxmlformats.org/officeDocument/2006/relationships/slide" Target="slides/slide410.xml"/><Relationship Id="rId220" Type="http://schemas.openxmlformats.org/officeDocument/2006/relationships/slide" Target="slides/slide214.xml"/><Relationship Id="rId458" Type="http://schemas.openxmlformats.org/officeDocument/2006/relationships/slide" Target="slides/slide452.xml"/><Relationship Id="rId15" Type="http://schemas.openxmlformats.org/officeDocument/2006/relationships/slide" Target="slides/slide9.xml"/><Relationship Id="rId57" Type="http://schemas.openxmlformats.org/officeDocument/2006/relationships/slide" Target="slides/slide51.xml"/><Relationship Id="rId262" Type="http://schemas.openxmlformats.org/officeDocument/2006/relationships/slide" Target="slides/slide256.xml"/><Relationship Id="rId318" Type="http://schemas.openxmlformats.org/officeDocument/2006/relationships/slide" Target="slides/slide312.xml"/><Relationship Id="rId525" Type="http://schemas.openxmlformats.org/officeDocument/2006/relationships/slide" Target="slides/slide519.xml"/><Relationship Id="rId567" Type="http://schemas.openxmlformats.org/officeDocument/2006/relationships/slide" Target="slides/slide561.xml"/><Relationship Id="rId99" Type="http://schemas.openxmlformats.org/officeDocument/2006/relationships/slide" Target="slides/slide93.xml"/><Relationship Id="rId122" Type="http://schemas.openxmlformats.org/officeDocument/2006/relationships/slide" Target="slides/slide116.xml"/><Relationship Id="rId164" Type="http://schemas.openxmlformats.org/officeDocument/2006/relationships/slide" Target="slides/slide158.xml"/><Relationship Id="rId371" Type="http://schemas.openxmlformats.org/officeDocument/2006/relationships/slide" Target="slides/slide365.xml"/><Relationship Id="rId427" Type="http://schemas.openxmlformats.org/officeDocument/2006/relationships/slide" Target="slides/slide421.xml"/><Relationship Id="rId469" Type="http://schemas.openxmlformats.org/officeDocument/2006/relationships/slide" Target="slides/slide463.xml"/><Relationship Id="rId26" Type="http://schemas.openxmlformats.org/officeDocument/2006/relationships/slide" Target="slides/slide20.xml"/><Relationship Id="rId231" Type="http://schemas.openxmlformats.org/officeDocument/2006/relationships/slide" Target="slides/slide225.xml"/><Relationship Id="rId273" Type="http://schemas.openxmlformats.org/officeDocument/2006/relationships/slide" Target="slides/slide267.xml"/><Relationship Id="rId329" Type="http://schemas.openxmlformats.org/officeDocument/2006/relationships/slide" Target="slides/slide323.xml"/><Relationship Id="rId480" Type="http://schemas.openxmlformats.org/officeDocument/2006/relationships/slide" Target="slides/slide474.xml"/><Relationship Id="rId536" Type="http://schemas.openxmlformats.org/officeDocument/2006/relationships/slide" Target="slides/slide530.xml"/><Relationship Id="rId68" Type="http://schemas.openxmlformats.org/officeDocument/2006/relationships/slide" Target="slides/slide62.xml"/><Relationship Id="rId133" Type="http://schemas.openxmlformats.org/officeDocument/2006/relationships/slide" Target="slides/slide127.xml"/><Relationship Id="rId175" Type="http://schemas.openxmlformats.org/officeDocument/2006/relationships/slide" Target="slides/slide169.xml"/><Relationship Id="rId340" Type="http://schemas.openxmlformats.org/officeDocument/2006/relationships/slide" Target="slides/slide334.xml"/><Relationship Id="rId578" Type="http://schemas.openxmlformats.org/officeDocument/2006/relationships/slide" Target="slides/slide572.xml"/><Relationship Id="rId200" Type="http://schemas.openxmlformats.org/officeDocument/2006/relationships/slide" Target="slides/slide194.xml"/><Relationship Id="rId382" Type="http://schemas.openxmlformats.org/officeDocument/2006/relationships/slide" Target="slides/slide376.xml"/><Relationship Id="rId438" Type="http://schemas.openxmlformats.org/officeDocument/2006/relationships/slide" Target="slides/slide43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36C83C-B288-304E-94BF-E61CD5B8E514}" type="doc">
      <dgm:prSet loTypeId="urn:microsoft.com/office/officeart/2005/8/layout/cycle2" loCatId="" qsTypeId="urn:microsoft.com/office/officeart/2005/8/quickstyle/simple2" qsCatId="simple" csTypeId="urn:microsoft.com/office/officeart/2005/8/colors/accent1_2" csCatId="accent1" phldr="1"/>
      <dgm:spPr/>
      <dgm:t>
        <a:bodyPr/>
        <a:lstStyle/>
        <a:p>
          <a:endParaRPr lang="en-US"/>
        </a:p>
      </dgm:t>
    </dgm:pt>
    <dgm:pt modelId="{3F36FED0-EF5E-1A42-98BA-F725FCC46927}">
      <dgm:prSet phldrT="[Text]">
        <dgm:style>
          <a:lnRef idx="3">
            <a:schemeClr val="lt1"/>
          </a:lnRef>
          <a:fillRef idx="1">
            <a:schemeClr val="dk1"/>
          </a:fillRef>
          <a:effectRef idx="1">
            <a:schemeClr val="dk1"/>
          </a:effectRef>
          <a:fontRef idx="minor">
            <a:schemeClr val="lt1"/>
          </a:fontRef>
        </dgm:style>
      </dgm:prSet>
      <dgm:spPr>
        <a:solidFill>
          <a:srgbClr val="FF0000"/>
        </a:solidFill>
      </dgm:spPr>
      <dgm:t>
        <a:bodyPr/>
        <a:lstStyle/>
        <a:p>
          <a:pPr algn="ctr"/>
          <a:r>
            <a:rPr lang="en-US" dirty="0"/>
            <a:t>make change</a:t>
          </a:r>
        </a:p>
      </dgm:t>
    </dgm:pt>
    <dgm:pt modelId="{BBC748EC-79B0-9343-9059-53D2B5251A9F}" type="parTrans" cxnId="{59020AB6-FAED-8F4E-89F4-E3858D7A8820}">
      <dgm:prSet/>
      <dgm:spPr/>
      <dgm:t>
        <a:bodyPr/>
        <a:lstStyle/>
        <a:p>
          <a:pPr algn="ctr"/>
          <a:endParaRPr lang="en-US"/>
        </a:p>
      </dgm:t>
    </dgm:pt>
    <dgm:pt modelId="{1BDAC051-1D86-9649-9776-B82766636A19}" type="sibTrans" cxnId="{59020AB6-FAED-8F4E-89F4-E3858D7A8820}">
      <dgm:prSet/>
      <dgm:spPr/>
      <dgm:t>
        <a:bodyPr/>
        <a:lstStyle/>
        <a:p>
          <a:pPr algn="ctr"/>
          <a:endParaRPr lang="en-US"/>
        </a:p>
      </dgm:t>
    </dgm:pt>
    <dgm:pt modelId="{3FA566BD-5967-2544-BD1D-F073F6C40B58}">
      <dgm:prSet phldrT="[Text]"/>
      <dgm:spPr/>
      <dgm:t>
        <a:bodyPr/>
        <a:lstStyle/>
        <a:p>
          <a:pPr algn="ctr"/>
          <a:r>
            <a:rPr lang="en-US" dirty="0"/>
            <a:t>run chef-client</a:t>
          </a:r>
        </a:p>
      </dgm:t>
    </dgm:pt>
    <dgm:pt modelId="{66446A9F-23D4-494C-8D15-010680B0DE03}" type="sibTrans" cxnId="{28442EE0-4B07-9744-AFB0-5C5CC223202A}">
      <dgm:prSet/>
      <dgm:spPr/>
      <dgm:t>
        <a:bodyPr/>
        <a:lstStyle/>
        <a:p>
          <a:pPr algn="ctr"/>
          <a:endParaRPr lang="en-US"/>
        </a:p>
      </dgm:t>
    </dgm:pt>
    <dgm:pt modelId="{00D0E1B9-7C3D-A74C-955C-B94304F4B352}" type="parTrans" cxnId="{28442EE0-4B07-9744-AFB0-5C5CC223202A}">
      <dgm:prSet/>
      <dgm:spPr/>
      <dgm:t>
        <a:bodyPr/>
        <a:lstStyle/>
        <a:p>
          <a:pPr algn="ctr"/>
          <a:endParaRPr lang="en-US"/>
        </a:p>
      </dgm:t>
    </dgm:pt>
    <dgm:pt modelId="{52016F2E-FC5B-4C4F-8DB8-7A4532486296}">
      <dgm:prSet phldrT="[Text]"/>
      <dgm:spPr/>
      <dgm:t>
        <a:bodyPr/>
        <a:lstStyle/>
        <a:p>
          <a:pPr algn="ctr"/>
          <a:r>
            <a:rPr lang="en-US" dirty="0"/>
            <a:t>bootstrap machine</a:t>
          </a:r>
        </a:p>
      </dgm:t>
    </dgm:pt>
    <dgm:pt modelId="{54530FEA-48EB-A341-BC9F-3A8FF18CC516}" type="sibTrans" cxnId="{2E295BBB-B1EF-8A47-9617-FED067CFF55A}">
      <dgm:prSet/>
      <dgm:spPr/>
      <dgm:t>
        <a:bodyPr/>
        <a:lstStyle/>
        <a:p>
          <a:pPr algn="ctr"/>
          <a:endParaRPr lang="en-US"/>
        </a:p>
      </dgm:t>
    </dgm:pt>
    <dgm:pt modelId="{1E960FEB-E50A-A745-BF50-03470881EAA3}" type="parTrans" cxnId="{2E295BBB-B1EF-8A47-9617-FED067CFF55A}">
      <dgm:prSet/>
      <dgm:spPr/>
      <dgm:t>
        <a:bodyPr/>
        <a:lstStyle/>
        <a:p>
          <a:pPr algn="ctr"/>
          <a:endParaRPr lang="en-US"/>
        </a:p>
      </dgm:t>
    </dgm:pt>
    <dgm:pt modelId="{991DCA35-E91D-B649-B58B-8104F1A6AECB}">
      <dgm:prSet phldrT="[Text]"/>
      <dgm:spPr/>
      <dgm:t>
        <a:bodyPr/>
        <a:lstStyle/>
        <a:p>
          <a:pPr algn="ctr"/>
          <a:r>
            <a:rPr lang="en-US" dirty="0"/>
            <a:t>provision machine</a:t>
          </a:r>
        </a:p>
      </dgm:t>
    </dgm:pt>
    <dgm:pt modelId="{DB7055CB-533B-5948-A8A4-913ED397A03C}" type="sibTrans" cxnId="{346C8BE2-B944-8143-B6A0-D8325F348E83}">
      <dgm:prSet/>
      <dgm:spPr/>
      <dgm:t>
        <a:bodyPr/>
        <a:lstStyle/>
        <a:p>
          <a:pPr algn="ctr"/>
          <a:endParaRPr lang="en-US"/>
        </a:p>
      </dgm:t>
    </dgm:pt>
    <dgm:pt modelId="{A815B055-67D2-3345-B1C1-93D3B54A99D3}" type="parTrans" cxnId="{346C8BE2-B944-8143-B6A0-D8325F348E83}">
      <dgm:prSet/>
      <dgm:spPr/>
      <dgm:t>
        <a:bodyPr/>
        <a:lstStyle/>
        <a:p>
          <a:pPr algn="ctr"/>
          <a:endParaRPr lang="en-US"/>
        </a:p>
      </dgm:t>
    </dgm:pt>
    <dgm:pt modelId="{56B83FC8-630A-654C-967A-D3A8D923ADAA}">
      <dgm:prSet phldrT="[Text]"/>
      <dgm:spPr/>
      <dgm:t>
        <a:bodyPr/>
        <a:lstStyle/>
        <a:p>
          <a:pPr algn="ctr"/>
          <a:r>
            <a:rPr lang="en-US" dirty="0"/>
            <a:t>upload cookbook</a:t>
          </a:r>
        </a:p>
      </dgm:t>
    </dgm:pt>
    <dgm:pt modelId="{0D7C27DE-7D4D-A847-9D73-17717295B629}" type="sibTrans" cxnId="{DCABB525-D7FE-6744-BC76-D58344FA1D9E}">
      <dgm:prSet/>
      <dgm:spPr/>
      <dgm:t>
        <a:bodyPr/>
        <a:lstStyle/>
        <a:p>
          <a:pPr algn="ctr"/>
          <a:endParaRPr lang="en-US"/>
        </a:p>
      </dgm:t>
    </dgm:pt>
    <dgm:pt modelId="{26BF0F39-2F2B-5B4C-92A9-FDADBA7D936C}" type="parTrans" cxnId="{DCABB525-D7FE-6744-BC76-D58344FA1D9E}">
      <dgm:prSet/>
      <dgm:spPr/>
      <dgm:t>
        <a:bodyPr/>
        <a:lstStyle/>
        <a:p>
          <a:pPr algn="ctr"/>
          <a:endParaRPr lang="en-US"/>
        </a:p>
      </dgm:t>
    </dgm:pt>
    <dgm:pt modelId="{CDB4AFFD-35E7-264B-9BBD-A621B18FE722}">
      <dgm:prSet phldrT="[Text]"/>
      <dgm:spPr>
        <a:solidFill>
          <a:srgbClr val="008000"/>
        </a:solidFill>
      </dgm:spPr>
      <dgm:t>
        <a:bodyPr/>
        <a:lstStyle/>
        <a:p>
          <a:pPr algn="ctr"/>
          <a:r>
            <a:rPr lang="en-US" dirty="0"/>
            <a:t>ad hoc</a:t>
          </a:r>
          <a:r>
            <a:rPr lang="en-US" baseline="0" dirty="0"/>
            <a:t> verification</a:t>
          </a:r>
          <a:endParaRPr lang="en-US" dirty="0"/>
        </a:p>
      </dgm:t>
    </dgm:pt>
    <dgm:pt modelId="{D0257083-3B53-434C-B1FA-801D9BC35039}" type="parTrans" cxnId="{4F6A554F-F593-E546-805F-2FA25142AAF4}">
      <dgm:prSet/>
      <dgm:spPr/>
      <dgm:t>
        <a:bodyPr/>
        <a:lstStyle/>
        <a:p>
          <a:pPr algn="ctr"/>
          <a:endParaRPr lang="en-US"/>
        </a:p>
      </dgm:t>
    </dgm:pt>
    <dgm:pt modelId="{023F43F1-4240-0640-B914-4E7AE7038AFC}" type="sibTrans" cxnId="{4F6A554F-F593-E546-805F-2FA25142AAF4}">
      <dgm:prSet/>
      <dgm:spPr/>
      <dgm:t>
        <a:bodyPr/>
        <a:lstStyle/>
        <a:p>
          <a:pPr algn="ctr"/>
          <a:endParaRPr lang="en-US"/>
        </a:p>
      </dgm:t>
    </dgm:pt>
    <dgm:pt modelId="{EDEB5E0A-30F0-A54A-B0F8-F331AEF54BDD}" type="pres">
      <dgm:prSet presAssocID="{C236C83C-B288-304E-94BF-E61CD5B8E514}" presName="cycle" presStyleCnt="0">
        <dgm:presLayoutVars>
          <dgm:dir/>
          <dgm:resizeHandles val="exact"/>
        </dgm:presLayoutVars>
      </dgm:prSet>
      <dgm:spPr/>
    </dgm:pt>
    <dgm:pt modelId="{94E626C9-F87A-E043-A22D-F6B29DD1EF98}" type="pres">
      <dgm:prSet presAssocID="{3F36FED0-EF5E-1A42-98BA-F725FCC46927}" presName="node" presStyleLbl="node1" presStyleIdx="0" presStyleCnt="6">
        <dgm:presLayoutVars>
          <dgm:bulletEnabled val="1"/>
        </dgm:presLayoutVars>
      </dgm:prSet>
      <dgm:spPr/>
    </dgm:pt>
    <dgm:pt modelId="{0FC4F28F-3C3C-8D46-A2CB-819F5E0BA797}" type="pres">
      <dgm:prSet presAssocID="{1BDAC051-1D86-9649-9776-B82766636A19}" presName="sibTrans" presStyleLbl="sibTrans2D1" presStyleIdx="0" presStyleCnt="6"/>
      <dgm:spPr/>
    </dgm:pt>
    <dgm:pt modelId="{05D3C2B6-C474-AA4C-80D9-CA9A6F3D9CE6}" type="pres">
      <dgm:prSet presAssocID="{1BDAC051-1D86-9649-9776-B82766636A19}" presName="connectorText" presStyleLbl="sibTrans2D1" presStyleIdx="0" presStyleCnt="6"/>
      <dgm:spPr/>
    </dgm:pt>
    <dgm:pt modelId="{135C90DA-3EC2-A54F-866A-BB18EEF25E45}" type="pres">
      <dgm:prSet presAssocID="{56B83FC8-630A-654C-967A-D3A8D923ADAA}" presName="node" presStyleLbl="node1" presStyleIdx="1" presStyleCnt="6">
        <dgm:presLayoutVars>
          <dgm:bulletEnabled val="1"/>
        </dgm:presLayoutVars>
      </dgm:prSet>
      <dgm:spPr/>
    </dgm:pt>
    <dgm:pt modelId="{069690A2-A8DE-8D4D-9E05-D20B4AD80AD5}" type="pres">
      <dgm:prSet presAssocID="{0D7C27DE-7D4D-A847-9D73-17717295B629}" presName="sibTrans" presStyleLbl="sibTrans2D1" presStyleIdx="1" presStyleCnt="6"/>
      <dgm:spPr/>
    </dgm:pt>
    <dgm:pt modelId="{820F0926-7D71-014F-B7B6-834D588F001B}" type="pres">
      <dgm:prSet presAssocID="{0D7C27DE-7D4D-A847-9D73-17717295B629}" presName="connectorText" presStyleLbl="sibTrans2D1" presStyleIdx="1" presStyleCnt="6"/>
      <dgm:spPr/>
    </dgm:pt>
    <dgm:pt modelId="{355913FF-97CF-6343-854B-F45A3E4AD525}" type="pres">
      <dgm:prSet presAssocID="{991DCA35-E91D-B649-B58B-8104F1A6AECB}" presName="node" presStyleLbl="node1" presStyleIdx="2" presStyleCnt="6">
        <dgm:presLayoutVars>
          <dgm:bulletEnabled val="1"/>
        </dgm:presLayoutVars>
      </dgm:prSet>
      <dgm:spPr/>
    </dgm:pt>
    <dgm:pt modelId="{C45BB854-D005-BB4E-B171-E5A2DA33D7C6}" type="pres">
      <dgm:prSet presAssocID="{DB7055CB-533B-5948-A8A4-913ED397A03C}" presName="sibTrans" presStyleLbl="sibTrans2D1" presStyleIdx="2" presStyleCnt="6"/>
      <dgm:spPr/>
    </dgm:pt>
    <dgm:pt modelId="{075EDDB9-0C96-2B43-A392-A0ECBF74C743}" type="pres">
      <dgm:prSet presAssocID="{DB7055CB-533B-5948-A8A4-913ED397A03C}" presName="connectorText" presStyleLbl="sibTrans2D1" presStyleIdx="2" presStyleCnt="6"/>
      <dgm:spPr/>
    </dgm:pt>
    <dgm:pt modelId="{277BD6EF-3286-4548-ACB0-5BD048391FD5}" type="pres">
      <dgm:prSet presAssocID="{52016F2E-FC5B-4C4F-8DB8-7A4532486296}" presName="node" presStyleLbl="node1" presStyleIdx="3" presStyleCnt="6">
        <dgm:presLayoutVars>
          <dgm:bulletEnabled val="1"/>
        </dgm:presLayoutVars>
      </dgm:prSet>
      <dgm:spPr/>
    </dgm:pt>
    <dgm:pt modelId="{4BD5D680-E82F-D842-9581-4C08B85C229F}" type="pres">
      <dgm:prSet presAssocID="{54530FEA-48EB-A341-BC9F-3A8FF18CC516}" presName="sibTrans" presStyleLbl="sibTrans2D1" presStyleIdx="3" presStyleCnt="6"/>
      <dgm:spPr/>
    </dgm:pt>
    <dgm:pt modelId="{46692498-78BE-4D48-A59A-4B892CAE6AC6}" type="pres">
      <dgm:prSet presAssocID="{54530FEA-48EB-A341-BC9F-3A8FF18CC516}" presName="connectorText" presStyleLbl="sibTrans2D1" presStyleIdx="3" presStyleCnt="6"/>
      <dgm:spPr/>
    </dgm:pt>
    <dgm:pt modelId="{4C2C4433-38AC-2D40-992F-92C864C62041}" type="pres">
      <dgm:prSet presAssocID="{3FA566BD-5967-2544-BD1D-F073F6C40B58}" presName="node" presStyleLbl="node1" presStyleIdx="4" presStyleCnt="6">
        <dgm:presLayoutVars>
          <dgm:bulletEnabled val="1"/>
        </dgm:presLayoutVars>
      </dgm:prSet>
      <dgm:spPr/>
    </dgm:pt>
    <dgm:pt modelId="{33FBB568-E1BF-1D48-8976-37B629C706B2}" type="pres">
      <dgm:prSet presAssocID="{66446A9F-23D4-494C-8D15-010680B0DE03}" presName="sibTrans" presStyleLbl="sibTrans2D1" presStyleIdx="4" presStyleCnt="6"/>
      <dgm:spPr/>
    </dgm:pt>
    <dgm:pt modelId="{4F5F3730-54DE-084B-91AE-9EC8B5553FA5}" type="pres">
      <dgm:prSet presAssocID="{66446A9F-23D4-494C-8D15-010680B0DE03}" presName="connectorText" presStyleLbl="sibTrans2D1" presStyleIdx="4" presStyleCnt="6"/>
      <dgm:spPr/>
    </dgm:pt>
    <dgm:pt modelId="{C80D0CE8-CCC4-254A-ADE6-18CC87CC4ACE}" type="pres">
      <dgm:prSet presAssocID="{CDB4AFFD-35E7-264B-9BBD-A621B18FE722}" presName="node" presStyleLbl="node1" presStyleIdx="5" presStyleCnt="6">
        <dgm:presLayoutVars>
          <dgm:bulletEnabled val="1"/>
        </dgm:presLayoutVars>
      </dgm:prSet>
      <dgm:spPr/>
    </dgm:pt>
    <dgm:pt modelId="{587BAFEE-4925-584C-98DC-D956EB2383A2}" type="pres">
      <dgm:prSet presAssocID="{023F43F1-4240-0640-B914-4E7AE7038AFC}" presName="sibTrans" presStyleLbl="sibTrans2D1" presStyleIdx="5" presStyleCnt="6"/>
      <dgm:spPr/>
    </dgm:pt>
    <dgm:pt modelId="{F31AD22F-6A84-7A40-91FB-F8520167703B}" type="pres">
      <dgm:prSet presAssocID="{023F43F1-4240-0640-B914-4E7AE7038AFC}" presName="connectorText" presStyleLbl="sibTrans2D1" presStyleIdx="5" presStyleCnt="6"/>
      <dgm:spPr/>
    </dgm:pt>
  </dgm:ptLst>
  <dgm:cxnLst>
    <dgm:cxn modelId="{14BEBA19-DF70-144F-BD18-6EB5449923C4}" type="presOf" srcId="{3FA566BD-5967-2544-BD1D-F073F6C40B58}" destId="{4C2C4433-38AC-2D40-992F-92C864C62041}" srcOrd="0" destOrd="0" presId="urn:microsoft.com/office/officeart/2005/8/layout/cycle2"/>
    <dgm:cxn modelId="{35988321-A73B-644D-A357-4859723CA3FE}" type="presOf" srcId="{54530FEA-48EB-A341-BC9F-3A8FF18CC516}" destId="{46692498-78BE-4D48-A59A-4B892CAE6AC6}" srcOrd="1" destOrd="0" presId="urn:microsoft.com/office/officeart/2005/8/layout/cycle2"/>
    <dgm:cxn modelId="{DCABB525-D7FE-6744-BC76-D58344FA1D9E}" srcId="{C236C83C-B288-304E-94BF-E61CD5B8E514}" destId="{56B83FC8-630A-654C-967A-D3A8D923ADAA}" srcOrd="1" destOrd="0" parTransId="{26BF0F39-2F2B-5B4C-92A9-FDADBA7D936C}" sibTransId="{0D7C27DE-7D4D-A847-9D73-17717295B629}"/>
    <dgm:cxn modelId="{793CBE28-0778-6C45-8C06-620663D74B2F}" type="presOf" srcId="{991DCA35-E91D-B649-B58B-8104F1A6AECB}" destId="{355913FF-97CF-6343-854B-F45A3E4AD525}" srcOrd="0" destOrd="0" presId="urn:microsoft.com/office/officeart/2005/8/layout/cycle2"/>
    <dgm:cxn modelId="{5B142435-B432-694B-AA2C-A69D34DA6D32}" type="presOf" srcId="{66446A9F-23D4-494C-8D15-010680B0DE03}" destId="{4F5F3730-54DE-084B-91AE-9EC8B5553FA5}" srcOrd="1" destOrd="0" presId="urn:microsoft.com/office/officeart/2005/8/layout/cycle2"/>
    <dgm:cxn modelId="{16CD353B-035F-3247-BD46-F9B340884CF8}" type="presOf" srcId="{66446A9F-23D4-494C-8D15-010680B0DE03}" destId="{33FBB568-E1BF-1D48-8976-37B629C706B2}" srcOrd="0" destOrd="0" presId="urn:microsoft.com/office/officeart/2005/8/layout/cycle2"/>
    <dgm:cxn modelId="{D1B3A340-1249-B742-9595-DC49DC34916E}" type="presOf" srcId="{C236C83C-B288-304E-94BF-E61CD5B8E514}" destId="{EDEB5E0A-30F0-A54A-B0F8-F331AEF54BDD}" srcOrd="0" destOrd="0" presId="urn:microsoft.com/office/officeart/2005/8/layout/cycle2"/>
    <dgm:cxn modelId="{2AF6D94A-95FC-D043-B4C5-2C4D21B14C79}" type="presOf" srcId="{023F43F1-4240-0640-B914-4E7AE7038AFC}" destId="{587BAFEE-4925-584C-98DC-D956EB2383A2}" srcOrd="0" destOrd="0" presId="urn:microsoft.com/office/officeart/2005/8/layout/cycle2"/>
    <dgm:cxn modelId="{4F6A554F-F593-E546-805F-2FA25142AAF4}" srcId="{C236C83C-B288-304E-94BF-E61CD5B8E514}" destId="{CDB4AFFD-35E7-264B-9BBD-A621B18FE722}" srcOrd="5" destOrd="0" parTransId="{D0257083-3B53-434C-B1FA-801D9BC35039}" sibTransId="{023F43F1-4240-0640-B914-4E7AE7038AFC}"/>
    <dgm:cxn modelId="{80D88852-F733-994E-B785-2C0376F6AA02}" type="presOf" srcId="{DB7055CB-533B-5948-A8A4-913ED397A03C}" destId="{075EDDB9-0C96-2B43-A392-A0ECBF74C743}" srcOrd="1" destOrd="0" presId="urn:microsoft.com/office/officeart/2005/8/layout/cycle2"/>
    <dgm:cxn modelId="{D0B7E156-3709-1E44-9C4D-1BB353B3DC57}" type="presOf" srcId="{0D7C27DE-7D4D-A847-9D73-17717295B629}" destId="{069690A2-A8DE-8D4D-9E05-D20B4AD80AD5}" srcOrd="0" destOrd="0" presId="urn:microsoft.com/office/officeart/2005/8/layout/cycle2"/>
    <dgm:cxn modelId="{DB4EEE91-33C0-4B4C-AA78-D602EE53B965}" type="presOf" srcId="{1BDAC051-1D86-9649-9776-B82766636A19}" destId="{0FC4F28F-3C3C-8D46-A2CB-819F5E0BA797}" srcOrd="0" destOrd="0" presId="urn:microsoft.com/office/officeart/2005/8/layout/cycle2"/>
    <dgm:cxn modelId="{10DA5E93-63D6-5C41-91C1-C66757B3B73E}" type="presOf" srcId="{0D7C27DE-7D4D-A847-9D73-17717295B629}" destId="{820F0926-7D71-014F-B7B6-834D588F001B}" srcOrd="1" destOrd="0" presId="urn:microsoft.com/office/officeart/2005/8/layout/cycle2"/>
    <dgm:cxn modelId="{F8244DAA-E360-0445-B80F-3FF814C70A7C}" type="presOf" srcId="{DB7055CB-533B-5948-A8A4-913ED397A03C}" destId="{C45BB854-D005-BB4E-B171-E5A2DA33D7C6}" srcOrd="0" destOrd="0" presId="urn:microsoft.com/office/officeart/2005/8/layout/cycle2"/>
    <dgm:cxn modelId="{BA57EAB3-9EE6-4646-AEB2-F422F12E480D}" type="presOf" srcId="{52016F2E-FC5B-4C4F-8DB8-7A4532486296}" destId="{277BD6EF-3286-4548-ACB0-5BD048391FD5}" srcOrd="0" destOrd="0" presId="urn:microsoft.com/office/officeart/2005/8/layout/cycle2"/>
    <dgm:cxn modelId="{59020AB6-FAED-8F4E-89F4-E3858D7A8820}" srcId="{C236C83C-B288-304E-94BF-E61CD5B8E514}" destId="{3F36FED0-EF5E-1A42-98BA-F725FCC46927}" srcOrd="0" destOrd="0" parTransId="{BBC748EC-79B0-9343-9059-53D2B5251A9F}" sibTransId="{1BDAC051-1D86-9649-9776-B82766636A19}"/>
    <dgm:cxn modelId="{2E295BBB-B1EF-8A47-9617-FED067CFF55A}" srcId="{C236C83C-B288-304E-94BF-E61CD5B8E514}" destId="{52016F2E-FC5B-4C4F-8DB8-7A4532486296}" srcOrd="3" destOrd="0" parTransId="{1E960FEB-E50A-A745-BF50-03470881EAA3}" sibTransId="{54530FEA-48EB-A341-BC9F-3A8FF18CC516}"/>
    <dgm:cxn modelId="{83275EBE-E565-D14F-8BDE-B6A259E53DEF}" type="presOf" srcId="{1BDAC051-1D86-9649-9776-B82766636A19}" destId="{05D3C2B6-C474-AA4C-80D9-CA9A6F3D9CE6}" srcOrd="1" destOrd="0" presId="urn:microsoft.com/office/officeart/2005/8/layout/cycle2"/>
    <dgm:cxn modelId="{106143C2-EFEE-6845-9A5F-33911C42DDA2}" type="presOf" srcId="{3F36FED0-EF5E-1A42-98BA-F725FCC46927}" destId="{94E626C9-F87A-E043-A22D-F6B29DD1EF98}" srcOrd="0" destOrd="0" presId="urn:microsoft.com/office/officeart/2005/8/layout/cycle2"/>
    <dgm:cxn modelId="{48DDB7CD-E00A-3F40-9E5B-08C8B21ECF2C}" type="presOf" srcId="{023F43F1-4240-0640-B914-4E7AE7038AFC}" destId="{F31AD22F-6A84-7A40-91FB-F8520167703B}" srcOrd="1" destOrd="0" presId="urn:microsoft.com/office/officeart/2005/8/layout/cycle2"/>
    <dgm:cxn modelId="{28442EE0-4B07-9744-AFB0-5C5CC223202A}" srcId="{C236C83C-B288-304E-94BF-E61CD5B8E514}" destId="{3FA566BD-5967-2544-BD1D-F073F6C40B58}" srcOrd="4" destOrd="0" parTransId="{00D0E1B9-7C3D-A74C-955C-B94304F4B352}" sibTransId="{66446A9F-23D4-494C-8D15-010680B0DE03}"/>
    <dgm:cxn modelId="{346C8BE2-B944-8143-B6A0-D8325F348E83}" srcId="{C236C83C-B288-304E-94BF-E61CD5B8E514}" destId="{991DCA35-E91D-B649-B58B-8104F1A6AECB}" srcOrd="2" destOrd="0" parTransId="{A815B055-67D2-3345-B1C1-93D3B54A99D3}" sibTransId="{DB7055CB-533B-5948-A8A4-913ED397A03C}"/>
    <dgm:cxn modelId="{82F457EA-6BA1-0E48-95AE-EF9D709DD2DB}" type="presOf" srcId="{CDB4AFFD-35E7-264B-9BBD-A621B18FE722}" destId="{C80D0CE8-CCC4-254A-ADE6-18CC87CC4ACE}" srcOrd="0" destOrd="0" presId="urn:microsoft.com/office/officeart/2005/8/layout/cycle2"/>
    <dgm:cxn modelId="{8996B1F5-ED7B-734F-866A-21C2093BF73C}" type="presOf" srcId="{54530FEA-48EB-A341-BC9F-3A8FF18CC516}" destId="{4BD5D680-E82F-D842-9581-4C08B85C229F}" srcOrd="0" destOrd="0" presId="urn:microsoft.com/office/officeart/2005/8/layout/cycle2"/>
    <dgm:cxn modelId="{5A6D79F9-A0CC-484D-80A7-6358B22A7266}" type="presOf" srcId="{56B83FC8-630A-654C-967A-D3A8D923ADAA}" destId="{135C90DA-3EC2-A54F-866A-BB18EEF25E45}" srcOrd="0" destOrd="0" presId="urn:microsoft.com/office/officeart/2005/8/layout/cycle2"/>
    <dgm:cxn modelId="{7404AF6B-C7E0-F749-B1E3-0A4D54FE4731}" type="presParOf" srcId="{EDEB5E0A-30F0-A54A-B0F8-F331AEF54BDD}" destId="{94E626C9-F87A-E043-A22D-F6B29DD1EF98}" srcOrd="0" destOrd="0" presId="urn:microsoft.com/office/officeart/2005/8/layout/cycle2"/>
    <dgm:cxn modelId="{1ECF2648-E6FF-A34E-9A15-69FC8B122B08}" type="presParOf" srcId="{EDEB5E0A-30F0-A54A-B0F8-F331AEF54BDD}" destId="{0FC4F28F-3C3C-8D46-A2CB-819F5E0BA797}" srcOrd="1" destOrd="0" presId="urn:microsoft.com/office/officeart/2005/8/layout/cycle2"/>
    <dgm:cxn modelId="{637261C1-EFB6-6244-BD4B-10075D78CD90}" type="presParOf" srcId="{0FC4F28F-3C3C-8D46-A2CB-819F5E0BA797}" destId="{05D3C2B6-C474-AA4C-80D9-CA9A6F3D9CE6}" srcOrd="0" destOrd="0" presId="urn:microsoft.com/office/officeart/2005/8/layout/cycle2"/>
    <dgm:cxn modelId="{BF6A29C9-E15A-0C4B-BBD0-B3A1D6D0C388}" type="presParOf" srcId="{EDEB5E0A-30F0-A54A-B0F8-F331AEF54BDD}" destId="{135C90DA-3EC2-A54F-866A-BB18EEF25E45}" srcOrd="2" destOrd="0" presId="urn:microsoft.com/office/officeart/2005/8/layout/cycle2"/>
    <dgm:cxn modelId="{3385CB10-D87F-BE4E-86B1-02B5896C4CDA}" type="presParOf" srcId="{EDEB5E0A-30F0-A54A-B0F8-F331AEF54BDD}" destId="{069690A2-A8DE-8D4D-9E05-D20B4AD80AD5}" srcOrd="3" destOrd="0" presId="urn:microsoft.com/office/officeart/2005/8/layout/cycle2"/>
    <dgm:cxn modelId="{997608EF-32FB-7147-8F17-36DB97C0B4E3}" type="presParOf" srcId="{069690A2-A8DE-8D4D-9E05-D20B4AD80AD5}" destId="{820F0926-7D71-014F-B7B6-834D588F001B}" srcOrd="0" destOrd="0" presId="urn:microsoft.com/office/officeart/2005/8/layout/cycle2"/>
    <dgm:cxn modelId="{BF0B4691-790E-EA49-BD31-A8D3D198DE75}" type="presParOf" srcId="{EDEB5E0A-30F0-A54A-B0F8-F331AEF54BDD}" destId="{355913FF-97CF-6343-854B-F45A3E4AD525}" srcOrd="4" destOrd="0" presId="urn:microsoft.com/office/officeart/2005/8/layout/cycle2"/>
    <dgm:cxn modelId="{E89E6E70-EABD-DA47-B3EF-7E33A1C46D16}" type="presParOf" srcId="{EDEB5E0A-30F0-A54A-B0F8-F331AEF54BDD}" destId="{C45BB854-D005-BB4E-B171-E5A2DA33D7C6}" srcOrd="5" destOrd="0" presId="urn:microsoft.com/office/officeart/2005/8/layout/cycle2"/>
    <dgm:cxn modelId="{84988419-A0F6-A044-953C-3689AAAF5CE7}" type="presParOf" srcId="{C45BB854-D005-BB4E-B171-E5A2DA33D7C6}" destId="{075EDDB9-0C96-2B43-A392-A0ECBF74C743}" srcOrd="0" destOrd="0" presId="urn:microsoft.com/office/officeart/2005/8/layout/cycle2"/>
    <dgm:cxn modelId="{309020D1-1F45-9D40-8DE6-AEB4E003C913}" type="presParOf" srcId="{EDEB5E0A-30F0-A54A-B0F8-F331AEF54BDD}" destId="{277BD6EF-3286-4548-ACB0-5BD048391FD5}" srcOrd="6" destOrd="0" presId="urn:microsoft.com/office/officeart/2005/8/layout/cycle2"/>
    <dgm:cxn modelId="{B75BBEEF-EB13-1847-8C61-400BE6535B90}" type="presParOf" srcId="{EDEB5E0A-30F0-A54A-B0F8-F331AEF54BDD}" destId="{4BD5D680-E82F-D842-9581-4C08B85C229F}" srcOrd="7" destOrd="0" presId="urn:microsoft.com/office/officeart/2005/8/layout/cycle2"/>
    <dgm:cxn modelId="{6652F350-F2EB-BD42-8AE8-3943CA5AF4B1}" type="presParOf" srcId="{4BD5D680-E82F-D842-9581-4C08B85C229F}" destId="{46692498-78BE-4D48-A59A-4B892CAE6AC6}" srcOrd="0" destOrd="0" presId="urn:microsoft.com/office/officeart/2005/8/layout/cycle2"/>
    <dgm:cxn modelId="{0C041417-A828-F44D-9574-E0BF464552E0}" type="presParOf" srcId="{EDEB5E0A-30F0-A54A-B0F8-F331AEF54BDD}" destId="{4C2C4433-38AC-2D40-992F-92C864C62041}" srcOrd="8" destOrd="0" presId="urn:microsoft.com/office/officeart/2005/8/layout/cycle2"/>
    <dgm:cxn modelId="{D374F20E-7E76-0C46-89B8-1886094AAAC2}" type="presParOf" srcId="{EDEB5E0A-30F0-A54A-B0F8-F331AEF54BDD}" destId="{33FBB568-E1BF-1D48-8976-37B629C706B2}" srcOrd="9" destOrd="0" presId="urn:microsoft.com/office/officeart/2005/8/layout/cycle2"/>
    <dgm:cxn modelId="{9F3F25A8-907C-DE4A-9F95-88327B91DC5B}" type="presParOf" srcId="{33FBB568-E1BF-1D48-8976-37B629C706B2}" destId="{4F5F3730-54DE-084B-91AE-9EC8B5553FA5}" srcOrd="0" destOrd="0" presId="urn:microsoft.com/office/officeart/2005/8/layout/cycle2"/>
    <dgm:cxn modelId="{CD7285E9-DA9C-784B-A208-C663FCD770DA}" type="presParOf" srcId="{EDEB5E0A-30F0-A54A-B0F8-F331AEF54BDD}" destId="{C80D0CE8-CCC4-254A-ADE6-18CC87CC4ACE}" srcOrd="10" destOrd="0" presId="urn:microsoft.com/office/officeart/2005/8/layout/cycle2"/>
    <dgm:cxn modelId="{761927EE-D1DE-6C43-8FA2-7E9935CEF71C}" type="presParOf" srcId="{EDEB5E0A-30F0-A54A-B0F8-F331AEF54BDD}" destId="{587BAFEE-4925-584C-98DC-D956EB2383A2}" srcOrd="11" destOrd="0" presId="urn:microsoft.com/office/officeart/2005/8/layout/cycle2"/>
    <dgm:cxn modelId="{C7035F18-92FC-4B49-80A4-B7D7A8740B09}" type="presParOf" srcId="{587BAFEE-4925-584C-98DC-D956EB2383A2}" destId="{F31AD22F-6A84-7A40-91FB-F8520167703B}" srcOrd="0" destOrd="0" presId="urn:microsoft.com/office/officeart/2005/8/layout/cycle2"/>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36C83C-B288-304E-94BF-E61CD5B8E514}" type="doc">
      <dgm:prSet loTypeId="urn:microsoft.com/office/officeart/2005/8/layout/cycle2" loCatId="" qsTypeId="urn:microsoft.com/office/officeart/2005/8/quickstyle/simple2" qsCatId="simple" csTypeId="urn:microsoft.com/office/officeart/2005/8/colors/accent1_2" csCatId="accent1" phldr="1"/>
      <dgm:spPr/>
      <dgm:t>
        <a:bodyPr/>
        <a:lstStyle/>
        <a:p>
          <a:endParaRPr lang="en-US"/>
        </a:p>
      </dgm:t>
    </dgm:pt>
    <dgm:pt modelId="{3F36FED0-EF5E-1A42-98BA-F725FCC46927}">
      <dgm:prSet phldrT="[Text]">
        <dgm:style>
          <a:lnRef idx="3">
            <a:schemeClr val="lt1"/>
          </a:lnRef>
          <a:fillRef idx="1">
            <a:schemeClr val="dk1"/>
          </a:fillRef>
          <a:effectRef idx="1">
            <a:schemeClr val="dk1"/>
          </a:effectRef>
          <a:fontRef idx="minor">
            <a:schemeClr val="lt1"/>
          </a:fontRef>
        </dgm:style>
      </dgm:prSet>
      <dgm:spPr>
        <a:solidFill>
          <a:srgbClr val="FF0000"/>
        </a:solidFill>
      </dgm:spPr>
      <dgm:t>
        <a:bodyPr/>
        <a:lstStyle/>
        <a:p>
          <a:pPr algn="ctr"/>
          <a:r>
            <a:rPr lang="en-US" dirty="0"/>
            <a:t>make change</a:t>
          </a:r>
        </a:p>
      </dgm:t>
    </dgm:pt>
    <dgm:pt modelId="{BBC748EC-79B0-9343-9059-53D2B5251A9F}" type="parTrans" cxnId="{59020AB6-FAED-8F4E-89F4-E3858D7A8820}">
      <dgm:prSet/>
      <dgm:spPr/>
      <dgm:t>
        <a:bodyPr/>
        <a:lstStyle/>
        <a:p>
          <a:pPr algn="ctr"/>
          <a:endParaRPr lang="en-US"/>
        </a:p>
      </dgm:t>
    </dgm:pt>
    <dgm:pt modelId="{1BDAC051-1D86-9649-9776-B82766636A19}" type="sibTrans" cxnId="{59020AB6-FAED-8F4E-89F4-E3858D7A8820}">
      <dgm:prSet/>
      <dgm:spPr/>
      <dgm:t>
        <a:bodyPr/>
        <a:lstStyle/>
        <a:p>
          <a:pPr algn="ctr"/>
          <a:endParaRPr lang="en-US"/>
        </a:p>
      </dgm:t>
    </dgm:pt>
    <dgm:pt modelId="{56B83FC8-630A-654C-967A-D3A8D923ADAA}">
      <dgm:prSet phldrT="[Text]"/>
      <dgm:spPr/>
      <dgm:t>
        <a:bodyPr/>
        <a:lstStyle/>
        <a:p>
          <a:pPr algn="ctr"/>
          <a:r>
            <a:rPr lang="en-US" dirty="0"/>
            <a:t>run testing tools</a:t>
          </a:r>
        </a:p>
      </dgm:t>
    </dgm:pt>
    <dgm:pt modelId="{0D7C27DE-7D4D-A847-9D73-17717295B629}" type="sibTrans" cxnId="{DCABB525-D7FE-6744-BC76-D58344FA1D9E}">
      <dgm:prSet/>
      <dgm:spPr/>
      <dgm:t>
        <a:bodyPr/>
        <a:lstStyle/>
        <a:p>
          <a:pPr algn="ctr"/>
          <a:endParaRPr lang="en-US"/>
        </a:p>
      </dgm:t>
    </dgm:pt>
    <dgm:pt modelId="{26BF0F39-2F2B-5B4C-92A9-FDADBA7D936C}" type="parTrans" cxnId="{DCABB525-D7FE-6744-BC76-D58344FA1D9E}">
      <dgm:prSet/>
      <dgm:spPr/>
      <dgm:t>
        <a:bodyPr/>
        <a:lstStyle/>
        <a:p>
          <a:pPr algn="ctr"/>
          <a:endParaRPr lang="en-US"/>
        </a:p>
      </dgm:t>
    </dgm:pt>
    <dgm:pt modelId="{CDB4AFFD-35E7-264B-9BBD-A621B18FE722}">
      <dgm:prSet phldrT="[Text]"/>
      <dgm:spPr>
        <a:solidFill>
          <a:srgbClr val="008000"/>
        </a:solidFill>
      </dgm:spPr>
      <dgm:t>
        <a:bodyPr/>
        <a:lstStyle/>
        <a:p>
          <a:pPr algn="ctr"/>
          <a:r>
            <a:rPr lang="en-US" dirty="0"/>
            <a:t>automated</a:t>
          </a:r>
          <a:r>
            <a:rPr lang="en-US" baseline="0" dirty="0"/>
            <a:t> verification</a:t>
          </a:r>
          <a:endParaRPr lang="en-US" dirty="0"/>
        </a:p>
      </dgm:t>
    </dgm:pt>
    <dgm:pt modelId="{D0257083-3B53-434C-B1FA-801D9BC35039}" type="parTrans" cxnId="{4F6A554F-F593-E546-805F-2FA25142AAF4}">
      <dgm:prSet/>
      <dgm:spPr/>
      <dgm:t>
        <a:bodyPr/>
        <a:lstStyle/>
        <a:p>
          <a:pPr algn="ctr"/>
          <a:endParaRPr lang="en-US"/>
        </a:p>
      </dgm:t>
    </dgm:pt>
    <dgm:pt modelId="{023F43F1-4240-0640-B914-4E7AE7038AFC}" type="sibTrans" cxnId="{4F6A554F-F593-E546-805F-2FA25142AAF4}">
      <dgm:prSet/>
      <dgm:spPr/>
      <dgm:t>
        <a:bodyPr/>
        <a:lstStyle/>
        <a:p>
          <a:pPr algn="ctr"/>
          <a:endParaRPr lang="en-US"/>
        </a:p>
      </dgm:t>
    </dgm:pt>
    <dgm:pt modelId="{EDEB5E0A-30F0-A54A-B0F8-F331AEF54BDD}" type="pres">
      <dgm:prSet presAssocID="{C236C83C-B288-304E-94BF-E61CD5B8E514}" presName="cycle" presStyleCnt="0">
        <dgm:presLayoutVars>
          <dgm:dir/>
          <dgm:resizeHandles val="exact"/>
        </dgm:presLayoutVars>
      </dgm:prSet>
      <dgm:spPr/>
    </dgm:pt>
    <dgm:pt modelId="{94E626C9-F87A-E043-A22D-F6B29DD1EF98}" type="pres">
      <dgm:prSet presAssocID="{3F36FED0-EF5E-1A42-98BA-F725FCC46927}" presName="node" presStyleLbl="node1" presStyleIdx="0" presStyleCnt="3">
        <dgm:presLayoutVars>
          <dgm:bulletEnabled val="1"/>
        </dgm:presLayoutVars>
      </dgm:prSet>
      <dgm:spPr/>
    </dgm:pt>
    <dgm:pt modelId="{0FC4F28F-3C3C-8D46-A2CB-819F5E0BA797}" type="pres">
      <dgm:prSet presAssocID="{1BDAC051-1D86-9649-9776-B82766636A19}" presName="sibTrans" presStyleLbl="sibTrans2D1" presStyleIdx="0" presStyleCnt="3"/>
      <dgm:spPr/>
    </dgm:pt>
    <dgm:pt modelId="{05D3C2B6-C474-AA4C-80D9-CA9A6F3D9CE6}" type="pres">
      <dgm:prSet presAssocID="{1BDAC051-1D86-9649-9776-B82766636A19}" presName="connectorText" presStyleLbl="sibTrans2D1" presStyleIdx="0" presStyleCnt="3"/>
      <dgm:spPr/>
    </dgm:pt>
    <dgm:pt modelId="{135C90DA-3EC2-A54F-866A-BB18EEF25E45}" type="pres">
      <dgm:prSet presAssocID="{56B83FC8-630A-654C-967A-D3A8D923ADAA}" presName="node" presStyleLbl="node1" presStyleIdx="1" presStyleCnt="3">
        <dgm:presLayoutVars>
          <dgm:bulletEnabled val="1"/>
        </dgm:presLayoutVars>
      </dgm:prSet>
      <dgm:spPr/>
    </dgm:pt>
    <dgm:pt modelId="{069690A2-A8DE-8D4D-9E05-D20B4AD80AD5}" type="pres">
      <dgm:prSet presAssocID="{0D7C27DE-7D4D-A847-9D73-17717295B629}" presName="sibTrans" presStyleLbl="sibTrans2D1" presStyleIdx="1" presStyleCnt="3"/>
      <dgm:spPr/>
    </dgm:pt>
    <dgm:pt modelId="{820F0926-7D71-014F-B7B6-834D588F001B}" type="pres">
      <dgm:prSet presAssocID="{0D7C27DE-7D4D-A847-9D73-17717295B629}" presName="connectorText" presStyleLbl="sibTrans2D1" presStyleIdx="1" presStyleCnt="3"/>
      <dgm:spPr/>
    </dgm:pt>
    <dgm:pt modelId="{C80D0CE8-CCC4-254A-ADE6-18CC87CC4ACE}" type="pres">
      <dgm:prSet presAssocID="{CDB4AFFD-35E7-264B-9BBD-A621B18FE722}" presName="node" presStyleLbl="node1" presStyleIdx="2" presStyleCnt="3">
        <dgm:presLayoutVars>
          <dgm:bulletEnabled val="1"/>
        </dgm:presLayoutVars>
      </dgm:prSet>
      <dgm:spPr/>
    </dgm:pt>
    <dgm:pt modelId="{587BAFEE-4925-584C-98DC-D956EB2383A2}" type="pres">
      <dgm:prSet presAssocID="{023F43F1-4240-0640-B914-4E7AE7038AFC}" presName="sibTrans" presStyleLbl="sibTrans2D1" presStyleIdx="2" presStyleCnt="3"/>
      <dgm:spPr/>
    </dgm:pt>
    <dgm:pt modelId="{F31AD22F-6A84-7A40-91FB-F8520167703B}" type="pres">
      <dgm:prSet presAssocID="{023F43F1-4240-0640-B914-4E7AE7038AFC}" presName="connectorText" presStyleLbl="sibTrans2D1" presStyleIdx="2" presStyleCnt="3"/>
      <dgm:spPr/>
    </dgm:pt>
  </dgm:ptLst>
  <dgm:cxnLst>
    <dgm:cxn modelId="{802A361D-C68F-8840-A9EB-DA211BF69630}" type="presOf" srcId="{CDB4AFFD-35E7-264B-9BBD-A621B18FE722}" destId="{C80D0CE8-CCC4-254A-ADE6-18CC87CC4ACE}" srcOrd="0" destOrd="0" presId="urn:microsoft.com/office/officeart/2005/8/layout/cycle2"/>
    <dgm:cxn modelId="{59C07A25-8738-3D4C-94C9-6067CBFE0131}" type="presOf" srcId="{1BDAC051-1D86-9649-9776-B82766636A19}" destId="{0FC4F28F-3C3C-8D46-A2CB-819F5E0BA797}" srcOrd="0" destOrd="0" presId="urn:microsoft.com/office/officeart/2005/8/layout/cycle2"/>
    <dgm:cxn modelId="{DCABB525-D7FE-6744-BC76-D58344FA1D9E}" srcId="{C236C83C-B288-304E-94BF-E61CD5B8E514}" destId="{56B83FC8-630A-654C-967A-D3A8D923ADAA}" srcOrd="1" destOrd="0" parTransId="{26BF0F39-2F2B-5B4C-92A9-FDADBA7D936C}" sibTransId="{0D7C27DE-7D4D-A847-9D73-17717295B629}"/>
    <dgm:cxn modelId="{7BF73F37-6114-D345-8266-D2FCFFD123BB}" type="presOf" srcId="{3F36FED0-EF5E-1A42-98BA-F725FCC46927}" destId="{94E626C9-F87A-E043-A22D-F6B29DD1EF98}" srcOrd="0" destOrd="0" presId="urn:microsoft.com/office/officeart/2005/8/layout/cycle2"/>
    <dgm:cxn modelId="{7951DA48-A150-084A-9923-59C3119E7343}" type="presOf" srcId="{0D7C27DE-7D4D-A847-9D73-17717295B629}" destId="{069690A2-A8DE-8D4D-9E05-D20B4AD80AD5}" srcOrd="0" destOrd="0" presId="urn:microsoft.com/office/officeart/2005/8/layout/cycle2"/>
    <dgm:cxn modelId="{6F47066F-7AA2-784A-AB7D-0BBD009396CB}" type="presOf" srcId="{023F43F1-4240-0640-B914-4E7AE7038AFC}" destId="{587BAFEE-4925-584C-98DC-D956EB2383A2}" srcOrd="0" destOrd="0" presId="urn:microsoft.com/office/officeart/2005/8/layout/cycle2"/>
    <dgm:cxn modelId="{4F6A554F-F593-E546-805F-2FA25142AAF4}" srcId="{C236C83C-B288-304E-94BF-E61CD5B8E514}" destId="{CDB4AFFD-35E7-264B-9BBD-A621B18FE722}" srcOrd="2" destOrd="0" parTransId="{D0257083-3B53-434C-B1FA-801D9BC35039}" sibTransId="{023F43F1-4240-0640-B914-4E7AE7038AFC}"/>
    <dgm:cxn modelId="{3D408579-6BFF-1F49-835D-EADF52AF94EA}" type="presOf" srcId="{56B83FC8-630A-654C-967A-D3A8D923ADAA}" destId="{135C90DA-3EC2-A54F-866A-BB18EEF25E45}" srcOrd="0" destOrd="0" presId="urn:microsoft.com/office/officeart/2005/8/layout/cycle2"/>
    <dgm:cxn modelId="{37E2CD8A-B294-6D4A-AF19-F16C6DDE198D}" type="presOf" srcId="{1BDAC051-1D86-9649-9776-B82766636A19}" destId="{05D3C2B6-C474-AA4C-80D9-CA9A6F3D9CE6}" srcOrd="1" destOrd="0" presId="urn:microsoft.com/office/officeart/2005/8/layout/cycle2"/>
    <dgm:cxn modelId="{A68C30A5-A370-E044-9332-DBC89DABAC33}" type="presOf" srcId="{0D7C27DE-7D4D-A847-9D73-17717295B629}" destId="{820F0926-7D71-014F-B7B6-834D588F001B}" srcOrd="1" destOrd="0" presId="urn:microsoft.com/office/officeart/2005/8/layout/cycle2"/>
    <dgm:cxn modelId="{59020AB6-FAED-8F4E-89F4-E3858D7A8820}" srcId="{C236C83C-B288-304E-94BF-E61CD5B8E514}" destId="{3F36FED0-EF5E-1A42-98BA-F725FCC46927}" srcOrd="0" destOrd="0" parTransId="{BBC748EC-79B0-9343-9059-53D2B5251A9F}" sibTransId="{1BDAC051-1D86-9649-9776-B82766636A19}"/>
    <dgm:cxn modelId="{B1C173C3-BEF6-714B-8C8F-7B959D3A4BD4}" type="presOf" srcId="{023F43F1-4240-0640-B914-4E7AE7038AFC}" destId="{F31AD22F-6A84-7A40-91FB-F8520167703B}" srcOrd="1" destOrd="0" presId="urn:microsoft.com/office/officeart/2005/8/layout/cycle2"/>
    <dgm:cxn modelId="{720F44E5-E8C3-3643-88A9-009D86B4292B}" type="presOf" srcId="{C236C83C-B288-304E-94BF-E61CD5B8E514}" destId="{EDEB5E0A-30F0-A54A-B0F8-F331AEF54BDD}" srcOrd="0" destOrd="0" presId="urn:microsoft.com/office/officeart/2005/8/layout/cycle2"/>
    <dgm:cxn modelId="{653CAC5E-6B93-C440-9D25-55DC33004080}" type="presParOf" srcId="{EDEB5E0A-30F0-A54A-B0F8-F331AEF54BDD}" destId="{94E626C9-F87A-E043-A22D-F6B29DD1EF98}" srcOrd="0" destOrd="0" presId="urn:microsoft.com/office/officeart/2005/8/layout/cycle2"/>
    <dgm:cxn modelId="{7FDFAC22-60B4-DA4A-AF26-977728B3BBA9}" type="presParOf" srcId="{EDEB5E0A-30F0-A54A-B0F8-F331AEF54BDD}" destId="{0FC4F28F-3C3C-8D46-A2CB-819F5E0BA797}" srcOrd="1" destOrd="0" presId="urn:microsoft.com/office/officeart/2005/8/layout/cycle2"/>
    <dgm:cxn modelId="{F8DCE869-E807-9F4F-90BE-BEC7C854F205}" type="presParOf" srcId="{0FC4F28F-3C3C-8D46-A2CB-819F5E0BA797}" destId="{05D3C2B6-C474-AA4C-80D9-CA9A6F3D9CE6}" srcOrd="0" destOrd="0" presId="urn:microsoft.com/office/officeart/2005/8/layout/cycle2"/>
    <dgm:cxn modelId="{7434FB6C-7768-A543-8620-23C11770A347}" type="presParOf" srcId="{EDEB5E0A-30F0-A54A-B0F8-F331AEF54BDD}" destId="{135C90DA-3EC2-A54F-866A-BB18EEF25E45}" srcOrd="2" destOrd="0" presId="urn:microsoft.com/office/officeart/2005/8/layout/cycle2"/>
    <dgm:cxn modelId="{9539483C-BF14-D04C-9D99-C76D3EF49808}" type="presParOf" srcId="{EDEB5E0A-30F0-A54A-B0F8-F331AEF54BDD}" destId="{069690A2-A8DE-8D4D-9E05-D20B4AD80AD5}" srcOrd="3" destOrd="0" presId="urn:microsoft.com/office/officeart/2005/8/layout/cycle2"/>
    <dgm:cxn modelId="{8E085770-A88B-EC48-8CB6-8252454223B2}" type="presParOf" srcId="{069690A2-A8DE-8D4D-9E05-D20B4AD80AD5}" destId="{820F0926-7D71-014F-B7B6-834D588F001B}" srcOrd="0" destOrd="0" presId="urn:microsoft.com/office/officeart/2005/8/layout/cycle2"/>
    <dgm:cxn modelId="{B8877B86-42B2-DD4E-B033-4D6E10C6A090}" type="presParOf" srcId="{EDEB5E0A-30F0-A54A-B0F8-F331AEF54BDD}" destId="{C80D0CE8-CCC4-254A-ADE6-18CC87CC4ACE}" srcOrd="4" destOrd="0" presId="urn:microsoft.com/office/officeart/2005/8/layout/cycle2"/>
    <dgm:cxn modelId="{424CDD48-540E-F14E-940F-F5ECF0A1FC3F}" type="presParOf" srcId="{EDEB5E0A-30F0-A54A-B0F8-F331AEF54BDD}" destId="{587BAFEE-4925-584C-98DC-D956EB2383A2}" srcOrd="5" destOrd="0" presId="urn:microsoft.com/office/officeart/2005/8/layout/cycle2"/>
    <dgm:cxn modelId="{9150E96D-BC66-5641-B741-910A8DA0423A}" type="presParOf" srcId="{587BAFEE-4925-584C-98DC-D956EB2383A2}" destId="{F31AD22F-6A84-7A40-91FB-F8520167703B}" srcOrd="0" destOrd="0" presId="urn:microsoft.com/office/officeart/2005/8/layout/cycle2"/>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FCE3FFC-2A5A-B94A-B315-321077FA6C2F}" type="doc">
      <dgm:prSet loTypeId="urn:microsoft.com/office/officeart/2005/8/layout/hierarchy6" loCatId="" qsTypeId="urn:microsoft.com/office/officeart/2005/8/quickstyle/simple2" qsCatId="simple" csTypeId="urn:microsoft.com/office/officeart/2005/8/colors/colorful3" csCatId="colorful" phldr="1"/>
      <dgm:spPr/>
      <dgm:t>
        <a:bodyPr/>
        <a:lstStyle/>
        <a:p>
          <a:endParaRPr lang="en-US"/>
        </a:p>
      </dgm:t>
    </dgm:pt>
    <dgm:pt modelId="{7D94CC99-D4ED-3844-BB9D-D17C4AC621C8}">
      <dgm:prSet phldrT="[Text]"/>
      <dgm:spPr/>
      <dgm:t>
        <a:bodyPr/>
        <a:lstStyle/>
        <a:p>
          <a:r>
            <a:rPr lang="en-US" dirty="0"/>
            <a:t>Chef::Resource</a:t>
          </a:r>
        </a:p>
      </dgm:t>
    </dgm:pt>
    <dgm:pt modelId="{CF9FFD62-1D3B-3743-A5D0-DD85018F0CDF}" type="parTrans" cxnId="{1708AF9C-37B8-804D-80AD-F3647BDB4F97}">
      <dgm:prSet/>
      <dgm:spPr/>
      <dgm:t>
        <a:bodyPr/>
        <a:lstStyle/>
        <a:p>
          <a:endParaRPr lang="en-US"/>
        </a:p>
      </dgm:t>
    </dgm:pt>
    <dgm:pt modelId="{8E96BD9F-BD6D-2547-97EF-53082827455D}" type="sibTrans" cxnId="{1708AF9C-37B8-804D-80AD-F3647BDB4F97}">
      <dgm:prSet/>
      <dgm:spPr/>
      <dgm:t>
        <a:bodyPr/>
        <a:lstStyle/>
        <a:p>
          <a:endParaRPr lang="en-US"/>
        </a:p>
      </dgm:t>
    </dgm:pt>
    <dgm:pt modelId="{3436EACD-6E7D-B148-872B-E7C187CB5172}" type="asst">
      <dgm:prSet phldrT="[Text]"/>
      <dgm:spPr/>
      <dgm:t>
        <a:bodyPr/>
        <a:lstStyle/>
        <a:p>
          <a:r>
            <a:rPr lang="en-US" dirty="0"/>
            <a:t>Chef::Resource::Package</a:t>
          </a:r>
        </a:p>
      </dgm:t>
    </dgm:pt>
    <dgm:pt modelId="{85D4C2C2-5B28-B740-9604-687CBBE39E64}" type="parTrans" cxnId="{3B2545F3-2CAD-A84C-8ADB-BE1C196F1F0D}">
      <dgm:prSet/>
      <dgm:spPr/>
      <dgm:t>
        <a:bodyPr/>
        <a:lstStyle/>
        <a:p>
          <a:endParaRPr lang="en-US"/>
        </a:p>
      </dgm:t>
    </dgm:pt>
    <dgm:pt modelId="{41D54E00-9A79-974B-8323-73ADFED0D596}" type="sibTrans" cxnId="{3B2545F3-2CAD-A84C-8ADB-BE1C196F1F0D}">
      <dgm:prSet/>
      <dgm:spPr/>
      <dgm:t>
        <a:bodyPr/>
        <a:lstStyle/>
        <a:p>
          <a:endParaRPr lang="en-US"/>
        </a:p>
      </dgm:t>
    </dgm:pt>
    <dgm:pt modelId="{4EF5B90F-E66D-9045-9328-9CAA26398402}" type="asst">
      <dgm:prSet phldrT="[Text]"/>
      <dgm:spPr/>
      <dgm:t>
        <a:bodyPr/>
        <a:lstStyle/>
        <a:p>
          <a:r>
            <a:rPr lang="en-US" dirty="0"/>
            <a:t>Resource</a:t>
          </a:r>
        </a:p>
        <a:p>
          <a:r>
            <a:rPr lang="en-US" dirty="0"/>
            <a:t>Class</a:t>
          </a:r>
        </a:p>
      </dgm:t>
    </dgm:pt>
    <dgm:pt modelId="{D801D17D-09CB-3E46-8D9C-D44CF684F89B}" type="parTrans" cxnId="{E0252704-E36D-0E40-A7CD-A7E0C25DFFC2}">
      <dgm:prSet/>
      <dgm:spPr/>
      <dgm:t>
        <a:bodyPr/>
        <a:lstStyle/>
        <a:p>
          <a:endParaRPr lang="en-US"/>
        </a:p>
      </dgm:t>
    </dgm:pt>
    <dgm:pt modelId="{91D55987-A2F3-864F-8F5B-7EAD2CC40E09}" type="sibTrans" cxnId="{E0252704-E36D-0E40-A7CD-A7E0C25DFFC2}">
      <dgm:prSet/>
      <dgm:spPr/>
      <dgm:t>
        <a:bodyPr/>
        <a:lstStyle/>
        <a:p>
          <a:endParaRPr lang="en-US"/>
        </a:p>
      </dgm:t>
    </dgm:pt>
    <dgm:pt modelId="{F92E669F-FF9B-9D46-96C4-DFBB264A8167}" type="asst">
      <dgm:prSet phldrT="[Text]"/>
      <dgm:spPr/>
      <dgm:t>
        <a:bodyPr/>
        <a:lstStyle/>
        <a:p>
          <a:r>
            <a:rPr lang="en-US" dirty="0" err="1"/>
            <a:t>MyCustomResource</a:t>
          </a:r>
          <a:endParaRPr lang="en-US" dirty="0"/>
        </a:p>
      </dgm:t>
    </dgm:pt>
    <dgm:pt modelId="{6FDEFC39-92E6-4544-8DEB-299A9A1A5E04}" type="parTrans" cxnId="{FE9D8EF6-9706-AE4B-B310-B976D09489A5}">
      <dgm:prSet/>
      <dgm:spPr/>
      <dgm:t>
        <a:bodyPr/>
        <a:lstStyle/>
        <a:p>
          <a:endParaRPr lang="en-US"/>
        </a:p>
      </dgm:t>
    </dgm:pt>
    <dgm:pt modelId="{8E714A7D-F986-F549-96B2-C2DE12428F60}" type="sibTrans" cxnId="{FE9D8EF6-9706-AE4B-B310-B976D09489A5}">
      <dgm:prSet/>
      <dgm:spPr/>
      <dgm:t>
        <a:bodyPr/>
        <a:lstStyle/>
        <a:p>
          <a:endParaRPr lang="en-US"/>
        </a:p>
      </dgm:t>
    </dgm:pt>
    <dgm:pt modelId="{E230A971-600F-2D4C-8DFD-67362DB11070}" type="pres">
      <dgm:prSet presAssocID="{BFCE3FFC-2A5A-B94A-B315-321077FA6C2F}" presName="mainComposite" presStyleCnt="0">
        <dgm:presLayoutVars>
          <dgm:chPref val="1"/>
          <dgm:dir/>
          <dgm:animOne val="branch"/>
          <dgm:animLvl val="lvl"/>
          <dgm:resizeHandles val="exact"/>
        </dgm:presLayoutVars>
      </dgm:prSet>
      <dgm:spPr/>
    </dgm:pt>
    <dgm:pt modelId="{55054789-C8E3-EB49-9E88-0BBA2EBB8022}" type="pres">
      <dgm:prSet presAssocID="{BFCE3FFC-2A5A-B94A-B315-321077FA6C2F}" presName="hierFlow" presStyleCnt="0"/>
      <dgm:spPr/>
    </dgm:pt>
    <dgm:pt modelId="{638DCB60-5E4B-D045-A8FF-21D0BEA4C06E}" type="pres">
      <dgm:prSet presAssocID="{BFCE3FFC-2A5A-B94A-B315-321077FA6C2F}" presName="firstBuf" presStyleCnt="0"/>
      <dgm:spPr/>
    </dgm:pt>
    <dgm:pt modelId="{F0D78BD3-8F55-C04A-94F7-7CAB08445FF4}" type="pres">
      <dgm:prSet presAssocID="{BFCE3FFC-2A5A-B94A-B315-321077FA6C2F}" presName="hierChild1" presStyleCnt="0">
        <dgm:presLayoutVars>
          <dgm:chPref val="1"/>
          <dgm:animOne val="branch"/>
          <dgm:animLvl val="lvl"/>
        </dgm:presLayoutVars>
      </dgm:prSet>
      <dgm:spPr/>
    </dgm:pt>
    <dgm:pt modelId="{D2191D41-6C6C-984F-A422-36F1FEB87241}" type="pres">
      <dgm:prSet presAssocID="{7D94CC99-D4ED-3844-BB9D-D17C4AC621C8}" presName="Name14" presStyleCnt="0"/>
      <dgm:spPr/>
    </dgm:pt>
    <dgm:pt modelId="{033BA684-AD15-344B-8D1B-336C3D682DBB}" type="pres">
      <dgm:prSet presAssocID="{7D94CC99-D4ED-3844-BB9D-D17C4AC621C8}" presName="level1Shape" presStyleLbl="node0" presStyleIdx="0" presStyleCnt="1">
        <dgm:presLayoutVars>
          <dgm:chPref val="3"/>
        </dgm:presLayoutVars>
      </dgm:prSet>
      <dgm:spPr/>
    </dgm:pt>
    <dgm:pt modelId="{D2A53AF5-86E7-5A46-B4C2-6702F604270D}" type="pres">
      <dgm:prSet presAssocID="{7D94CC99-D4ED-3844-BB9D-D17C4AC621C8}" presName="hierChild2" presStyleCnt="0"/>
      <dgm:spPr/>
    </dgm:pt>
    <dgm:pt modelId="{C1B72476-6374-F145-B693-31BC43DDD245}" type="pres">
      <dgm:prSet presAssocID="{6FDEFC39-92E6-4544-8DEB-299A9A1A5E04}" presName="Name19" presStyleLbl="parChTrans1D2" presStyleIdx="0" presStyleCnt="2"/>
      <dgm:spPr/>
    </dgm:pt>
    <dgm:pt modelId="{2209BFF2-F540-4944-9BF0-2ECB943AF620}" type="pres">
      <dgm:prSet presAssocID="{F92E669F-FF9B-9D46-96C4-DFBB264A8167}" presName="Name21" presStyleCnt="0"/>
      <dgm:spPr/>
    </dgm:pt>
    <dgm:pt modelId="{F964036A-2DA8-F746-9B9E-C7A93BFCEDD5}" type="pres">
      <dgm:prSet presAssocID="{F92E669F-FF9B-9D46-96C4-DFBB264A8167}" presName="level2Shape" presStyleLbl="asst1" presStyleIdx="0" presStyleCnt="2"/>
      <dgm:spPr/>
    </dgm:pt>
    <dgm:pt modelId="{65D0BE99-3FB5-7E4A-AE43-2E8AC946F35C}" type="pres">
      <dgm:prSet presAssocID="{F92E669F-FF9B-9D46-96C4-DFBB264A8167}" presName="hierChild3" presStyleCnt="0"/>
      <dgm:spPr/>
    </dgm:pt>
    <dgm:pt modelId="{B468D280-2B6E-B541-9463-2B326EE1440C}" type="pres">
      <dgm:prSet presAssocID="{85D4C2C2-5B28-B740-9604-687CBBE39E64}" presName="Name19" presStyleLbl="parChTrans1D2" presStyleIdx="1" presStyleCnt="2"/>
      <dgm:spPr/>
    </dgm:pt>
    <dgm:pt modelId="{F5B0F88A-17D5-844D-BE29-1458A243ED5B}" type="pres">
      <dgm:prSet presAssocID="{3436EACD-6E7D-B148-872B-E7C187CB5172}" presName="Name21" presStyleCnt="0"/>
      <dgm:spPr/>
    </dgm:pt>
    <dgm:pt modelId="{83BAD75A-F368-4445-B581-4167182FB09B}" type="pres">
      <dgm:prSet presAssocID="{3436EACD-6E7D-B148-872B-E7C187CB5172}" presName="level2Shape" presStyleLbl="asst1" presStyleIdx="1" presStyleCnt="2"/>
      <dgm:spPr/>
    </dgm:pt>
    <dgm:pt modelId="{3E00BD43-30BD-144B-981D-414961462D1A}" type="pres">
      <dgm:prSet presAssocID="{3436EACD-6E7D-B148-872B-E7C187CB5172}" presName="hierChild3" presStyleCnt="0"/>
      <dgm:spPr/>
    </dgm:pt>
    <dgm:pt modelId="{E14E989A-5DBF-E343-BA6A-6F78B7BAEFFA}" type="pres">
      <dgm:prSet presAssocID="{BFCE3FFC-2A5A-B94A-B315-321077FA6C2F}" presName="bgShapesFlow" presStyleCnt="0"/>
      <dgm:spPr/>
    </dgm:pt>
    <dgm:pt modelId="{C1FD8986-5C20-6546-ADAD-FAC7A80971F7}" type="pres">
      <dgm:prSet presAssocID="{4EF5B90F-E66D-9045-9328-9CAA26398402}" presName="rectComp" presStyleCnt="0"/>
      <dgm:spPr/>
    </dgm:pt>
    <dgm:pt modelId="{3176E86A-1827-0D4B-9465-580EF442C7B6}" type="pres">
      <dgm:prSet presAssocID="{4EF5B90F-E66D-9045-9328-9CAA26398402}" presName="bgRect" presStyleLbl="bgShp" presStyleIdx="0" presStyleCnt="1" custScaleX="99463" custScaleY="99956"/>
      <dgm:spPr/>
    </dgm:pt>
    <dgm:pt modelId="{C754E328-6289-604D-9416-520169F5ED05}" type="pres">
      <dgm:prSet presAssocID="{4EF5B90F-E66D-9045-9328-9CAA26398402}" presName="bgRectTx" presStyleLbl="bgShp" presStyleIdx="0" presStyleCnt="1">
        <dgm:presLayoutVars>
          <dgm:bulletEnabled val="1"/>
        </dgm:presLayoutVars>
      </dgm:prSet>
      <dgm:spPr/>
    </dgm:pt>
  </dgm:ptLst>
  <dgm:cxnLst>
    <dgm:cxn modelId="{E0252704-E36D-0E40-A7CD-A7E0C25DFFC2}" srcId="{BFCE3FFC-2A5A-B94A-B315-321077FA6C2F}" destId="{4EF5B90F-E66D-9045-9328-9CAA26398402}" srcOrd="1" destOrd="0" parTransId="{D801D17D-09CB-3E46-8D9C-D44CF684F89B}" sibTransId="{91D55987-A2F3-864F-8F5B-7EAD2CC40E09}"/>
    <dgm:cxn modelId="{E9C5720B-6A61-7B4E-9DA8-BE1EA391BD3B}" type="presOf" srcId="{3436EACD-6E7D-B148-872B-E7C187CB5172}" destId="{83BAD75A-F368-4445-B581-4167182FB09B}" srcOrd="0" destOrd="0" presId="urn:microsoft.com/office/officeart/2005/8/layout/hierarchy6"/>
    <dgm:cxn modelId="{78E80016-BF62-114E-BA7A-B8D99A7046AB}" type="presOf" srcId="{85D4C2C2-5B28-B740-9604-687CBBE39E64}" destId="{B468D280-2B6E-B541-9463-2B326EE1440C}" srcOrd="0" destOrd="0" presId="urn:microsoft.com/office/officeart/2005/8/layout/hierarchy6"/>
    <dgm:cxn modelId="{D696A424-CE97-6345-9CFC-FFA849F6F529}" type="presOf" srcId="{BFCE3FFC-2A5A-B94A-B315-321077FA6C2F}" destId="{E230A971-600F-2D4C-8DFD-67362DB11070}" srcOrd="0" destOrd="0" presId="urn:microsoft.com/office/officeart/2005/8/layout/hierarchy6"/>
    <dgm:cxn modelId="{8439FD33-94E4-7F4E-9E0B-E9115C268642}" type="presOf" srcId="{4EF5B90F-E66D-9045-9328-9CAA26398402}" destId="{C754E328-6289-604D-9416-520169F5ED05}" srcOrd="1" destOrd="0" presId="urn:microsoft.com/office/officeart/2005/8/layout/hierarchy6"/>
    <dgm:cxn modelId="{1708AF9C-37B8-804D-80AD-F3647BDB4F97}" srcId="{BFCE3FFC-2A5A-B94A-B315-321077FA6C2F}" destId="{7D94CC99-D4ED-3844-BB9D-D17C4AC621C8}" srcOrd="0" destOrd="0" parTransId="{CF9FFD62-1D3B-3743-A5D0-DD85018F0CDF}" sibTransId="{8E96BD9F-BD6D-2547-97EF-53082827455D}"/>
    <dgm:cxn modelId="{C37C01C1-54C0-9F47-8311-047EB220BF1A}" type="presOf" srcId="{F92E669F-FF9B-9D46-96C4-DFBB264A8167}" destId="{F964036A-2DA8-F746-9B9E-C7A93BFCEDD5}" srcOrd="0" destOrd="0" presId="urn:microsoft.com/office/officeart/2005/8/layout/hierarchy6"/>
    <dgm:cxn modelId="{984578C2-D3F1-6F44-8876-DFA7BCDE7251}" type="presOf" srcId="{6FDEFC39-92E6-4544-8DEB-299A9A1A5E04}" destId="{C1B72476-6374-F145-B693-31BC43DDD245}" srcOrd="0" destOrd="0" presId="urn:microsoft.com/office/officeart/2005/8/layout/hierarchy6"/>
    <dgm:cxn modelId="{5E464FEF-DB3C-0B44-9051-F306F87FA02B}" type="presOf" srcId="{4EF5B90F-E66D-9045-9328-9CAA26398402}" destId="{3176E86A-1827-0D4B-9465-580EF442C7B6}" srcOrd="0" destOrd="0" presId="urn:microsoft.com/office/officeart/2005/8/layout/hierarchy6"/>
    <dgm:cxn modelId="{3B2545F3-2CAD-A84C-8ADB-BE1C196F1F0D}" srcId="{7D94CC99-D4ED-3844-BB9D-D17C4AC621C8}" destId="{3436EACD-6E7D-B148-872B-E7C187CB5172}" srcOrd="1" destOrd="0" parTransId="{85D4C2C2-5B28-B740-9604-687CBBE39E64}" sibTransId="{41D54E00-9A79-974B-8323-73ADFED0D596}"/>
    <dgm:cxn modelId="{FE9D8EF6-9706-AE4B-B310-B976D09489A5}" srcId="{7D94CC99-D4ED-3844-BB9D-D17C4AC621C8}" destId="{F92E669F-FF9B-9D46-96C4-DFBB264A8167}" srcOrd="0" destOrd="0" parTransId="{6FDEFC39-92E6-4544-8DEB-299A9A1A5E04}" sibTransId="{8E714A7D-F986-F549-96B2-C2DE12428F60}"/>
    <dgm:cxn modelId="{FA8BDAF7-C154-6D4C-AE3C-06BF47342911}" type="presOf" srcId="{7D94CC99-D4ED-3844-BB9D-D17C4AC621C8}" destId="{033BA684-AD15-344B-8D1B-336C3D682DBB}" srcOrd="0" destOrd="0" presId="urn:microsoft.com/office/officeart/2005/8/layout/hierarchy6"/>
    <dgm:cxn modelId="{D93BCFF4-0306-4B40-AA0D-106AB2886B02}" type="presParOf" srcId="{E230A971-600F-2D4C-8DFD-67362DB11070}" destId="{55054789-C8E3-EB49-9E88-0BBA2EBB8022}" srcOrd="0" destOrd="0" presId="urn:microsoft.com/office/officeart/2005/8/layout/hierarchy6"/>
    <dgm:cxn modelId="{3D4F3804-A77D-6C49-A2AF-7F5B51582EB2}" type="presParOf" srcId="{55054789-C8E3-EB49-9E88-0BBA2EBB8022}" destId="{638DCB60-5E4B-D045-A8FF-21D0BEA4C06E}" srcOrd="0" destOrd="0" presId="urn:microsoft.com/office/officeart/2005/8/layout/hierarchy6"/>
    <dgm:cxn modelId="{A7E65578-47D4-8F4B-AAF6-D14772095AA0}" type="presParOf" srcId="{55054789-C8E3-EB49-9E88-0BBA2EBB8022}" destId="{F0D78BD3-8F55-C04A-94F7-7CAB08445FF4}" srcOrd="1" destOrd="0" presId="urn:microsoft.com/office/officeart/2005/8/layout/hierarchy6"/>
    <dgm:cxn modelId="{A0DB5C0E-19E0-D14A-A57A-F9BFC3B7F9F2}" type="presParOf" srcId="{F0D78BD3-8F55-C04A-94F7-7CAB08445FF4}" destId="{D2191D41-6C6C-984F-A422-36F1FEB87241}" srcOrd="0" destOrd="0" presId="urn:microsoft.com/office/officeart/2005/8/layout/hierarchy6"/>
    <dgm:cxn modelId="{03494A80-65B9-F542-B87B-868AA1F5A9B0}" type="presParOf" srcId="{D2191D41-6C6C-984F-A422-36F1FEB87241}" destId="{033BA684-AD15-344B-8D1B-336C3D682DBB}" srcOrd="0" destOrd="0" presId="urn:microsoft.com/office/officeart/2005/8/layout/hierarchy6"/>
    <dgm:cxn modelId="{1D773961-F293-EA4B-96A9-6EE091FD95EC}" type="presParOf" srcId="{D2191D41-6C6C-984F-A422-36F1FEB87241}" destId="{D2A53AF5-86E7-5A46-B4C2-6702F604270D}" srcOrd="1" destOrd="0" presId="urn:microsoft.com/office/officeart/2005/8/layout/hierarchy6"/>
    <dgm:cxn modelId="{FAB8541D-1B4D-074B-B7D2-8A15BD705DD5}" type="presParOf" srcId="{D2A53AF5-86E7-5A46-B4C2-6702F604270D}" destId="{C1B72476-6374-F145-B693-31BC43DDD245}" srcOrd="0" destOrd="0" presId="urn:microsoft.com/office/officeart/2005/8/layout/hierarchy6"/>
    <dgm:cxn modelId="{5F95A4B9-1FF1-BA46-BE04-FE1F13443EE2}" type="presParOf" srcId="{D2A53AF5-86E7-5A46-B4C2-6702F604270D}" destId="{2209BFF2-F540-4944-9BF0-2ECB943AF620}" srcOrd="1" destOrd="0" presId="urn:microsoft.com/office/officeart/2005/8/layout/hierarchy6"/>
    <dgm:cxn modelId="{F6353D5D-D081-D946-AC72-0E72D78B2482}" type="presParOf" srcId="{2209BFF2-F540-4944-9BF0-2ECB943AF620}" destId="{F964036A-2DA8-F746-9B9E-C7A93BFCEDD5}" srcOrd="0" destOrd="0" presId="urn:microsoft.com/office/officeart/2005/8/layout/hierarchy6"/>
    <dgm:cxn modelId="{D98AF443-0B4D-054C-9015-834029074B35}" type="presParOf" srcId="{2209BFF2-F540-4944-9BF0-2ECB943AF620}" destId="{65D0BE99-3FB5-7E4A-AE43-2E8AC946F35C}" srcOrd="1" destOrd="0" presId="urn:microsoft.com/office/officeart/2005/8/layout/hierarchy6"/>
    <dgm:cxn modelId="{F588A14F-84B3-6940-BC2C-02800C431215}" type="presParOf" srcId="{D2A53AF5-86E7-5A46-B4C2-6702F604270D}" destId="{B468D280-2B6E-B541-9463-2B326EE1440C}" srcOrd="2" destOrd="0" presId="urn:microsoft.com/office/officeart/2005/8/layout/hierarchy6"/>
    <dgm:cxn modelId="{80928577-87E2-8448-B94A-A44CDCFE954E}" type="presParOf" srcId="{D2A53AF5-86E7-5A46-B4C2-6702F604270D}" destId="{F5B0F88A-17D5-844D-BE29-1458A243ED5B}" srcOrd="3" destOrd="0" presId="urn:microsoft.com/office/officeart/2005/8/layout/hierarchy6"/>
    <dgm:cxn modelId="{D5A679A6-F9ED-8C47-AC89-26F17D3D2437}" type="presParOf" srcId="{F5B0F88A-17D5-844D-BE29-1458A243ED5B}" destId="{83BAD75A-F368-4445-B581-4167182FB09B}" srcOrd="0" destOrd="0" presId="urn:microsoft.com/office/officeart/2005/8/layout/hierarchy6"/>
    <dgm:cxn modelId="{704D90C4-18D7-2E49-83F5-3993715BCD99}" type="presParOf" srcId="{F5B0F88A-17D5-844D-BE29-1458A243ED5B}" destId="{3E00BD43-30BD-144B-981D-414961462D1A}" srcOrd="1" destOrd="0" presId="urn:microsoft.com/office/officeart/2005/8/layout/hierarchy6"/>
    <dgm:cxn modelId="{B7059119-43C7-5B42-802A-7F3010ACE319}" type="presParOf" srcId="{E230A971-600F-2D4C-8DFD-67362DB11070}" destId="{E14E989A-5DBF-E343-BA6A-6F78B7BAEFFA}" srcOrd="1" destOrd="0" presId="urn:microsoft.com/office/officeart/2005/8/layout/hierarchy6"/>
    <dgm:cxn modelId="{95A1D626-49C6-CF4B-A4E3-BB64C64DAAB8}" type="presParOf" srcId="{E14E989A-5DBF-E343-BA6A-6F78B7BAEFFA}" destId="{C1FD8986-5C20-6546-ADAD-FAC7A80971F7}" srcOrd="0" destOrd="0" presId="urn:microsoft.com/office/officeart/2005/8/layout/hierarchy6"/>
    <dgm:cxn modelId="{772DA37D-07B3-964F-8C11-656D8C442880}" type="presParOf" srcId="{C1FD8986-5C20-6546-ADAD-FAC7A80971F7}" destId="{3176E86A-1827-0D4B-9465-580EF442C7B6}" srcOrd="0" destOrd="0" presId="urn:microsoft.com/office/officeart/2005/8/layout/hierarchy6"/>
    <dgm:cxn modelId="{4C3B1D33-A8A0-4745-A27D-88052273D481}" type="presParOf" srcId="{C1FD8986-5C20-6546-ADAD-FAC7A80971F7}" destId="{C754E328-6289-604D-9416-520169F5ED05}"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FCE3FFC-2A5A-B94A-B315-321077FA6C2F}" type="doc">
      <dgm:prSet loTypeId="urn:microsoft.com/office/officeart/2005/8/layout/hierarchy6" loCatId="" qsTypeId="urn:microsoft.com/office/officeart/2005/8/quickstyle/simple2" qsCatId="simple" csTypeId="urn:microsoft.com/office/officeart/2005/8/colors/colorful3" csCatId="colorful" phldr="1"/>
      <dgm:spPr/>
      <dgm:t>
        <a:bodyPr/>
        <a:lstStyle/>
        <a:p>
          <a:endParaRPr lang="en-US"/>
        </a:p>
      </dgm:t>
    </dgm:pt>
    <dgm:pt modelId="{7D94CC99-D4ED-3844-BB9D-D17C4AC621C8}">
      <dgm:prSet phldrT="[Text]"/>
      <dgm:spPr/>
      <dgm:t>
        <a:bodyPr/>
        <a:lstStyle/>
        <a:p>
          <a:r>
            <a:rPr lang="en-US" dirty="0"/>
            <a:t>Chef::Provider</a:t>
          </a:r>
        </a:p>
      </dgm:t>
    </dgm:pt>
    <dgm:pt modelId="{CF9FFD62-1D3B-3743-A5D0-DD85018F0CDF}" type="parTrans" cxnId="{1708AF9C-37B8-804D-80AD-F3647BDB4F97}">
      <dgm:prSet/>
      <dgm:spPr/>
      <dgm:t>
        <a:bodyPr/>
        <a:lstStyle/>
        <a:p>
          <a:endParaRPr lang="en-US"/>
        </a:p>
      </dgm:t>
    </dgm:pt>
    <dgm:pt modelId="{8E96BD9F-BD6D-2547-97EF-53082827455D}" type="sibTrans" cxnId="{1708AF9C-37B8-804D-80AD-F3647BDB4F97}">
      <dgm:prSet/>
      <dgm:spPr/>
      <dgm:t>
        <a:bodyPr/>
        <a:lstStyle/>
        <a:p>
          <a:endParaRPr lang="en-US"/>
        </a:p>
      </dgm:t>
    </dgm:pt>
    <dgm:pt modelId="{3436EACD-6E7D-B148-872B-E7C187CB5172}" type="asst">
      <dgm:prSet phldrT="[Text]"/>
      <dgm:spPr/>
      <dgm:t>
        <a:bodyPr/>
        <a:lstStyle/>
        <a:p>
          <a:r>
            <a:rPr lang="en-US" dirty="0"/>
            <a:t>Chef::Provider::Package</a:t>
          </a:r>
        </a:p>
      </dgm:t>
    </dgm:pt>
    <dgm:pt modelId="{85D4C2C2-5B28-B740-9604-687CBBE39E64}" type="parTrans" cxnId="{3B2545F3-2CAD-A84C-8ADB-BE1C196F1F0D}">
      <dgm:prSet/>
      <dgm:spPr/>
      <dgm:t>
        <a:bodyPr/>
        <a:lstStyle/>
        <a:p>
          <a:endParaRPr lang="en-US"/>
        </a:p>
      </dgm:t>
    </dgm:pt>
    <dgm:pt modelId="{41D54E00-9A79-974B-8323-73ADFED0D596}" type="sibTrans" cxnId="{3B2545F3-2CAD-A84C-8ADB-BE1C196F1F0D}">
      <dgm:prSet/>
      <dgm:spPr/>
      <dgm:t>
        <a:bodyPr/>
        <a:lstStyle/>
        <a:p>
          <a:endParaRPr lang="en-US"/>
        </a:p>
      </dgm:t>
    </dgm:pt>
    <dgm:pt modelId="{E185FB68-F9F0-7049-B24A-AE5A5533C111}" type="asst">
      <dgm:prSet phldrT="[Text]"/>
      <dgm:spPr/>
      <dgm:t>
        <a:bodyPr/>
        <a:lstStyle/>
        <a:p>
          <a:r>
            <a:rPr lang="en-US" dirty="0"/>
            <a:t>Provider Class</a:t>
          </a:r>
        </a:p>
      </dgm:t>
    </dgm:pt>
    <dgm:pt modelId="{996F819F-5AAC-FD48-9978-8D200E71065A}" type="parTrans" cxnId="{61491158-B047-E346-A100-A4B63E5DD5B1}">
      <dgm:prSet/>
      <dgm:spPr/>
      <dgm:t>
        <a:bodyPr/>
        <a:lstStyle/>
        <a:p>
          <a:endParaRPr lang="en-US"/>
        </a:p>
      </dgm:t>
    </dgm:pt>
    <dgm:pt modelId="{4A5EAB6D-77EF-EB48-9D69-B11771F898A6}" type="sibTrans" cxnId="{61491158-B047-E346-A100-A4B63E5DD5B1}">
      <dgm:prSet/>
      <dgm:spPr/>
      <dgm:t>
        <a:bodyPr/>
        <a:lstStyle/>
        <a:p>
          <a:endParaRPr lang="en-US"/>
        </a:p>
      </dgm:t>
    </dgm:pt>
    <dgm:pt modelId="{2FFF5727-C808-AA44-B424-22D114F80618}" type="asst">
      <dgm:prSet phldrT="[Text]"/>
      <dgm:spPr/>
      <dgm:t>
        <a:bodyPr/>
        <a:lstStyle/>
        <a:p>
          <a:r>
            <a:rPr lang="en-US" dirty="0" err="1"/>
            <a:t>MyCustomResource</a:t>
          </a:r>
          <a:endParaRPr lang="en-US" dirty="0"/>
        </a:p>
      </dgm:t>
    </dgm:pt>
    <dgm:pt modelId="{672103A9-5FF0-0746-B985-951FFDCEE628}" type="parTrans" cxnId="{A62CD4E3-6887-DA4B-84A6-4A6A1238D278}">
      <dgm:prSet/>
      <dgm:spPr/>
    </dgm:pt>
    <dgm:pt modelId="{926E5AF6-7AF9-8B46-A76C-428409BE033F}" type="sibTrans" cxnId="{A62CD4E3-6887-DA4B-84A6-4A6A1238D278}">
      <dgm:prSet/>
      <dgm:spPr/>
    </dgm:pt>
    <dgm:pt modelId="{98702761-CB5E-3340-A16B-7F22126C918F}" type="pres">
      <dgm:prSet presAssocID="{BFCE3FFC-2A5A-B94A-B315-321077FA6C2F}" presName="mainComposite" presStyleCnt="0">
        <dgm:presLayoutVars>
          <dgm:chPref val="1"/>
          <dgm:dir/>
          <dgm:animOne val="branch"/>
          <dgm:animLvl val="lvl"/>
          <dgm:resizeHandles val="exact"/>
        </dgm:presLayoutVars>
      </dgm:prSet>
      <dgm:spPr/>
    </dgm:pt>
    <dgm:pt modelId="{A55CB6D8-C4AA-DA46-8579-50729B692120}" type="pres">
      <dgm:prSet presAssocID="{BFCE3FFC-2A5A-B94A-B315-321077FA6C2F}" presName="hierFlow" presStyleCnt="0"/>
      <dgm:spPr/>
    </dgm:pt>
    <dgm:pt modelId="{4A696294-EA96-EB4D-9E35-EF4986B4BFD2}" type="pres">
      <dgm:prSet presAssocID="{BFCE3FFC-2A5A-B94A-B315-321077FA6C2F}" presName="firstBuf" presStyleCnt="0"/>
      <dgm:spPr/>
    </dgm:pt>
    <dgm:pt modelId="{28803686-477F-D44A-9C1C-605018CE9AD0}" type="pres">
      <dgm:prSet presAssocID="{BFCE3FFC-2A5A-B94A-B315-321077FA6C2F}" presName="hierChild1" presStyleCnt="0">
        <dgm:presLayoutVars>
          <dgm:chPref val="1"/>
          <dgm:animOne val="branch"/>
          <dgm:animLvl val="lvl"/>
        </dgm:presLayoutVars>
      </dgm:prSet>
      <dgm:spPr/>
    </dgm:pt>
    <dgm:pt modelId="{51D35E72-D6E7-D641-8BAC-15075C68993D}" type="pres">
      <dgm:prSet presAssocID="{7D94CC99-D4ED-3844-BB9D-D17C4AC621C8}" presName="Name14" presStyleCnt="0"/>
      <dgm:spPr/>
    </dgm:pt>
    <dgm:pt modelId="{01A38D8A-860D-2747-B413-E49CE58D40F5}" type="pres">
      <dgm:prSet presAssocID="{7D94CC99-D4ED-3844-BB9D-D17C4AC621C8}" presName="level1Shape" presStyleLbl="node0" presStyleIdx="0" presStyleCnt="1">
        <dgm:presLayoutVars>
          <dgm:chPref val="3"/>
        </dgm:presLayoutVars>
      </dgm:prSet>
      <dgm:spPr/>
    </dgm:pt>
    <dgm:pt modelId="{85783E51-6404-114A-88C8-2F6F95D761D8}" type="pres">
      <dgm:prSet presAssocID="{7D94CC99-D4ED-3844-BB9D-D17C4AC621C8}" presName="hierChild2" presStyleCnt="0"/>
      <dgm:spPr/>
    </dgm:pt>
    <dgm:pt modelId="{036989EB-DEF3-5345-BF6E-EE8865D1688C}" type="pres">
      <dgm:prSet presAssocID="{672103A9-5FF0-0746-B985-951FFDCEE628}" presName="Name19" presStyleLbl="parChTrans1D2" presStyleIdx="0" presStyleCnt="2"/>
      <dgm:spPr/>
    </dgm:pt>
    <dgm:pt modelId="{BC2976E1-C621-D347-8B1A-0851E7628752}" type="pres">
      <dgm:prSet presAssocID="{2FFF5727-C808-AA44-B424-22D114F80618}" presName="Name21" presStyleCnt="0"/>
      <dgm:spPr/>
    </dgm:pt>
    <dgm:pt modelId="{D1518E98-7014-1346-9956-93532FAEE1F6}" type="pres">
      <dgm:prSet presAssocID="{2FFF5727-C808-AA44-B424-22D114F80618}" presName="level2Shape" presStyleLbl="asst1" presStyleIdx="0" presStyleCnt="2"/>
      <dgm:spPr/>
    </dgm:pt>
    <dgm:pt modelId="{80DA7478-3077-9645-9A33-918B2810F381}" type="pres">
      <dgm:prSet presAssocID="{2FFF5727-C808-AA44-B424-22D114F80618}" presName="hierChild3" presStyleCnt="0"/>
      <dgm:spPr/>
    </dgm:pt>
    <dgm:pt modelId="{E0B08550-95F8-B846-B6FA-2811AA8AD3BF}" type="pres">
      <dgm:prSet presAssocID="{85D4C2C2-5B28-B740-9604-687CBBE39E64}" presName="Name19" presStyleLbl="parChTrans1D2" presStyleIdx="1" presStyleCnt="2"/>
      <dgm:spPr/>
    </dgm:pt>
    <dgm:pt modelId="{3F36F7F2-021F-F247-B972-601387DAD0AE}" type="pres">
      <dgm:prSet presAssocID="{3436EACD-6E7D-B148-872B-E7C187CB5172}" presName="Name21" presStyleCnt="0"/>
      <dgm:spPr/>
    </dgm:pt>
    <dgm:pt modelId="{402812DC-EDB5-CA4B-ABE2-5EF799AB7C71}" type="pres">
      <dgm:prSet presAssocID="{3436EACD-6E7D-B148-872B-E7C187CB5172}" presName="level2Shape" presStyleLbl="asst1" presStyleIdx="1" presStyleCnt="2"/>
      <dgm:spPr/>
    </dgm:pt>
    <dgm:pt modelId="{E8939FCF-4C3D-FD4E-B641-59347FA82088}" type="pres">
      <dgm:prSet presAssocID="{3436EACD-6E7D-B148-872B-E7C187CB5172}" presName="hierChild3" presStyleCnt="0"/>
      <dgm:spPr/>
    </dgm:pt>
    <dgm:pt modelId="{E0AE4370-BE72-5141-9061-2DD72876D8DB}" type="pres">
      <dgm:prSet presAssocID="{BFCE3FFC-2A5A-B94A-B315-321077FA6C2F}" presName="bgShapesFlow" presStyleCnt="0"/>
      <dgm:spPr/>
    </dgm:pt>
    <dgm:pt modelId="{FDA960ED-3E06-1C4B-8E7F-33DCFE4CBC4F}" type="pres">
      <dgm:prSet presAssocID="{E185FB68-F9F0-7049-B24A-AE5A5533C111}" presName="rectComp" presStyleCnt="0"/>
      <dgm:spPr/>
    </dgm:pt>
    <dgm:pt modelId="{CCC0B040-7331-E24C-BCF2-6749065DA94E}" type="pres">
      <dgm:prSet presAssocID="{E185FB68-F9F0-7049-B24A-AE5A5533C111}" presName="bgRect" presStyleLbl="bgShp" presStyleIdx="0" presStyleCnt="1" custScaleX="98630" custScaleY="99119"/>
      <dgm:spPr/>
    </dgm:pt>
    <dgm:pt modelId="{7115D795-B8AD-D94E-8A72-798C7D5483A5}" type="pres">
      <dgm:prSet presAssocID="{E185FB68-F9F0-7049-B24A-AE5A5533C111}" presName="bgRectTx" presStyleLbl="bgShp" presStyleIdx="0" presStyleCnt="1">
        <dgm:presLayoutVars>
          <dgm:bulletEnabled val="1"/>
        </dgm:presLayoutVars>
      </dgm:prSet>
      <dgm:spPr/>
    </dgm:pt>
  </dgm:ptLst>
  <dgm:cxnLst>
    <dgm:cxn modelId="{F4DE8C46-0B40-884E-80D6-59AA2904653D}" type="presOf" srcId="{BFCE3FFC-2A5A-B94A-B315-321077FA6C2F}" destId="{98702761-CB5E-3340-A16B-7F22126C918F}" srcOrd="0" destOrd="0" presId="urn:microsoft.com/office/officeart/2005/8/layout/hierarchy6"/>
    <dgm:cxn modelId="{B006F36C-6982-1241-B4A4-47AF0917CA45}" type="presOf" srcId="{2FFF5727-C808-AA44-B424-22D114F80618}" destId="{D1518E98-7014-1346-9956-93532FAEE1F6}" srcOrd="0" destOrd="0" presId="urn:microsoft.com/office/officeart/2005/8/layout/hierarchy6"/>
    <dgm:cxn modelId="{19F54271-9CEB-8D40-8DCC-15BA62B81F38}" type="presOf" srcId="{3436EACD-6E7D-B148-872B-E7C187CB5172}" destId="{402812DC-EDB5-CA4B-ABE2-5EF799AB7C71}" srcOrd="0" destOrd="0" presId="urn:microsoft.com/office/officeart/2005/8/layout/hierarchy6"/>
    <dgm:cxn modelId="{96632554-B1C1-1348-BEC1-6F4DEE507156}" type="presOf" srcId="{7D94CC99-D4ED-3844-BB9D-D17C4AC621C8}" destId="{01A38D8A-860D-2747-B413-E49CE58D40F5}" srcOrd="0" destOrd="0" presId="urn:microsoft.com/office/officeart/2005/8/layout/hierarchy6"/>
    <dgm:cxn modelId="{61491158-B047-E346-A100-A4B63E5DD5B1}" srcId="{BFCE3FFC-2A5A-B94A-B315-321077FA6C2F}" destId="{E185FB68-F9F0-7049-B24A-AE5A5533C111}" srcOrd="1" destOrd="0" parTransId="{996F819F-5AAC-FD48-9978-8D200E71065A}" sibTransId="{4A5EAB6D-77EF-EB48-9D69-B11771F898A6}"/>
    <dgm:cxn modelId="{4A8A2D7D-EE89-4F4B-B89D-36AA4DFA4471}" type="presOf" srcId="{E185FB68-F9F0-7049-B24A-AE5A5533C111}" destId="{7115D795-B8AD-D94E-8A72-798C7D5483A5}" srcOrd="1" destOrd="0" presId="urn:microsoft.com/office/officeart/2005/8/layout/hierarchy6"/>
    <dgm:cxn modelId="{3DDE6A81-B40E-7242-8078-3BFCFC15299D}" type="presOf" srcId="{85D4C2C2-5B28-B740-9604-687CBBE39E64}" destId="{E0B08550-95F8-B846-B6FA-2811AA8AD3BF}" srcOrd="0" destOrd="0" presId="urn:microsoft.com/office/officeart/2005/8/layout/hierarchy6"/>
    <dgm:cxn modelId="{1708AF9C-37B8-804D-80AD-F3647BDB4F97}" srcId="{BFCE3FFC-2A5A-B94A-B315-321077FA6C2F}" destId="{7D94CC99-D4ED-3844-BB9D-D17C4AC621C8}" srcOrd="0" destOrd="0" parTransId="{CF9FFD62-1D3B-3743-A5D0-DD85018F0CDF}" sibTransId="{8E96BD9F-BD6D-2547-97EF-53082827455D}"/>
    <dgm:cxn modelId="{D87D77A0-7DE6-814D-A4F7-BF9BF7915A7B}" type="presOf" srcId="{E185FB68-F9F0-7049-B24A-AE5A5533C111}" destId="{CCC0B040-7331-E24C-BCF2-6749065DA94E}" srcOrd="0" destOrd="0" presId="urn:microsoft.com/office/officeart/2005/8/layout/hierarchy6"/>
    <dgm:cxn modelId="{96967DCA-666C-434F-9C4F-6098FFD0059F}" type="presOf" srcId="{672103A9-5FF0-0746-B985-951FFDCEE628}" destId="{036989EB-DEF3-5345-BF6E-EE8865D1688C}" srcOrd="0" destOrd="0" presId="urn:microsoft.com/office/officeart/2005/8/layout/hierarchy6"/>
    <dgm:cxn modelId="{A62CD4E3-6887-DA4B-84A6-4A6A1238D278}" srcId="{7D94CC99-D4ED-3844-BB9D-D17C4AC621C8}" destId="{2FFF5727-C808-AA44-B424-22D114F80618}" srcOrd="0" destOrd="0" parTransId="{672103A9-5FF0-0746-B985-951FFDCEE628}" sibTransId="{926E5AF6-7AF9-8B46-A76C-428409BE033F}"/>
    <dgm:cxn modelId="{3B2545F3-2CAD-A84C-8ADB-BE1C196F1F0D}" srcId="{7D94CC99-D4ED-3844-BB9D-D17C4AC621C8}" destId="{3436EACD-6E7D-B148-872B-E7C187CB5172}" srcOrd="1" destOrd="0" parTransId="{85D4C2C2-5B28-B740-9604-687CBBE39E64}" sibTransId="{41D54E00-9A79-974B-8323-73ADFED0D596}"/>
    <dgm:cxn modelId="{14300046-0A6D-124C-AA5B-49ADDB9E5543}" type="presParOf" srcId="{98702761-CB5E-3340-A16B-7F22126C918F}" destId="{A55CB6D8-C4AA-DA46-8579-50729B692120}" srcOrd="0" destOrd="0" presId="urn:microsoft.com/office/officeart/2005/8/layout/hierarchy6"/>
    <dgm:cxn modelId="{E2C74212-234E-554D-A7DE-631EC1707DDA}" type="presParOf" srcId="{A55CB6D8-C4AA-DA46-8579-50729B692120}" destId="{4A696294-EA96-EB4D-9E35-EF4986B4BFD2}" srcOrd="0" destOrd="0" presId="urn:microsoft.com/office/officeart/2005/8/layout/hierarchy6"/>
    <dgm:cxn modelId="{7262A5EB-3478-8A48-A542-FD69FED22C39}" type="presParOf" srcId="{A55CB6D8-C4AA-DA46-8579-50729B692120}" destId="{28803686-477F-D44A-9C1C-605018CE9AD0}" srcOrd="1" destOrd="0" presId="urn:microsoft.com/office/officeart/2005/8/layout/hierarchy6"/>
    <dgm:cxn modelId="{E9714DB9-CBF9-4942-99E1-2FA8FB976EF5}" type="presParOf" srcId="{28803686-477F-D44A-9C1C-605018CE9AD0}" destId="{51D35E72-D6E7-D641-8BAC-15075C68993D}" srcOrd="0" destOrd="0" presId="urn:microsoft.com/office/officeart/2005/8/layout/hierarchy6"/>
    <dgm:cxn modelId="{655145C9-7B9A-254F-8ED5-E6184D0B208A}" type="presParOf" srcId="{51D35E72-D6E7-D641-8BAC-15075C68993D}" destId="{01A38D8A-860D-2747-B413-E49CE58D40F5}" srcOrd="0" destOrd="0" presId="urn:microsoft.com/office/officeart/2005/8/layout/hierarchy6"/>
    <dgm:cxn modelId="{70296B11-518B-9240-A46B-23915E88752B}" type="presParOf" srcId="{51D35E72-D6E7-D641-8BAC-15075C68993D}" destId="{85783E51-6404-114A-88C8-2F6F95D761D8}" srcOrd="1" destOrd="0" presId="urn:microsoft.com/office/officeart/2005/8/layout/hierarchy6"/>
    <dgm:cxn modelId="{A998E4B8-7192-8548-AB32-91075E57A3AF}" type="presParOf" srcId="{85783E51-6404-114A-88C8-2F6F95D761D8}" destId="{036989EB-DEF3-5345-BF6E-EE8865D1688C}" srcOrd="0" destOrd="0" presId="urn:microsoft.com/office/officeart/2005/8/layout/hierarchy6"/>
    <dgm:cxn modelId="{236D1E05-F845-F545-9B83-777B92613576}" type="presParOf" srcId="{85783E51-6404-114A-88C8-2F6F95D761D8}" destId="{BC2976E1-C621-D347-8B1A-0851E7628752}" srcOrd="1" destOrd="0" presId="urn:microsoft.com/office/officeart/2005/8/layout/hierarchy6"/>
    <dgm:cxn modelId="{AE75E04D-FB31-E240-B5DC-E665228F542A}" type="presParOf" srcId="{BC2976E1-C621-D347-8B1A-0851E7628752}" destId="{D1518E98-7014-1346-9956-93532FAEE1F6}" srcOrd="0" destOrd="0" presId="urn:microsoft.com/office/officeart/2005/8/layout/hierarchy6"/>
    <dgm:cxn modelId="{F75AD062-EF42-FF45-87A3-33628FB6ABE8}" type="presParOf" srcId="{BC2976E1-C621-D347-8B1A-0851E7628752}" destId="{80DA7478-3077-9645-9A33-918B2810F381}" srcOrd="1" destOrd="0" presId="urn:microsoft.com/office/officeart/2005/8/layout/hierarchy6"/>
    <dgm:cxn modelId="{5E46C11A-B150-2249-A6F8-CFD583C7FA0E}" type="presParOf" srcId="{85783E51-6404-114A-88C8-2F6F95D761D8}" destId="{E0B08550-95F8-B846-B6FA-2811AA8AD3BF}" srcOrd="2" destOrd="0" presId="urn:microsoft.com/office/officeart/2005/8/layout/hierarchy6"/>
    <dgm:cxn modelId="{050283FA-4A70-8548-868B-FB026EE37ACA}" type="presParOf" srcId="{85783E51-6404-114A-88C8-2F6F95D761D8}" destId="{3F36F7F2-021F-F247-B972-601387DAD0AE}" srcOrd="3" destOrd="0" presId="urn:microsoft.com/office/officeart/2005/8/layout/hierarchy6"/>
    <dgm:cxn modelId="{2A579096-BA0D-0E49-8228-14972A313FDC}" type="presParOf" srcId="{3F36F7F2-021F-F247-B972-601387DAD0AE}" destId="{402812DC-EDB5-CA4B-ABE2-5EF799AB7C71}" srcOrd="0" destOrd="0" presId="urn:microsoft.com/office/officeart/2005/8/layout/hierarchy6"/>
    <dgm:cxn modelId="{7C45F725-4CBC-0645-A59C-90A3D3766752}" type="presParOf" srcId="{3F36F7F2-021F-F247-B972-601387DAD0AE}" destId="{E8939FCF-4C3D-FD4E-B641-59347FA82088}" srcOrd="1" destOrd="0" presId="urn:microsoft.com/office/officeart/2005/8/layout/hierarchy6"/>
    <dgm:cxn modelId="{9B69BC17-AD5F-B54A-A5F6-15F961382CE2}" type="presParOf" srcId="{98702761-CB5E-3340-A16B-7F22126C918F}" destId="{E0AE4370-BE72-5141-9061-2DD72876D8DB}" srcOrd="1" destOrd="0" presId="urn:microsoft.com/office/officeart/2005/8/layout/hierarchy6"/>
    <dgm:cxn modelId="{6475764B-1240-0147-9A23-80EA2AD330F2}" type="presParOf" srcId="{E0AE4370-BE72-5141-9061-2DD72876D8DB}" destId="{FDA960ED-3E06-1C4B-8E7F-33DCFE4CBC4F}" srcOrd="0" destOrd="0" presId="urn:microsoft.com/office/officeart/2005/8/layout/hierarchy6"/>
    <dgm:cxn modelId="{4BEFB35A-07CE-E444-AA73-55ECC44E94ED}" type="presParOf" srcId="{FDA960ED-3E06-1C4B-8E7F-33DCFE4CBC4F}" destId="{CCC0B040-7331-E24C-BCF2-6749065DA94E}" srcOrd="0" destOrd="0" presId="urn:microsoft.com/office/officeart/2005/8/layout/hierarchy6"/>
    <dgm:cxn modelId="{5C0CCEC6-1C78-954A-B816-016059D24DC7}" type="presParOf" srcId="{FDA960ED-3E06-1C4B-8E7F-33DCFE4CBC4F}" destId="{7115D795-B8AD-D94E-8A72-798C7D5483A5}" srcOrd="1" destOrd="0" presId="urn:microsoft.com/office/officeart/2005/8/layout/hierarchy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D5EFE47-78AE-7042-9893-BC218D180474}" type="doc">
      <dgm:prSet loTypeId="urn:microsoft.com/office/officeart/2005/8/layout/target2" loCatId="" qsTypeId="urn:microsoft.com/office/officeart/2005/8/quickstyle/simple5" qsCatId="simple" csTypeId="urn:microsoft.com/office/officeart/2005/8/colors/accent0_3" csCatId="mainScheme" phldr="1"/>
      <dgm:spPr/>
      <dgm:t>
        <a:bodyPr/>
        <a:lstStyle/>
        <a:p>
          <a:endParaRPr lang="en-US"/>
        </a:p>
      </dgm:t>
    </dgm:pt>
    <dgm:pt modelId="{879B3F58-CE5B-724D-B140-E8DC7B56172C}">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b="1" dirty="0" err="1">
              <a:latin typeface="Courier New" charset="0"/>
              <a:ea typeface="Courier New" charset="0"/>
              <a:cs typeface="Courier New" charset="0"/>
            </a:rPr>
            <a:t>my_cookbook</a:t>
          </a:r>
          <a:endParaRPr lang="en-US" b="1" dirty="0">
            <a:latin typeface="Courier New" charset="0"/>
            <a:ea typeface="Courier New" charset="0"/>
            <a:cs typeface="Courier New" charset="0"/>
          </a:endParaRPr>
        </a:p>
      </dgm:t>
    </dgm:pt>
    <dgm:pt modelId="{7B27EF20-7696-A24E-880A-8C19187E2C8B}" type="parTrans" cxnId="{A33B2B4C-299E-D84D-9894-695AE6262439}">
      <dgm:prSet/>
      <dgm:spPr/>
      <dgm:t>
        <a:bodyPr/>
        <a:lstStyle/>
        <a:p>
          <a:endParaRPr lang="en-US"/>
        </a:p>
      </dgm:t>
    </dgm:pt>
    <dgm:pt modelId="{7B946E38-ECDA-CF4D-9308-3D1F708910F6}" type="sibTrans" cxnId="{A33B2B4C-299E-D84D-9894-695AE6262439}">
      <dgm:prSet/>
      <dgm:spPr/>
      <dgm:t>
        <a:bodyPr/>
        <a:lstStyle/>
        <a:p>
          <a:endParaRPr lang="en-US"/>
        </a:p>
      </dgm:t>
    </dgm:pt>
    <dgm:pt modelId="{6D1811BA-303C-DF43-A7B8-4D589036259C}">
      <dgm:prSet phldrT="[Text]"/>
      <dgm:spPr/>
      <dgm:t>
        <a:bodyPr/>
        <a:lstStyle/>
        <a:p>
          <a:r>
            <a:rPr lang="en-US" b="1" dirty="0">
              <a:latin typeface="Courier New" charset="0"/>
              <a:ea typeface="Courier New" charset="0"/>
              <a:cs typeface="Courier New" charset="0"/>
            </a:rPr>
            <a:t>libraries/</a:t>
          </a:r>
        </a:p>
      </dgm:t>
    </dgm:pt>
    <dgm:pt modelId="{7CACE5D6-FBAD-4041-9801-B9433867A768}" type="parTrans" cxnId="{F85BA382-9D23-894A-AE40-13EBD6D3586F}">
      <dgm:prSet/>
      <dgm:spPr/>
      <dgm:t>
        <a:bodyPr/>
        <a:lstStyle/>
        <a:p>
          <a:endParaRPr lang="en-US"/>
        </a:p>
      </dgm:t>
    </dgm:pt>
    <dgm:pt modelId="{02AA3A28-BD89-0544-801A-3F0414A3CB37}" type="sibTrans" cxnId="{F85BA382-9D23-894A-AE40-13EBD6D3586F}">
      <dgm:prSet/>
      <dgm:spPr/>
      <dgm:t>
        <a:bodyPr/>
        <a:lstStyle/>
        <a:p>
          <a:endParaRPr lang="en-US"/>
        </a:p>
      </dgm:t>
    </dgm:pt>
    <dgm:pt modelId="{A6C4A678-19B0-3C4E-B0CB-693A430E4A19}">
      <dgm:prSet phldrT="[Text]"/>
      <dgm:spPr/>
      <dgm:t>
        <a:bodyPr/>
        <a:lstStyle/>
        <a:p>
          <a:r>
            <a:rPr lang="en-US" b="1" dirty="0">
              <a:latin typeface="Courier New" charset="0"/>
              <a:ea typeface="Courier New" charset="0"/>
              <a:cs typeface="Courier New" charset="0"/>
            </a:rPr>
            <a:t>[</a:t>
          </a:r>
          <a:r>
            <a:rPr lang="en-US" b="1" dirty="0" err="1">
              <a:latin typeface="Courier New" charset="0"/>
              <a:ea typeface="Courier New" charset="0"/>
              <a:cs typeface="Courier New" charset="0"/>
            </a:rPr>
            <a:t>my_custom_resource</a:t>
          </a:r>
          <a:r>
            <a:rPr lang="en-US" b="1" dirty="0">
              <a:latin typeface="Courier New" charset="0"/>
              <a:ea typeface="Courier New" charset="0"/>
              <a:cs typeface="Courier New" charset="0"/>
            </a:rPr>
            <a:t>]_</a:t>
          </a:r>
          <a:r>
            <a:rPr lang="en-US" b="1" dirty="0" err="1">
              <a:latin typeface="Courier New" charset="0"/>
              <a:ea typeface="Courier New" charset="0"/>
              <a:cs typeface="Courier New" charset="0"/>
            </a:rPr>
            <a:t>resource.rb</a:t>
          </a:r>
          <a:endParaRPr lang="en-US" b="1" dirty="0">
            <a:latin typeface="Courier New" charset="0"/>
            <a:ea typeface="Courier New" charset="0"/>
            <a:cs typeface="Courier New" charset="0"/>
          </a:endParaRPr>
        </a:p>
      </dgm:t>
    </dgm:pt>
    <dgm:pt modelId="{B98EE58F-0888-E441-8A36-8C5063AEB8C6}" type="parTrans" cxnId="{7F42F216-B7C0-A347-BA42-EFDB4730CE43}">
      <dgm:prSet/>
      <dgm:spPr/>
      <dgm:t>
        <a:bodyPr/>
        <a:lstStyle/>
        <a:p>
          <a:endParaRPr lang="en-US"/>
        </a:p>
      </dgm:t>
    </dgm:pt>
    <dgm:pt modelId="{058D59A9-0C42-FF4B-B99D-3B5F66E95B3C}" type="sibTrans" cxnId="{7F42F216-B7C0-A347-BA42-EFDB4730CE43}">
      <dgm:prSet/>
      <dgm:spPr/>
      <dgm:t>
        <a:bodyPr/>
        <a:lstStyle/>
        <a:p>
          <a:endParaRPr lang="en-US"/>
        </a:p>
      </dgm:t>
    </dgm:pt>
    <dgm:pt modelId="{C4337650-8C6B-CE4E-9546-23C08AEC1E85}">
      <dgm:prSet phldrT="[Text]"/>
      <dgm:spPr/>
      <dgm:t>
        <a:bodyPr/>
        <a:lstStyle/>
        <a:p>
          <a:r>
            <a:rPr lang="en-US" b="1" dirty="0">
              <a:latin typeface="Courier New" charset="0"/>
              <a:ea typeface="Courier New" charset="0"/>
              <a:cs typeface="Courier New" charset="0"/>
            </a:rPr>
            <a:t>[</a:t>
          </a:r>
          <a:r>
            <a:rPr lang="en-US" b="1" dirty="0" err="1">
              <a:latin typeface="Courier New" charset="0"/>
              <a:ea typeface="Courier New" charset="0"/>
              <a:cs typeface="Courier New" charset="0"/>
            </a:rPr>
            <a:t>my_custom_resource</a:t>
          </a:r>
          <a:r>
            <a:rPr lang="en-US" b="1" dirty="0">
              <a:latin typeface="Courier New" charset="0"/>
              <a:ea typeface="Courier New" charset="0"/>
              <a:cs typeface="Courier New" charset="0"/>
            </a:rPr>
            <a:t>]_</a:t>
          </a:r>
          <a:r>
            <a:rPr lang="en-US" b="1" dirty="0" err="1">
              <a:latin typeface="Courier New" charset="0"/>
              <a:ea typeface="Courier New" charset="0"/>
              <a:cs typeface="Courier New" charset="0"/>
            </a:rPr>
            <a:t>provider.rb</a:t>
          </a:r>
          <a:endParaRPr lang="en-US" b="1" dirty="0">
            <a:latin typeface="Courier New" charset="0"/>
            <a:ea typeface="Courier New" charset="0"/>
            <a:cs typeface="Courier New" charset="0"/>
          </a:endParaRPr>
        </a:p>
      </dgm:t>
    </dgm:pt>
    <dgm:pt modelId="{A9C970DF-0D62-5343-89F7-32769FC21B2C}" type="parTrans" cxnId="{61EDB326-1564-4244-A3DF-96D8708C3B9E}">
      <dgm:prSet/>
      <dgm:spPr/>
      <dgm:t>
        <a:bodyPr/>
        <a:lstStyle/>
        <a:p>
          <a:endParaRPr lang="en-US"/>
        </a:p>
      </dgm:t>
    </dgm:pt>
    <dgm:pt modelId="{BEE8361F-BF99-624A-92CD-BDEC3D897E9C}" type="sibTrans" cxnId="{61EDB326-1564-4244-A3DF-96D8708C3B9E}">
      <dgm:prSet/>
      <dgm:spPr/>
      <dgm:t>
        <a:bodyPr/>
        <a:lstStyle/>
        <a:p>
          <a:endParaRPr lang="en-US"/>
        </a:p>
      </dgm:t>
    </dgm:pt>
    <dgm:pt modelId="{0734286F-2847-154B-913B-2B62F44073F1}" type="pres">
      <dgm:prSet presAssocID="{3D5EFE47-78AE-7042-9893-BC218D180474}" presName="Name0" presStyleCnt="0">
        <dgm:presLayoutVars>
          <dgm:chMax val="3"/>
          <dgm:chPref val="1"/>
          <dgm:dir/>
          <dgm:animLvl val="lvl"/>
          <dgm:resizeHandles/>
        </dgm:presLayoutVars>
      </dgm:prSet>
      <dgm:spPr/>
    </dgm:pt>
    <dgm:pt modelId="{8E6DF72E-768C-D84E-818B-C1B88164469B}" type="pres">
      <dgm:prSet presAssocID="{3D5EFE47-78AE-7042-9893-BC218D180474}" presName="outerBox" presStyleCnt="0"/>
      <dgm:spPr/>
    </dgm:pt>
    <dgm:pt modelId="{8A880941-977D-8D43-A10A-80809A0760CB}" type="pres">
      <dgm:prSet presAssocID="{3D5EFE47-78AE-7042-9893-BC218D180474}" presName="outerBoxParent" presStyleLbl="node1" presStyleIdx="0" presStyleCnt="1" custLinFactNeighborY="-2388"/>
      <dgm:spPr/>
    </dgm:pt>
    <dgm:pt modelId="{EF1BE89C-B79E-FB4F-8C08-11B0B56FBC7F}" type="pres">
      <dgm:prSet presAssocID="{3D5EFE47-78AE-7042-9893-BC218D180474}" presName="outerBoxChildren" presStyleCnt="0"/>
      <dgm:spPr/>
    </dgm:pt>
    <dgm:pt modelId="{786A698B-F9CB-5E4D-B216-D48868D2B235}" type="pres">
      <dgm:prSet presAssocID="{6D1811BA-303C-DF43-A7B8-4D589036259C}" presName="oChild" presStyleLbl="fgAcc1" presStyleIdx="0" presStyleCnt="1">
        <dgm:presLayoutVars>
          <dgm:bulletEnabled val="1"/>
        </dgm:presLayoutVars>
      </dgm:prSet>
      <dgm:spPr/>
    </dgm:pt>
  </dgm:ptLst>
  <dgm:cxnLst>
    <dgm:cxn modelId="{7F42F216-B7C0-A347-BA42-EFDB4730CE43}" srcId="{6D1811BA-303C-DF43-A7B8-4D589036259C}" destId="{A6C4A678-19B0-3C4E-B0CB-693A430E4A19}" srcOrd="0" destOrd="0" parTransId="{B98EE58F-0888-E441-8A36-8C5063AEB8C6}" sibTransId="{058D59A9-0C42-FF4B-B99D-3B5F66E95B3C}"/>
    <dgm:cxn modelId="{5C072A26-70DF-7147-BCAD-E270EF0A19B8}" type="presOf" srcId="{879B3F58-CE5B-724D-B140-E8DC7B56172C}" destId="{8A880941-977D-8D43-A10A-80809A0760CB}" srcOrd="0" destOrd="0" presId="urn:microsoft.com/office/officeart/2005/8/layout/target2"/>
    <dgm:cxn modelId="{61EDB326-1564-4244-A3DF-96D8708C3B9E}" srcId="{6D1811BA-303C-DF43-A7B8-4D589036259C}" destId="{C4337650-8C6B-CE4E-9546-23C08AEC1E85}" srcOrd="1" destOrd="0" parTransId="{A9C970DF-0D62-5343-89F7-32769FC21B2C}" sibTransId="{BEE8361F-BF99-624A-92CD-BDEC3D897E9C}"/>
    <dgm:cxn modelId="{4E55DA6A-D140-DD43-B8A4-DBCA19D91255}" type="presOf" srcId="{C4337650-8C6B-CE4E-9546-23C08AEC1E85}" destId="{786A698B-F9CB-5E4D-B216-D48868D2B235}" srcOrd="0" destOrd="2" presId="urn:microsoft.com/office/officeart/2005/8/layout/target2"/>
    <dgm:cxn modelId="{A33B2B4C-299E-D84D-9894-695AE6262439}" srcId="{3D5EFE47-78AE-7042-9893-BC218D180474}" destId="{879B3F58-CE5B-724D-B140-E8DC7B56172C}" srcOrd="0" destOrd="0" parTransId="{7B27EF20-7696-A24E-880A-8C19187E2C8B}" sibTransId="{7B946E38-ECDA-CF4D-9308-3D1F708910F6}"/>
    <dgm:cxn modelId="{F85BA382-9D23-894A-AE40-13EBD6D3586F}" srcId="{879B3F58-CE5B-724D-B140-E8DC7B56172C}" destId="{6D1811BA-303C-DF43-A7B8-4D589036259C}" srcOrd="0" destOrd="0" parTransId="{7CACE5D6-FBAD-4041-9801-B9433867A768}" sibTransId="{02AA3A28-BD89-0544-801A-3F0414A3CB37}"/>
    <dgm:cxn modelId="{8F471DB5-2C89-9A43-8BD8-492F94EDCCB3}" type="presOf" srcId="{6D1811BA-303C-DF43-A7B8-4D589036259C}" destId="{786A698B-F9CB-5E4D-B216-D48868D2B235}" srcOrd="0" destOrd="0" presId="urn:microsoft.com/office/officeart/2005/8/layout/target2"/>
    <dgm:cxn modelId="{499A68BF-A7F1-B840-BF69-92E51A37487C}" type="presOf" srcId="{A6C4A678-19B0-3C4E-B0CB-693A430E4A19}" destId="{786A698B-F9CB-5E4D-B216-D48868D2B235}" srcOrd="0" destOrd="1" presId="urn:microsoft.com/office/officeart/2005/8/layout/target2"/>
    <dgm:cxn modelId="{1BCC5CEF-5688-EA48-A825-CAB2D34FD2D6}" type="presOf" srcId="{3D5EFE47-78AE-7042-9893-BC218D180474}" destId="{0734286F-2847-154B-913B-2B62F44073F1}" srcOrd="0" destOrd="0" presId="urn:microsoft.com/office/officeart/2005/8/layout/target2"/>
    <dgm:cxn modelId="{C21440FE-4B63-2042-9055-1EDC782D57E3}" type="presParOf" srcId="{0734286F-2847-154B-913B-2B62F44073F1}" destId="{8E6DF72E-768C-D84E-818B-C1B88164469B}" srcOrd="0" destOrd="0" presId="urn:microsoft.com/office/officeart/2005/8/layout/target2"/>
    <dgm:cxn modelId="{76CA4B0C-CBE9-6C49-A345-1DDB07E1AE66}" type="presParOf" srcId="{8E6DF72E-768C-D84E-818B-C1B88164469B}" destId="{8A880941-977D-8D43-A10A-80809A0760CB}" srcOrd="0" destOrd="0" presId="urn:microsoft.com/office/officeart/2005/8/layout/target2"/>
    <dgm:cxn modelId="{1D231BDE-8483-FD49-AFBA-8CEFBF264F52}" type="presParOf" srcId="{8E6DF72E-768C-D84E-818B-C1B88164469B}" destId="{EF1BE89C-B79E-FB4F-8C08-11B0B56FBC7F}" srcOrd="1" destOrd="0" presId="urn:microsoft.com/office/officeart/2005/8/layout/target2"/>
    <dgm:cxn modelId="{A9F3606A-0ECA-C74B-8DC6-44AA186B8FC9}" type="presParOf" srcId="{EF1BE89C-B79E-FB4F-8C08-11B0B56FBC7F}" destId="{786A698B-F9CB-5E4D-B216-D48868D2B235}" srcOrd="0"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E626C9-F87A-E043-A22D-F6B29DD1EF98}">
      <dsp:nvSpPr>
        <dsp:cNvPr id="0" name=""/>
        <dsp:cNvSpPr/>
      </dsp:nvSpPr>
      <dsp:spPr>
        <a:xfrm>
          <a:off x="3060608" y="1146"/>
          <a:ext cx="1494975" cy="1494975"/>
        </a:xfrm>
        <a:prstGeom prst="ellipse">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make change</a:t>
          </a:r>
        </a:p>
      </dsp:txBody>
      <dsp:txXfrm>
        <a:off x="3279542" y="220080"/>
        <a:ext cx="1057107" cy="1057107"/>
      </dsp:txXfrm>
    </dsp:sp>
    <dsp:sp modelId="{0FC4F28F-3C3C-8D46-A2CB-819F5E0BA797}">
      <dsp:nvSpPr>
        <dsp:cNvPr id="0" name=""/>
        <dsp:cNvSpPr/>
      </dsp:nvSpPr>
      <dsp:spPr>
        <a:xfrm rot="1800000">
          <a:off x="4571926" y="1052320"/>
          <a:ext cx="398253" cy="5045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4579929" y="1123362"/>
        <a:ext cx="278777" cy="302732"/>
      </dsp:txXfrm>
    </dsp:sp>
    <dsp:sp modelId="{135C90DA-3EC2-A54F-866A-BB18EEF25E45}">
      <dsp:nvSpPr>
        <dsp:cNvPr id="0" name=""/>
        <dsp:cNvSpPr/>
      </dsp:nvSpPr>
      <dsp:spPr>
        <a:xfrm>
          <a:off x="5006045" y="1124344"/>
          <a:ext cx="1494975" cy="1494975"/>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upload cookbook</a:t>
          </a:r>
        </a:p>
      </dsp:txBody>
      <dsp:txXfrm>
        <a:off x="5224979" y="1343278"/>
        <a:ext cx="1057107" cy="1057107"/>
      </dsp:txXfrm>
    </dsp:sp>
    <dsp:sp modelId="{069690A2-A8DE-8D4D-9E05-D20B4AD80AD5}">
      <dsp:nvSpPr>
        <dsp:cNvPr id="0" name=""/>
        <dsp:cNvSpPr/>
      </dsp:nvSpPr>
      <dsp:spPr>
        <a:xfrm rot="5400000">
          <a:off x="5554406" y="2731482"/>
          <a:ext cx="398253" cy="5045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5614144" y="2772655"/>
        <a:ext cx="278777" cy="302732"/>
      </dsp:txXfrm>
    </dsp:sp>
    <dsp:sp modelId="{355913FF-97CF-6343-854B-F45A3E4AD525}">
      <dsp:nvSpPr>
        <dsp:cNvPr id="0" name=""/>
        <dsp:cNvSpPr/>
      </dsp:nvSpPr>
      <dsp:spPr>
        <a:xfrm>
          <a:off x="5006045" y="3370740"/>
          <a:ext cx="1494975" cy="1494975"/>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provision machine</a:t>
          </a:r>
        </a:p>
      </dsp:txBody>
      <dsp:txXfrm>
        <a:off x="5224979" y="3589674"/>
        <a:ext cx="1057107" cy="1057107"/>
      </dsp:txXfrm>
    </dsp:sp>
    <dsp:sp modelId="{C45BB854-D005-BB4E-B171-E5A2DA33D7C6}">
      <dsp:nvSpPr>
        <dsp:cNvPr id="0" name=""/>
        <dsp:cNvSpPr/>
      </dsp:nvSpPr>
      <dsp:spPr>
        <a:xfrm rot="9000000">
          <a:off x="4591449" y="4421914"/>
          <a:ext cx="398253" cy="5045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4702922" y="4492956"/>
        <a:ext cx="278777" cy="302732"/>
      </dsp:txXfrm>
    </dsp:sp>
    <dsp:sp modelId="{277BD6EF-3286-4548-ACB0-5BD048391FD5}">
      <dsp:nvSpPr>
        <dsp:cNvPr id="0" name=""/>
        <dsp:cNvSpPr/>
      </dsp:nvSpPr>
      <dsp:spPr>
        <a:xfrm>
          <a:off x="3060608" y="4493939"/>
          <a:ext cx="1494975" cy="1494975"/>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bootstrap machine</a:t>
          </a:r>
        </a:p>
      </dsp:txBody>
      <dsp:txXfrm>
        <a:off x="3279542" y="4712873"/>
        <a:ext cx="1057107" cy="1057107"/>
      </dsp:txXfrm>
    </dsp:sp>
    <dsp:sp modelId="{4BD5D680-E82F-D842-9581-4C08B85C229F}">
      <dsp:nvSpPr>
        <dsp:cNvPr id="0" name=""/>
        <dsp:cNvSpPr/>
      </dsp:nvSpPr>
      <dsp:spPr>
        <a:xfrm rot="12600000">
          <a:off x="2646013" y="4433186"/>
          <a:ext cx="398253" cy="5045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2757486" y="4563966"/>
        <a:ext cx="278777" cy="302732"/>
      </dsp:txXfrm>
    </dsp:sp>
    <dsp:sp modelId="{4C2C4433-38AC-2D40-992F-92C864C62041}">
      <dsp:nvSpPr>
        <dsp:cNvPr id="0" name=""/>
        <dsp:cNvSpPr/>
      </dsp:nvSpPr>
      <dsp:spPr>
        <a:xfrm>
          <a:off x="1115172" y="3370740"/>
          <a:ext cx="1494975" cy="1494975"/>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run chef-client</a:t>
          </a:r>
        </a:p>
      </dsp:txBody>
      <dsp:txXfrm>
        <a:off x="1334106" y="3589674"/>
        <a:ext cx="1057107" cy="1057107"/>
      </dsp:txXfrm>
    </dsp:sp>
    <dsp:sp modelId="{33FBB568-E1BF-1D48-8976-37B629C706B2}">
      <dsp:nvSpPr>
        <dsp:cNvPr id="0" name=""/>
        <dsp:cNvSpPr/>
      </dsp:nvSpPr>
      <dsp:spPr>
        <a:xfrm rot="16200000">
          <a:off x="1663533" y="2754024"/>
          <a:ext cx="398253" cy="5045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723271" y="2914673"/>
        <a:ext cx="278777" cy="302732"/>
      </dsp:txXfrm>
    </dsp:sp>
    <dsp:sp modelId="{C80D0CE8-CCC4-254A-ADE6-18CC87CC4ACE}">
      <dsp:nvSpPr>
        <dsp:cNvPr id="0" name=""/>
        <dsp:cNvSpPr/>
      </dsp:nvSpPr>
      <dsp:spPr>
        <a:xfrm>
          <a:off x="1115172" y="1124344"/>
          <a:ext cx="1494975" cy="1494975"/>
        </a:xfrm>
        <a:prstGeom prst="ellipse">
          <a:avLst/>
        </a:prstGeom>
        <a:solidFill>
          <a:srgbClr val="008000"/>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ad hoc</a:t>
          </a:r>
          <a:r>
            <a:rPr lang="en-US" sz="1600" kern="1200" baseline="0" dirty="0"/>
            <a:t> verification</a:t>
          </a:r>
          <a:endParaRPr lang="en-US" sz="1600" kern="1200" dirty="0"/>
        </a:p>
      </dsp:txBody>
      <dsp:txXfrm>
        <a:off x="1334106" y="1343278"/>
        <a:ext cx="1057107" cy="1057107"/>
      </dsp:txXfrm>
    </dsp:sp>
    <dsp:sp modelId="{587BAFEE-4925-584C-98DC-D956EB2383A2}">
      <dsp:nvSpPr>
        <dsp:cNvPr id="0" name=""/>
        <dsp:cNvSpPr/>
      </dsp:nvSpPr>
      <dsp:spPr>
        <a:xfrm rot="19800000">
          <a:off x="2626490" y="1063591"/>
          <a:ext cx="398253" cy="5045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634493" y="1194371"/>
        <a:ext cx="278777" cy="3027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E626C9-F87A-E043-A22D-F6B29DD1EF98}">
      <dsp:nvSpPr>
        <dsp:cNvPr id="0" name=""/>
        <dsp:cNvSpPr/>
      </dsp:nvSpPr>
      <dsp:spPr>
        <a:xfrm>
          <a:off x="2506501" y="811"/>
          <a:ext cx="2603190" cy="2603190"/>
        </a:xfrm>
        <a:prstGeom prst="ellipse">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US" sz="2900" kern="1200" dirty="0"/>
            <a:t>make change</a:t>
          </a:r>
        </a:p>
      </dsp:txBody>
      <dsp:txXfrm>
        <a:off x="2887729" y="382039"/>
        <a:ext cx="1840734" cy="1840734"/>
      </dsp:txXfrm>
    </dsp:sp>
    <dsp:sp modelId="{0FC4F28F-3C3C-8D46-A2CB-819F5E0BA797}">
      <dsp:nvSpPr>
        <dsp:cNvPr id="0" name=""/>
        <dsp:cNvSpPr/>
      </dsp:nvSpPr>
      <dsp:spPr>
        <a:xfrm rot="3600000">
          <a:off x="4429514" y="2538779"/>
          <a:ext cx="692050" cy="878576"/>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4481418" y="2624594"/>
        <a:ext cx="484435" cy="527146"/>
      </dsp:txXfrm>
    </dsp:sp>
    <dsp:sp modelId="{135C90DA-3EC2-A54F-866A-BB18EEF25E45}">
      <dsp:nvSpPr>
        <dsp:cNvPr id="0" name=""/>
        <dsp:cNvSpPr/>
      </dsp:nvSpPr>
      <dsp:spPr>
        <a:xfrm>
          <a:off x="4460974" y="3386058"/>
          <a:ext cx="2603190" cy="2603190"/>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US" sz="2900" kern="1200" dirty="0"/>
            <a:t>run testing tools</a:t>
          </a:r>
        </a:p>
      </dsp:txBody>
      <dsp:txXfrm>
        <a:off x="4842202" y="3767286"/>
        <a:ext cx="1840734" cy="1840734"/>
      </dsp:txXfrm>
    </dsp:sp>
    <dsp:sp modelId="{069690A2-A8DE-8D4D-9E05-D20B4AD80AD5}">
      <dsp:nvSpPr>
        <dsp:cNvPr id="0" name=""/>
        <dsp:cNvSpPr/>
      </dsp:nvSpPr>
      <dsp:spPr>
        <a:xfrm rot="10800000">
          <a:off x="3481657" y="4248365"/>
          <a:ext cx="692050" cy="878576"/>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3689272" y="4424080"/>
        <a:ext cx="484435" cy="527146"/>
      </dsp:txXfrm>
    </dsp:sp>
    <dsp:sp modelId="{C80D0CE8-CCC4-254A-ADE6-18CC87CC4ACE}">
      <dsp:nvSpPr>
        <dsp:cNvPr id="0" name=""/>
        <dsp:cNvSpPr/>
      </dsp:nvSpPr>
      <dsp:spPr>
        <a:xfrm>
          <a:off x="552027" y="3386058"/>
          <a:ext cx="2603190" cy="2603190"/>
        </a:xfrm>
        <a:prstGeom prst="ellipse">
          <a:avLst/>
        </a:prstGeom>
        <a:solidFill>
          <a:srgbClr val="008000"/>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US" sz="2900" kern="1200" dirty="0"/>
            <a:t>automated</a:t>
          </a:r>
          <a:r>
            <a:rPr lang="en-US" sz="2900" kern="1200" baseline="0" dirty="0"/>
            <a:t> verification</a:t>
          </a:r>
          <a:endParaRPr lang="en-US" sz="2900" kern="1200" dirty="0"/>
        </a:p>
      </dsp:txBody>
      <dsp:txXfrm>
        <a:off x="933255" y="3767286"/>
        <a:ext cx="1840734" cy="1840734"/>
      </dsp:txXfrm>
    </dsp:sp>
    <dsp:sp modelId="{587BAFEE-4925-584C-98DC-D956EB2383A2}">
      <dsp:nvSpPr>
        <dsp:cNvPr id="0" name=""/>
        <dsp:cNvSpPr/>
      </dsp:nvSpPr>
      <dsp:spPr>
        <a:xfrm rot="18000000">
          <a:off x="2475041" y="2572704"/>
          <a:ext cx="692050" cy="878576"/>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526945" y="2838319"/>
        <a:ext cx="484435" cy="5271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76E86A-1827-0D4B-9465-580EF442C7B6}">
      <dsp:nvSpPr>
        <dsp:cNvPr id="0" name=""/>
        <dsp:cNvSpPr/>
      </dsp:nvSpPr>
      <dsp:spPr>
        <a:xfrm>
          <a:off x="19747" y="336140"/>
          <a:ext cx="7315225" cy="173736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t>Resource</a:t>
          </a:r>
        </a:p>
        <a:p>
          <a:pPr marL="0" lvl="0" indent="0" algn="ctr" defTabSz="1422400">
            <a:lnSpc>
              <a:spcPct val="90000"/>
            </a:lnSpc>
            <a:spcBef>
              <a:spcPct val="0"/>
            </a:spcBef>
            <a:spcAft>
              <a:spcPct val="35000"/>
            </a:spcAft>
            <a:buNone/>
          </a:pPr>
          <a:r>
            <a:rPr lang="en-US" sz="3200" kern="1200" dirty="0"/>
            <a:t>Class</a:t>
          </a:r>
        </a:p>
      </dsp:txBody>
      <dsp:txXfrm>
        <a:off x="19747" y="336140"/>
        <a:ext cx="2194567" cy="1737362"/>
      </dsp:txXfrm>
    </dsp:sp>
    <dsp:sp modelId="{033BA684-AD15-344B-8D1B-336C3D682DBB}">
      <dsp:nvSpPr>
        <dsp:cNvPr id="0" name=""/>
        <dsp:cNvSpPr/>
      </dsp:nvSpPr>
      <dsp:spPr>
        <a:xfrm>
          <a:off x="3620691" y="480984"/>
          <a:ext cx="2172658" cy="1448439"/>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Chef::Resource</a:t>
          </a:r>
        </a:p>
      </dsp:txBody>
      <dsp:txXfrm>
        <a:off x="3663114" y="523407"/>
        <a:ext cx="2087812" cy="1363593"/>
      </dsp:txXfrm>
    </dsp:sp>
    <dsp:sp modelId="{C1B72476-6374-F145-B693-31BC43DDD245}">
      <dsp:nvSpPr>
        <dsp:cNvPr id="0" name=""/>
        <dsp:cNvSpPr/>
      </dsp:nvSpPr>
      <dsp:spPr>
        <a:xfrm>
          <a:off x="3294792" y="1929423"/>
          <a:ext cx="1412228" cy="579375"/>
        </a:xfrm>
        <a:custGeom>
          <a:avLst/>
          <a:gdLst/>
          <a:ahLst/>
          <a:cxnLst/>
          <a:rect l="0" t="0" r="0" b="0"/>
          <a:pathLst>
            <a:path>
              <a:moveTo>
                <a:pt x="1412228" y="0"/>
              </a:moveTo>
              <a:lnTo>
                <a:pt x="1412228" y="289687"/>
              </a:lnTo>
              <a:lnTo>
                <a:pt x="0" y="289687"/>
              </a:lnTo>
              <a:lnTo>
                <a:pt x="0" y="57937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64036A-2DA8-F746-9B9E-C7A93BFCEDD5}">
      <dsp:nvSpPr>
        <dsp:cNvPr id="0" name=""/>
        <dsp:cNvSpPr/>
      </dsp:nvSpPr>
      <dsp:spPr>
        <a:xfrm>
          <a:off x="2208462" y="2508799"/>
          <a:ext cx="2172658" cy="1448439"/>
        </a:xfrm>
        <a:prstGeom prst="roundRect">
          <a:avLst>
            <a:gd name="adj" fmla="val 10000"/>
          </a:avLst>
        </a:prstGeom>
        <a:solidFill>
          <a:schemeClr val="accent4">
            <a:hueOff val="0"/>
            <a:satOff val="0"/>
            <a:lumOff val="0"/>
            <a:alphaOff val="0"/>
          </a:schemeClr>
        </a:solidFill>
        <a:ln w="38100" cap="flat" cmpd="sng" algn="ctr">
          <a:solidFill>
            <a:schemeClr val="l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err="1"/>
            <a:t>MyCustomResource</a:t>
          </a:r>
          <a:endParaRPr lang="en-US" sz="1300" kern="1200" dirty="0"/>
        </a:p>
      </dsp:txBody>
      <dsp:txXfrm>
        <a:off x="2250885" y="2551222"/>
        <a:ext cx="2087812" cy="1363593"/>
      </dsp:txXfrm>
    </dsp:sp>
    <dsp:sp modelId="{B468D280-2B6E-B541-9463-2B326EE1440C}">
      <dsp:nvSpPr>
        <dsp:cNvPr id="0" name=""/>
        <dsp:cNvSpPr/>
      </dsp:nvSpPr>
      <dsp:spPr>
        <a:xfrm>
          <a:off x="4707020" y="1929423"/>
          <a:ext cx="1412228" cy="579375"/>
        </a:xfrm>
        <a:custGeom>
          <a:avLst/>
          <a:gdLst/>
          <a:ahLst/>
          <a:cxnLst/>
          <a:rect l="0" t="0" r="0" b="0"/>
          <a:pathLst>
            <a:path>
              <a:moveTo>
                <a:pt x="0" y="0"/>
              </a:moveTo>
              <a:lnTo>
                <a:pt x="0" y="289687"/>
              </a:lnTo>
              <a:lnTo>
                <a:pt x="1412228" y="289687"/>
              </a:lnTo>
              <a:lnTo>
                <a:pt x="1412228" y="57937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BAD75A-F368-4445-B581-4167182FB09B}">
      <dsp:nvSpPr>
        <dsp:cNvPr id="0" name=""/>
        <dsp:cNvSpPr/>
      </dsp:nvSpPr>
      <dsp:spPr>
        <a:xfrm>
          <a:off x="5032919" y="2508799"/>
          <a:ext cx="2172658" cy="1448439"/>
        </a:xfrm>
        <a:prstGeom prst="roundRect">
          <a:avLst>
            <a:gd name="adj" fmla="val 10000"/>
          </a:avLst>
        </a:prstGeom>
        <a:solidFill>
          <a:schemeClr val="accent4">
            <a:hueOff val="0"/>
            <a:satOff val="0"/>
            <a:lumOff val="0"/>
            <a:alphaOff val="0"/>
          </a:schemeClr>
        </a:solidFill>
        <a:ln w="38100" cap="flat" cmpd="sng" algn="ctr">
          <a:solidFill>
            <a:schemeClr val="l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Chef::Resource::Package</a:t>
          </a:r>
        </a:p>
      </dsp:txBody>
      <dsp:txXfrm>
        <a:off x="5075342" y="2551222"/>
        <a:ext cx="2087812" cy="13635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C0B040-7331-E24C-BCF2-6749065DA94E}">
      <dsp:nvSpPr>
        <dsp:cNvPr id="0" name=""/>
        <dsp:cNvSpPr/>
      </dsp:nvSpPr>
      <dsp:spPr>
        <a:xfrm>
          <a:off x="50805" y="320857"/>
          <a:ext cx="7315189" cy="173735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r>
            <a:rPr lang="en-US" sz="3500" kern="1200" dirty="0"/>
            <a:t>Provider Class</a:t>
          </a:r>
        </a:p>
      </dsp:txBody>
      <dsp:txXfrm>
        <a:off x="50805" y="320857"/>
        <a:ext cx="2194556" cy="1737356"/>
      </dsp:txXfrm>
    </dsp:sp>
    <dsp:sp modelId="{01A38D8A-860D-2747-B413-E49CE58D40F5}">
      <dsp:nvSpPr>
        <dsp:cNvPr id="0" name=""/>
        <dsp:cNvSpPr/>
      </dsp:nvSpPr>
      <dsp:spPr>
        <a:xfrm>
          <a:off x="3651252" y="466924"/>
          <a:ext cx="2190998" cy="1460665"/>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Chef::Provider</a:t>
          </a:r>
        </a:p>
      </dsp:txBody>
      <dsp:txXfrm>
        <a:off x="3694033" y="509705"/>
        <a:ext cx="2105436" cy="1375103"/>
      </dsp:txXfrm>
    </dsp:sp>
    <dsp:sp modelId="{036989EB-DEF3-5345-BF6E-EE8865D1688C}">
      <dsp:nvSpPr>
        <dsp:cNvPr id="0" name=""/>
        <dsp:cNvSpPr/>
      </dsp:nvSpPr>
      <dsp:spPr>
        <a:xfrm>
          <a:off x="3322603" y="1927589"/>
          <a:ext cx="1424148" cy="584266"/>
        </a:xfrm>
        <a:custGeom>
          <a:avLst/>
          <a:gdLst/>
          <a:ahLst/>
          <a:cxnLst/>
          <a:rect l="0" t="0" r="0" b="0"/>
          <a:pathLst>
            <a:path>
              <a:moveTo>
                <a:pt x="1424148" y="0"/>
              </a:moveTo>
              <a:lnTo>
                <a:pt x="1424148" y="292133"/>
              </a:lnTo>
              <a:lnTo>
                <a:pt x="0" y="292133"/>
              </a:lnTo>
              <a:lnTo>
                <a:pt x="0" y="584266"/>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1518E98-7014-1346-9956-93532FAEE1F6}">
      <dsp:nvSpPr>
        <dsp:cNvPr id="0" name=""/>
        <dsp:cNvSpPr/>
      </dsp:nvSpPr>
      <dsp:spPr>
        <a:xfrm>
          <a:off x="2227104" y="2511855"/>
          <a:ext cx="2190998" cy="1460665"/>
        </a:xfrm>
        <a:prstGeom prst="roundRect">
          <a:avLst>
            <a:gd name="adj" fmla="val 10000"/>
          </a:avLst>
        </a:prstGeom>
        <a:solidFill>
          <a:schemeClr val="accent4">
            <a:hueOff val="0"/>
            <a:satOff val="0"/>
            <a:lumOff val="0"/>
            <a:alphaOff val="0"/>
          </a:schemeClr>
        </a:solidFill>
        <a:ln w="38100" cap="flat" cmpd="sng" algn="ctr">
          <a:solidFill>
            <a:schemeClr val="l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err="1"/>
            <a:t>MyCustomResource</a:t>
          </a:r>
          <a:endParaRPr lang="en-US" sz="1400" kern="1200" dirty="0"/>
        </a:p>
      </dsp:txBody>
      <dsp:txXfrm>
        <a:off x="2269885" y="2554636"/>
        <a:ext cx="2105436" cy="1375103"/>
      </dsp:txXfrm>
    </dsp:sp>
    <dsp:sp modelId="{E0B08550-95F8-B846-B6FA-2811AA8AD3BF}">
      <dsp:nvSpPr>
        <dsp:cNvPr id="0" name=""/>
        <dsp:cNvSpPr/>
      </dsp:nvSpPr>
      <dsp:spPr>
        <a:xfrm>
          <a:off x="4746751" y="1927589"/>
          <a:ext cx="1424148" cy="584266"/>
        </a:xfrm>
        <a:custGeom>
          <a:avLst/>
          <a:gdLst/>
          <a:ahLst/>
          <a:cxnLst/>
          <a:rect l="0" t="0" r="0" b="0"/>
          <a:pathLst>
            <a:path>
              <a:moveTo>
                <a:pt x="0" y="0"/>
              </a:moveTo>
              <a:lnTo>
                <a:pt x="0" y="292133"/>
              </a:lnTo>
              <a:lnTo>
                <a:pt x="1424148" y="292133"/>
              </a:lnTo>
              <a:lnTo>
                <a:pt x="1424148" y="584266"/>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2812DC-EDB5-CA4B-ABE2-5EF799AB7C71}">
      <dsp:nvSpPr>
        <dsp:cNvPr id="0" name=""/>
        <dsp:cNvSpPr/>
      </dsp:nvSpPr>
      <dsp:spPr>
        <a:xfrm>
          <a:off x="5075401" y="2511855"/>
          <a:ext cx="2190998" cy="1460665"/>
        </a:xfrm>
        <a:prstGeom prst="roundRect">
          <a:avLst>
            <a:gd name="adj" fmla="val 10000"/>
          </a:avLst>
        </a:prstGeom>
        <a:solidFill>
          <a:schemeClr val="accent4">
            <a:hueOff val="0"/>
            <a:satOff val="0"/>
            <a:lumOff val="0"/>
            <a:alphaOff val="0"/>
          </a:schemeClr>
        </a:solidFill>
        <a:ln w="38100" cap="flat" cmpd="sng" algn="ctr">
          <a:solidFill>
            <a:schemeClr val="l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Chef::Provider::Package</a:t>
          </a:r>
        </a:p>
      </dsp:txBody>
      <dsp:txXfrm>
        <a:off x="5118182" y="2554636"/>
        <a:ext cx="2105436" cy="13751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880941-977D-8D43-A10A-80809A0760CB}">
      <dsp:nvSpPr>
        <dsp:cNvPr id="0" name=""/>
        <dsp:cNvSpPr/>
      </dsp:nvSpPr>
      <dsp:spPr>
        <a:xfrm>
          <a:off x="0" y="0"/>
          <a:ext cx="14771518" cy="2855494"/>
        </a:xfrm>
        <a:prstGeom prst="roundRect">
          <a:avLst>
            <a:gd name="adj" fmla="val 85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209550" tIns="209550" rIns="209550" bIns="1762871" numCol="1" spcCol="1270" anchor="t" anchorCtr="0">
          <a:noAutofit/>
        </a:bodyPr>
        <a:lstStyle/>
        <a:p>
          <a:pPr marL="0" lvl="0" indent="0" algn="l" defTabSz="2444750">
            <a:lnSpc>
              <a:spcPct val="90000"/>
            </a:lnSpc>
            <a:spcBef>
              <a:spcPct val="0"/>
            </a:spcBef>
            <a:spcAft>
              <a:spcPct val="35000"/>
            </a:spcAft>
            <a:buNone/>
          </a:pPr>
          <a:r>
            <a:rPr lang="en-US" sz="5500" b="1" kern="1200" dirty="0" err="1">
              <a:latin typeface="Courier New" charset="0"/>
              <a:ea typeface="Courier New" charset="0"/>
              <a:cs typeface="Courier New" charset="0"/>
            </a:rPr>
            <a:t>my_cookbook</a:t>
          </a:r>
          <a:endParaRPr lang="en-US" sz="5500" b="1" kern="1200" dirty="0">
            <a:latin typeface="Courier New" charset="0"/>
            <a:ea typeface="Courier New" charset="0"/>
            <a:cs typeface="Courier New" charset="0"/>
          </a:endParaRPr>
        </a:p>
      </dsp:txBody>
      <dsp:txXfrm>
        <a:off x="71089" y="71089"/>
        <a:ext cx="14629340" cy="2713316"/>
      </dsp:txXfrm>
    </dsp:sp>
    <dsp:sp modelId="{786A698B-F9CB-5E4D-B216-D48868D2B235}">
      <dsp:nvSpPr>
        <dsp:cNvPr id="0" name=""/>
        <dsp:cNvSpPr/>
      </dsp:nvSpPr>
      <dsp:spPr>
        <a:xfrm>
          <a:off x="369287" y="1284972"/>
          <a:ext cx="14032942" cy="1284972"/>
        </a:xfrm>
        <a:prstGeom prst="roundRect">
          <a:avLst>
            <a:gd name="adj" fmla="val 105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dirty="0">
              <a:latin typeface="Courier New" charset="0"/>
              <a:ea typeface="Courier New" charset="0"/>
              <a:cs typeface="Courier New" charset="0"/>
            </a:rPr>
            <a:t>libraries/</a:t>
          </a:r>
        </a:p>
        <a:p>
          <a:pPr marL="171450" lvl="1" indent="-171450" algn="l" defTabSz="844550">
            <a:lnSpc>
              <a:spcPct val="90000"/>
            </a:lnSpc>
            <a:spcBef>
              <a:spcPct val="0"/>
            </a:spcBef>
            <a:spcAft>
              <a:spcPct val="15000"/>
            </a:spcAft>
            <a:buChar char="•"/>
          </a:pPr>
          <a:r>
            <a:rPr lang="en-US" sz="1900" b="1" kern="1200" dirty="0">
              <a:latin typeface="Courier New" charset="0"/>
              <a:ea typeface="Courier New" charset="0"/>
              <a:cs typeface="Courier New" charset="0"/>
            </a:rPr>
            <a:t>[</a:t>
          </a:r>
          <a:r>
            <a:rPr lang="en-US" sz="1900" b="1" kern="1200" dirty="0" err="1">
              <a:latin typeface="Courier New" charset="0"/>
              <a:ea typeface="Courier New" charset="0"/>
              <a:cs typeface="Courier New" charset="0"/>
            </a:rPr>
            <a:t>my_custom_resource</a:t>
          </a:r>
          <a:r>
            <a:rPr lang="en-US" sz="1900" b="1" kern="1200" dirty="0">
              <a:latin typeface="Courier New" charset="0"/>
              <a:ea typeface="Courier New" charset="0"/>
              <a:cs typeface="Courier New" charset="0"/>
            </a:rPr>
            <a:t>]_</a:t>
          </a:r>
          <a:r>
            <a:rPr lang="en-US" sz="1900" b="1" kern="1200" dirty="0" err="1">
              <a:latin typeface="Courier New" charset="0"/>
              <a:ea typeface="Courier New" charset="0"/>
              <a:cs typeface="Courier New" charset="0"/>
            </a:rPr>
            <a:t>resource.rb</a:t>
          </a:r>
          <a:endParaRPr lang="en-US" sz="1900" b="1" kern="1200" dirty="0">
            <a:latin typeface="Courier New" charset="0"/>
            <a:ea typeface="Courier New" charset="0"/>
            <a:cs typeface="Courier New" charset="0"/>
          </a:endParaRPr>
        </a:p>
        <a:p>
          <a:pPr marL="171450" lvl="1" indent="-171450" algn="l" defTabSz="844550">
            <a:lnSpc>
              <a:spcPct val="90000"/>
            </a:lnSpc>
            <a:spcBef>
              <a:spcPct val="0"/>
            </a:spcBef>
            <a:spcAft>
              <a:spcPct val="15000"/>
            </a:spcAft>
            <a:buChar char="•"/>
          </a:pPr>
          <a:r>
            <a:rPr lang="en-US" sz="1900" b="1" kern="1200" dirty="0">
              <a:latin typeface="Courier New" charset="0"/>
              <a:ea typeface="Courier New" charset="0"/>
              <a:cs typeface="Courier New" charset="0"/>
            </a:rPr>
            <a:t>[</a:t>
          </a:r>
          <a:r>
            <a:rPr lang="en-US" sz="1900" b="1" kern="1200" dirty="0" err="1">
              <a:latin typeface="Courier New" charset="0"/>
              <a:ea typeface="Courier New" charset="0"/>
              <a:cs typeface="Courier New" charset="0"/>
            </a:rPr>
            <a:t>my_custom_resource</a:t>
          </a:r>
          <a:r>
            <a:rPr lang="en-US" sz="1900" b="1" kern="1200" dirty="0">
              <a:latin typeface="Courier New" charset="0"/>
              <a:ea typeface="Courier New" charset="0"/>
              <a:cs typeface="Courier New" charset="0"/>
            </a:rPr>
            <a:t>]_</a:t>
          </a:r>
          <a:r>
            <a:rPr lang="en-US" sz="1900" b="1" kern="1200" dirty="0" err="1">
              <a:latin typeface="Courier New" charset="0"/>
              <a:ea typeface="Courier New" charset="0"/>
              <a:cs typeface="Courier New" charset="0"/>
            </a:rPr>
            <a:t>provider.rb</a:t>
          </a:r>
          <a:endParaRPr lang="en-US" sz="1900" b="1" kern="1200" dirty="0">
            <a:latin typeface="Courier New" charset="0"/>
            <a:ea typeface="Courier New" charset="0"/>
            <a:cs typeface="Courier New" charset="0"/>
          </a:endParaRPr>
        </a:p>
      </dsp:txBody>
      <dsp:txXfrm>
        <a:off x="408804" y="1324489"/>
        <a:ext cx="13953908" cy="1205938"/>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r>
              <a:rPr lang="en-US"/>
              <a:t>Chef Intermediate</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r>
              <a:rPr lang="en-US"/>
              <a:t>Chef Software, Inc.</a:t>
            </a:r>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pPr>
                <a:defRPr/>
              </a:pPr>
              <a:t>‹#›</a:t>
            </a:fld>
            <a:endParaRPr lang="en-US" dirty="0"/>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sldNum="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10886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r>
              <a:rPr lang="en-US"/>
              <a:t>Chef Software, Inc.</a:t>
            </a:r>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381000" y="4343399"/>
            <a:ext cx="6096000" cy="4386943"/>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Header Placeholder 1"/>
          <p:cNvSpPr>
            <a:spLocks noGrp="1"/>
          </p:cNvSpPr>
          <p:nvPr>
            <p:ph type="hdr" sz="quarter"/>
          </p:nvPr>
        </p:nvSpPr>
        <p:spPr>
          <a:xfrm>
            <a:off x="0" y="10886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r>
              <a:rPr lang="en-US"/>
              <a:t>Chef Intermediate</a:t>
            </a:r>
            <a:endParaRPr lang="en-US" dirty="0"/>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sldNum="0" ftr="0"/>
  <p:notesStyle>
    <a:lvl1pPr algn="l" defTabSz="1217613" rtl="0" fontAlgn="base">
      <a:lnSpc>
        <a:spcPct val="90000"/>
      </a:lnSpc>
      <a:spcBef>
        <a:spcPct val="30000"/>
      </a:spcBef>
      <a:spcAft>
        <a:spcPts val="450"/>
      </a:spcAft>
      <a:defRPr sz="1200" kern="1200">
        <a:solidFill>
          <a:schemeClr val="tx1"/>
        </a:solidFill>
        <a:latin typeface="Arial" panose="020B0604020202020204" pitchFamily="34" charset="0"/>
        <a:ea typeface="ＭＳ Ｐゴシック" charset="0"/>
        <a:cs typeface="Arial" panose="020B0604020202020204" pitchFamily="34" charset="0"/>
      </a:defRPr>
    </a:lvl1pPr>
    <a:lvl2pPr marL="282575" indent="-1397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2pPr>
    <a:lvl3pPr marL="436563"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3pPr>
    <a:lvl4pPr marL="642938" indent="-195263"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4pPr>
    <a:lvl5pPr marL="819150"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441.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442.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443.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444.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445.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446.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447.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448.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449.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0.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451.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452.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453.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454.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455.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456.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457.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458.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459.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0.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461.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462.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463.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464.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465.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466.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467.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468.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469.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0.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471.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472.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473.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474.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475.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476.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477.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478.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479.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0.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481.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482.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483.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484.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485.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486.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487.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488.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489.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0.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491.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492.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493.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494.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495.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496.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497.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498.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499.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00.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501.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502.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503.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504.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505.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506.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507.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508.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509.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0.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511.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512.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513.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514.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515.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516.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517.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518.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519.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0.xml.rels><?xml version="1.0" encoding="UTF-8" standalone="yes"?>
<Relationships xmlns="http://schemas.openxmlformats.org/package/2006/relationships"><Relationship Id="rId2" Type="http://schemas.openxmlformats.org/officeDocument/2006/relationships/slide" Target="../slides/slide561.xml"/><Relationship Id="rId1" Type="http://schemas.openxmlformats.org/officeDocument/2006/relationships/notesMaster" Target="../notesMasters/notesMaster1.xml"/></Relationships>
</file>

<file path=ppt/notesSlides/_rels/notesSlide521.xml.rels><?xml version="1.0" encoding="UTF-8" standalone="yes"?>
<Relationships xmlns="http://schemas.openxmlformats.org/package/2006/relationships"><Relationship Id="rId2" Type="http://schemas.openxmlformats.org/officeDocument/2006/relationships/slide" Target="../slides/slide562.xml"/><Relationship Id="rId1" Type="http://schemas.openxmlformats.org/officeDocument/2006/relationships/notesMaster" Target="../notesMasters/notesMaster1.xml"/></Relationships>
</file>

<file path=ppt/notesSlides/_rels/notesSlide522.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523.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524.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525.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526.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527.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528.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529.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0.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531.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532.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533.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534.xml.rels><?xml version="1.0" encoding="UTF-8" standalone="yes"?>
<Relationships xmlns="http://schemas.openxmlformats.org/package/2006/relationships"><Relationship Id="rId2" Type="http://schemas.openxmlformats.org/officeDocument/2006/relationships/slide" Target="../slides/slide575.xml"/><Relationship Id="rId1" Type="http://schemas.openxmlformats.org/officeDocument/2006/relationships/notesMaster" Target="../notesMasters/notesMaster1.xml"/></Relationships>
</file>

<file path=ppt/notesSlides/_rels/notesSlide535.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536.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Chef Intermediate</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496012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a:t>
            </a:r>
            <a:r>
              <a:rPr lang="en-US" baseline="0" dirty="0"/>
              <a:t> us end with a discussion about the following topics.</a:t>
            </a:r>
          </a:p>
          <a:p>
            <a:endParaRPr lang="en-US" baseline="0" dirty="0"/>
          </a:p>
          <a:p>
            <a:r>
              <a:rPr lang="en-US" baseline="0" dirty="0"/>
              <a:t>Instructor Note: With large groups I often find it better to have individuals turn to the individuals around them, form groups of whatever size they feel comfortable, and have them take turns asking and answering the questions. </a:t>
            </a:r>
            <a:r>
              <a:rPr lang="en-US" baseline="0"/>
              <a:t>When all the groups are done I then open the discussion up to the entire group allowing each group or individuals to share their answers.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59071422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Whenever</a:t>
            </a:r>
            <a:r>
              <a:rPr lang="en-US" baseline="0" dirty="0"/>
              <a:t> a change is made to a recipe or component of the cookbook it is important to converge the latest cookbook against the test instance.</a:t>
            </a:r>
          </a:p>
          <a:p>
            <a:endParaRPr lang="en-US" baseline="0" dirty="0"/>
          </a:p>
          <a:p>
            <a:r>
              <a:rPr lang="en-US" baseline="0" dirty="0"/>
              <a:t>If an error occurs that likely means that you have a typo within your default recipe or the install recipe.</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68756633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everything converges successfully it is time to verify the state of the instance with the test that we have defined.</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70889328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Together</a:t>
            </a:r>
            <a:r>
              <a:rPr lang="en-US" baseline="0" dirty="0"/>
              <a:t> we were able to refactor the cookbook while implementing the installation recipe.</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3703381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 is your turn to do</a:t>
            </a:r>
            <a:r>
              <a:rPr lang="en-US" baseline="0" dirty="0"/>
              <a:t> the same thing for the webserver configuration. The only configuration that we currently perform for the webserver is write out a new default home page. We still want to move that resource to a separate recipe and ensure that we made the change correctly.</a:t>
            </a:r>
          </a:p>
          <a:p>
            <a:endParaRPr lang="en-US" baseline="0" dirty="0"/>
          </a:p>
          <a:p>
            <a:r>
              <a:rPr lang="en-US" baseline="0" dirty="0"/>
              <a:t>When you are done we will review the next few slides together to review your work.</a:t>
            </a:r>
          </a:p>
          <a:p>
            <a:endParaRPr lang="en-US" baseline="0" dirty="0"/>
          </a:p>
          <a:p>
            <a:r>
              <a:rPr lang="en-US" baseline="0" dirty="0"/>
              <a:t>Instructor Note: Another exercise follows this one to manage the service.</a:t>
            </a:r>
          </a:p>
          <a:p>
            <a:endParaRPr lang="en-US" baseline="0" dirty="0"/>
          </a:p>
          <a:p>
            <a:r>
              <a:rPr lang="en-US" sz="1200" kern="1200" dirty="0">
                <a:solidFill>
                  <a:schemeClr val="tx1"/>
                </a:solidFill>
                <a:latin typeface="Arial" panose="020B0604020202020204" pitchFamily="34" charset="0"/>
                <a:ea typeface="ＭＳ Ｐゴシック" charset="0"/>
                <a:cs typeface="Arial" panose="020B0604020202020204" pitchFamily="34" charset="0"/>
              </a:rPr>
              <a:t>Instructor Note: Allow 5</a:t>
            </a:r>
            <a:r>
              <a:rPr lang="en-US" sz="1200" kern="1200" baseline="0" dirty="0">
                <a:solidFill>
                  <a:schemeClr val="tx1"/>
                </a:solidFill>
                <a:latin typeface="Arial" panose="020B0604020202020204" pitchFamily="34" charset="0"/>
                <a:ea typeface="ＭＳ Ｐゴシック" charset="0"/>
                <a:cs typeface="Arial" panose="020B0604020202020204" pitchFamily="34" charset="0"/>
              </a:rPr>
              <a:t> </a:t>
            </a:r>
            <a:r>
              <a:rPr lang="en-US" sz="1200" kern="1200" dirty="0">
                <a:solidFill>
                  <a:schemeClr val="tx1"/>
                </a:solidFill>
                <a:latin typeface="Arial" panose="020B0604020202020204" pitchFamily="34" charset="0"/>
                <a:ea typeface="ＭＳ Ｐゴシック" charset="0"/>
                <a:cs typeface="Arial" panose="020B0604020202020204" pitchFamily="34" charset="0"/>
              </a:rPr>
              <a:t>minutes to complete this exercise.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63321373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Generate</a:t>
            </a:r>
            <a:r>
              <a:rPr lang="en-US" baseline="0" dirty="0"/>
              <a:t> the configuration recipe within the webserver cookbook.</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27071314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 the automatically</a:t>
            </a:r>
            <a:r>
              <a:rPr lang="en-US" baseline="0" dirty="0"/>
              <a:t> generated test file as we are not interested in the sample tests that it generates for us.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04512425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Define</a:t>
            </a:r>
            <a:r>
              <a:rPr lang="en-US" baseline="0" dirty="0"/>
              <a:t> all the resources that are related to the configuration of the webserver within this new recipe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59256115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 the resources,</a:t>
            </a:r>
            <a:r>
              <a:rPr lang="en-US" baseline="0" dirty="0"/>
              <a:t> </a:t>
            </a:r>
            <a:r>
              <a:rPr lang="en-US" dirty="0"/>
              <a:t>that are now defined in the configuration</a:t>
            </a:r>
            <a:r>
              <a:rPr lang="en-US" baseline="0" dirty="0"/>
              <a:t> recipe, </a:t>
            </a:r>
            <a:r>
              <a:rPr lang="en-US" dirty="0"/>
              <a:t>from the default recipe</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89118379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 the resources</a:t>
            </a:r>
            <a:r>
              <a:rPr lang="en-US" baseline="0" dirty="0"/>
              <a:t> that you have removed with an '</a:t>
            </a:r>
            <a:r>
              <a:rPr lang="en-US" baseline="0" dirty="0" err="1"/>
              <a:t>include_recipe</a:t>
            </a:r>
            <a:r>
              <a:rPr lang="en-US" baseline="0" dirty="0"/>
              <a:t>' that brings the newly defined configuration recipe.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45003907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recipe changed so it is important to converge the instance.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173323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a:t>
            </a:r>
            <a:r>
              <a:rPr lang="en-US" baseline="0" dirty="0"/>
              <a:t> we continue let us stop for a moment answer </a:t>
            </a:r>
            <a:r>
              <a:rPr lang="en-US" baseline="0"/>
              <a:t>any questions that anyone might have at this time.</a:t>
            </a:r>
            <a:endParaRPr lang="en-US"/>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85710687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everything converges successfully it is time to verify the state of the instance with the test that we have defined.</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1553358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Congratulations you have successfully refactored the</a:t>
            </a:r>
            <a:r>
              <a:rPr lang="en-US" baseline="0" dirty="0"/>
              <a:t> webserver configuration into its own recipe.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96500617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 is your turn to do</a:t>
            </a:r>
            <a:r>
              <a:rPr lang="en-US" baseline="0" dirty="0"/>
              <a:t> the same thing for the webserver service.</a:t>
            </a:r>
          </a:p>
          <a:p>
            <a:endParaRPr lang="en-US" baseline="0" dirty="0"/>
          </a:p>
          <a:p>
            <a:r>
              <a:rPr lang="en-US" baseline="0" dirty="0"/>
              <a:t>When you are done we will review the next few slides together to review your work.</a:t>
            </a:r>
          </a:p>
          <a:p>
            <a:endParaRPr lang="en-US" baseline="0" dirty="0"/>
          </a:p>
          <a:p>
            <a:r>
              <a:rPr lang="en-US" sz="1200" kern="1200" dirty="0">
                <a:solidFill>
                  <a:schemeClr val="tx1"/>
                </a:solidFill>
                <a:latin typeface="Arial" panose="020B0604020202020204" pitchFamily="34" charset="0"/>
                <a:ea typeface="ＭＳ Ｐゴシック" charset="0"/>
                <a:cs typeface="Arial" panose="020B0604020202020204" pitchFamily="34" charset="0"/>
              </a:rPr>
              <a:t>Instructor Note: Allow 5</a:t>
            </a:r>
            <a:r>
              <a:rPr lang="en-US" sz="1200" kern="1200" baseline="0" dirty="0">
                <a:solidFill>
                  <a:schemeClr val="tx1"/>
                </a:solidFill>
                <a:latin typeface="Arial" panose="020B0604020202020204" pitchFamily="34" charset="0"/>
                <a:ea typeface="ＭＳ Ｐゴシック" charset="0"/>
                <a:cs typeface="Arial" panose="020B0604020202020204" pitchFamily="34" charset="0"/>
              </a:rPr>
              <a:t> </a:t>
            </a:r>
            <a:r>
              <a:rPr lang="en-US" sz="1200" kern="1200" dirty="0">
                <a:solidFill>
                  <a:schemeClr val="tx1"/>
                </a:solidFill>
                <a:latin typeface="Arial" panose="020B0604020202020204" pitchFamily="34" charset="0"/>
                <a:ea typeface="ＭＳ Ｐゴシック" charset="0"/>
                <a:cs typeface="Arial" panose="020B0604020202020204" pitchFamily="34" charset="0"/>
              </a:rPr>
              <a:t>minutes to complete this exercise.</a:t>
            </a:r>
            <a:endParaRPr lang="en-US" dirty="0"/>
          </a:p>
          <a:p>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71210041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Generate</a:t>
            </a:r>
            <a:r>
              <a:rPr lang="en-US" baseline="0" dirty="0"/>
              <a:t> the service recipe within the webserver cookbook.</a:t>
            </a:r>
            <a:endParaRPr lang="en-US" dirty="0"/>
          </a:p>
          <a:p>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403327752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Remove the automatically</a:t>
            </a:r>
            <a:r>
              <a:rPr lang="en-US" baseline="0" dirty="0"/>
              <a:t> generated test file as we are not interested in the sample tests that it generates for us.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51190882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Define</a:t>
            </a:r>
            <a:r>
              <a:rPr lang="en-US" baseline="0" dirty="0"/>
              <a:t> all the resources that are related to the service of the webserver within this new recipe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35605218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 the resources,</a:t>
            </a:r>
            <a:r>
              <a:rPr lang="en-US" baseline="0" dirty="0"/>
              <a:t> </a:t>
            </a:r>
            <a:r>
              <a:rPr lang="en-US" dirty="0"/>
              <a:t>that are now defined in the service</a:t>
            </a:r>
            <a:r>
              <a:rPr lang="en-US" baseline="0" dirty="0"/>
              <a:t> recipe, </a:t>
            </a:r>
            <a:r>
              <a:rPr lang="en-US" dirty="0"/>
              <a:t>from the default recipe</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78580960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Replace the resources</a:t>
            </a:r>
            <a:r>
              <a:rPr lang="en-US" baseline="0" dirty="0"/>
              <a:t> that you have removed with an '</a:t>
            </a:r>
            <a:r>
              <a:rPr lang="en-US" baseline="0" dirty="0" err="1"/>
              <a:t>include_recipe</a:t>
            </a:r>
            <a:r>
              <a:rPr lang="en-US" baseline="0" dirty="0"/>
              <a:t>' that brings the newly defined service recipe.</a:t>
            </a:r>
            <a:endParaRPr lang="en-US" dirty="0"/>
          </a:p>
          <a:p>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67393371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The recipe changed so it is important to converge the instance.</a:t>
            </a:r>
            <a:endParaRPr lang="en-US" dirty="0"/>
          </a:p>
          <a:p>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50390303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If</a:t>
            </a:r>
            <a:r>
              <a:rPr lang="en-US" baseline="0" dirty="0"/>
              <a:t> everything converges successfully it is time to verify the state of the instance with the test that we have defined.</a:t>
            </a:r>
          </a:p>
          <a:p>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487731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58445986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Congratulations you have successfully refactored the</a:t>
            </a:r>
            <a:r>
              <a:rPr lang="en-US" baseline="0" dirty="0"/>
              <a:t> webserver service into its own recipe.</a:t>
            </a:r>
            <a:endParaRPr lang="en-US" dirty="0"/>
          </a:p>
          <a:p>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27240305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group</a:t>
            </a:r>
            <a:r>
              <a:rPr lang="en-US" baseline="0" dirty="0"/>
              <a:t> exercise and the lab we made changes to the recipes that we were able to verify on the test instance. If you accidently or purposefully created a typo for yourself you would have seen the converge or the verification fail. However, what if removed code from the recipes that we wrote?</a:t>
            </a:r>
          </a:p>
          <a:p>
            <a:endParaRPr lang="en-US" baseline="0" dirty="0"/>
          </a:p>
          <a:p>
            <a:r>
              <a:rPr lang="en-US" baseline="0" dirty="0"/>
              <a:t>The omission (or in this case removal of code) of resources could have happened. When we refactored the default recipe we may have remembered to remove the resources that manage the configuration but forgot to use the '</a:t>
            </a:r>
            <a:r>
              <a:rPr lang="en-US" baseline="0" dirty="0" err="1"/>
              <a:t>include_recipe</a:t>
            </a:r>
            <a:r>
              <a:rPr lang="en-US" baseline="0" dirty="0"/>
              <a:t>' to ensure we loaded the new recipe. Or it is possible that we created a service recipe that we never populated but made all the appropriate changes to the default recipe.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47222506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Removing code sabotages the policy that you have defined. If you used Test Kitchen to converge and verify the cookbook and saw a failure you can sleep soundly at night knowing your tools have you covered. On the other hand, if Test Kitchen were to return success, after such a change, then it might cause you to break out in a cold sweat.</a:t>
            </a:r>
          </a:p>
          <a:p>
            <a:endParaRPr lang="en-US" dirty="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Removing code from</a:t>
            </a:r>
            <a:r>
              <a:rPr lang="en-US" baseline="0" dirty="0"/>
              <a:t> a recipe or recipes is a small change. So is introducing a typo into the code, specifying a different resource name or changing the value of a resource attribute. </a:t>
            </a:r>
            <a:r>
              <a:rPr lang="en-US" dirty="0"/>
              <a:t>The process</a:t>
            </a:r>
            <a:r>
              <a:rPr lang="en-US" baseline="0" dirty="0"/>
              <a:t> of modifying the code in small ways and then executing the test suite against it is often times referred to as mutation testing.</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60033478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a:t>
            </a:r>
            <a:r>
              <a:rPr lang="en-US" baseline="0" dirty="0"/>
              <a:t> we leave this module, let's do a little mutation testing, to ensure the test that we have defined is good enough.</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93529128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Return to the default recipe and choose</a:t>
            </a:r>
            <a:r>
              <a:rPr lang="en-US" baseline="0" dirty="0"/>
              <a:t> one line to remove or comment out. Here I have chosen to comment out the first line that includes the install recipe.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89386347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with that small mutation in place it is time to converge the cookbook and execute the tests.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2428966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a:t>
            </a:r>
            <a:r>
              <a:rPr lang="en-US" baseline="0" dirty="0"/>
              <a:t> converging the updated recipe it no longer shows the install recipe being loaded. This has changed the number of resources that are converged on the test instance. Removing the recipe from the default recipe does not remove any of the components that it previously installed.</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04161845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Verification of</a:t>
            </a:r>
            <a:r>
              <a:rPr lang="en-US" baseline="0" dirty="0"/>
              <a:t> the test instance will return a success. Despite removing the install recipe from the default recipe the test instance is still able to serving the default web page that our test is looking for when it requests data from the site.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400851831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important feature and limitation of using Test Kitchen's 'converge' and 'verify'. Both of these commands will create a test instance the first time they are executed. Every time after these commands will use the same test instance again and again.</a:t>
            </a:r>
          </a:p>
          <a:p>
            <a:endParaRPr lang="en-US" baseline="0" dirty="0"/>
          </a:p>
          <a:p>
            <a:r>
              <a:rPr lang="en-US" baseline="0" dirty="0"/>
              <a:t>When we remove resources from a recipe we do not explicitly uninstall them from the test instance. We simply do not enforce their policy anymore. On an existing system, which this test instance is after the first run, this means it is actually in the desired state that we no longer define. That means that the webserver is still installed, the default web page has still been updated, and the service is still running.</a:t>
            </a:r>
          </a:p>
          <a:p>
            <a:endParaRPr lang="en-US" baseline="0" dirty="0"/>
          </a:p>
          <a:p>
            <a:r>
              <a:rPr lang="en-US" baseline="0" dirty="0"/>
              <a:t>To ensure our cookbook works on a new system it is important to delete the test instance and start over.</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80863019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a:t>
            </a:r>
            <a:r>
              <a:rPr lang="en-US" baseline="0" dirty="0"/>
              <a:t> Kitchen provides the 'destroy' subcommand. </a:t>
            </a:r>
            <a:r>
              <a:rPr lang="en-US" dirty="0"/>
              <a:t>Destroy is available at all stages and essentially cleans up the instance.</a:t>
            </a:r>
            <a:r>
              <a:rPr lang="en-US" baseline="0" dirty="0"/>
              <a:t> This is useful when you make changes to the configuration policy you define and you want to ensure that it will work on a brand new instance.</a:t>
            </a:r>
            <a:endParaRPr lang="en-US" dirty="0"/>
          </a:p>
          <a:p>
            <a:endParaRPr lang="en-US" dirty="0"/>
          </a:p>
          <a:p>
            <a:r>
              <a:rPr lang="en-US" dirty="0"/>
              <a:t>Instructor Note:  It works as all the other commands do with regard to parameters and targeting instances.</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067894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
            <a:r>
              <a:rPr lang="en-US" baseline="0" dirty="0"/>
              <a:t>y should you write tests? Why is important that we write tests for the recipes and the cookbooks that we define. Some of you here may be because you are starting to see an importance to what testing can provide. Others of you may not be convinced. Wherever you stand, the real reason you came here to learn is to break down the barriers that make testing hard. Because testing is hard!</a:t>
            </a:r>
          </a:p>
        </p:txBody>
      </p:sp>
      <p:sp>
        <p:nvSpPr>
          <p:cNvPr id="5" name="Header Placeholder 4"/>
          <p:cNvSpPr>
            <a:spLocks noGrp="1"/>
          </p:cNvSpPr>
          <p:nvPr>
            <p:ph type="hdr" sz="quarter" idx="11"/>
          </p:nvPr>
        </p:nvSpPr>
        <p:spPr/>
        <p:txBody>
          <a:bodyPr/>
          <a:lstStyle/>
          <a:p>
            <a:pPr>
              <a:defRPr/>
            </a:pPr>
            <a:r>
              <a:rPr lang="en-US"/>
              <a:t>Chef Intermediate</a:t>
            </a:r>
            <a:endParaRPr lang="en-US" dirty="0"/>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57388030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a:t>
            </a:r>
            <a:r>
              <a:rPr lang="en-US" baseline="0" dirty="0"/>
              <a:t> Kitchen also provides the subcommand 'test'. Test provides one command that wraps up all the stages in one command. It will destroy any test instance that exists at the start, create a new one, converge the run list on that instance, and the verify it. If everything passes the 'test' subcommand will finish by destroying that instance. If it fails at one of these steps it usually leaves the instance running to allow you to troubleshoot it.</a:t>
            </a:r>
            <a:endParaRPr lang="en-US" dirty="0"/>
          </a:p>
          <a:p>
            <a:endParaRPr lang="en-US" dirty="0"/>
          </a:p>
          <a:p>
            <a:r>
              <a:rPr lang="en-US" dirty="0"/>
              <a:t>Instructor Note:  It works as all the other commands do with regard to parameters and targeting instances.</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8776642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Running</a:t>
            </a:r>
            <a:r>
              <a:rPr lang="en-US" baseline="0" dirty="0"/>
              <a:t> 'kitchen test' is useful if want to ensure the policy you defined works on a new instance.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403771651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Running 'kitchen</a:t>
            </a:r>
            <a:r>
              <a:rPr lang="en-US" baseline="0" dirty="0"/>
              <a:t> test' in this instance will expose the issue that we created by removing that installation of the webserver. This is because the new instance no longer installed the necessary packages so the file path was never created for the default HTML file and there are no services to run.</a:t>
            </a:r>
          </a:p>
          <a:p>
            <a:endParaRPr lang="en-US" baseline="0" dirty="0"/>
          </a:p>
          <a:p>
            <a:r>
              <a:rPr lang="en-US" baseline="0" dirty="0"/>
              <a:t>The test that you wrote correctly verifies the state of the system. What is important to notice is that there are important differences in the Test Kitchen commands.</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86290616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a:t>
            </a:r>
            <a:r>
              <a:rPr lang="en-US" baseline="0" dirty="0"/>
              <a:t> Test Kitchen to run 'kitchen converge' and 'kitchen verify' is much faster because you are essentially applying and verifying the policy that you have defined against an already running instance. The drawback is that only running 'converge' and 'verify' will not demonstrate for you how your policy will act on a brand new instance.</a:t>
            </a:r>
          </a:p>
          <a:p>
            <a:endParaRPr lang="en-US" baseline="0" dirty="0"/>
          </a:p>
          <a:p>
            <a:r>
              <a:rPr lang="en-US" baseline="0" dirty="0"/>
              <a:t>Using Test Kitchen to run 'kitchen test' is slower because every time you are recreating the test instance, installing chef, and applying the policy on that new instance. The drawback here is the longer feedback cycle and only running 'test' will not demonstrate for you how your policy will act on an existing instance.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38662205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Removing</a:t>
            </a:r>
            <a:r>
              <a:rPr lang="en-US" baseline="0" dirty="0"/>
              <a:t> code and causing a failure showed us some of the differences between 'kitchen converge and verify' and 'kitchen test'. To ensure that we understand these important differences let's have a discussion.</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12073179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a:p>
          <a:p>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33016344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Before</a:t>
            </a:r>
            <a:r>
              <a:rPr lang="en-US" baseline="0" dirty="0"/>
              <a:t> we complete this section, let us pause for questions.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30379010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You have performed the complete TDD cycle from start to finish. Now that you have seen this cycle and understand that we are simply going to continue to repeat it as we develop cookbooks it is important to talk about the amount of time it takes for us to get feedback. In the next section we are going to explore that further by introducing a new testing tool and language that promises to give us faster feedback.</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13706625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a:t>Chef Software, Inc.</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Tree>
    <p:extLst>
      <p:ext uri="{BB962C8B-B14F-4D97-AF65-F5344CB8AC3E}">
        <p14:creationId xmlns:p14="http://schemas.microsoft.com/office/powerpoint/2010/main" val="122337101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you are planning on adopting Test Driven Development and use it to validate most if not all all of the changes that you make to a cookbook you now have to are welcoming into your workflow the interruption of running the tests. Testing provides value as it validates the work that you accomplish but it is still an interruption.</a:t>
            </a:r>
          </a:p>
        </p:txBody>
      </p:sp>
      <p:sp>
        <p:nvSpPr>
          <p:cNvPr id="5" name="Header Placeholder 4"/>
          <p:cNvSpPr>
            <a:spLocks noGrp="1"/>
          </p:cNvSpPr>
          <p:nvPr>
            <p:ph type="hdr" sz="quarter" idx="11"/>
          </p:nvPr>
        </p:nvSpPr>
        <p:spPr/>
        <p:txBody>
          <a:bodyPr/>
          <a:lstStyle/>
          <a:p>
            <a:r>
              <a:rPr lang="en-US"/>
              <a:t>Chef Intermediate</a:t>
            </a:r>
            <a:endParaRPr lang="en-US" dirty="0"/>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446133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All of you likely have a personal answer or opinions to these questions. Good. Capture those because we will have a discussion together. To start the discussion I will provide my thoughts and opinions about why I think it is important to write tests. Then I want you to share your thoughts. Then we will discuss the many reasons that testing is hard.</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36541864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Interruptions are not conducive to helping you building a flow. To help reduce the interruptive nature of testing we can look at ways to decrease the amount of time you have to wait to receive the feedback from the tests. A faster feedback cycle will increase your likelihood of seeking that feedback again for smaller sets of changes. Slower feedback cycles will increase your likelihood of seeking feedback less often. Causing you create larger sets of changes which has the chance of masking potential issues.</a:t>
            </a:r>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49747024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you will learn the</a:t>
            </a:r>
            <a:r>
              <a:rPr lang="en-US" baseline="0" dirty="0"/>
              <a:t> importance and limitations of unit testing as you write and execute unit tests to help increase the rate at which you receive feedback.</a:t>
            </a:r>
            <a:endParaRPr lang="en-US" dirty="0"/>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54583384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reason that the feedback cycle takes as long as it does with Test Kitchen is because of the external requirements. Creating the test instance, installing chef, and then applying the run list provide real value because we are able to see the recipe being applied to a virtual instance. However, all these external dependencies incur a time cost as we wait for the network to download images or packages, the test instance's processor to calculate keys or data, or the file-system to create files and folders.</a:t>
            </a:r>
            <a:endParaRPr lang="en-US" dirty="0"/>
          </a:p>
          <a:p>
            <a:endParaRPr lang="en-US" dirty="0"/>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80819227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a:t>
            </a:r>
            <a:r>
              <a:rPr lang="en-US" baseline="0" dirty="0"/>
              <a:t> we mutated our code and executed the test suite we created issues with the resources that we defined and recipes that we included. These changes affected the resources that were applied to the system by omitting resources from the 'Resource Collection'. If we were able to remove the external dependencies and focus on the state of the Resource Collection we would be able to determine if there were problems with the recipes we wrote without the need of any of those external dependencies.</a:t>
            </a:r>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06208915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first</a:t>
            </a:r>
            <a:r>
              <a:rPr lang="en-US" baseline="0" dirty="0"/>
              <a:t> let's talk more about the 'Resource Collection' ...</a:t>
            </a:r>
            <a:endParaRPr lang="en-US" dirty="0"/>
          </a:p>
          <a:p>
            <a:endParaRPr lang="en-US" dirty="0"/>
          </a:p>
          <a:p>
            <a:r>
              <a:rPr lang="en-US" dirty="0"/>
              <a:t>After a</a:t>
            </a:r>
            <a:r>
              <a:rPr lang="en-US" baseline="0" dirty="0"/>
              <a:t> cookbook and its recipes have been synchronized the majority of the cookbook content is loaded into memory by 'chef-client'. The recipes defined on the run list are evaluated during this time and the resources found within the recipes and any included recipes, are added to a resource collection. They are not immediately executed like one might assume.</a:t>
            </a:r>
          </a:p>
          <a:p>
            <a:endParaRPr lang="en-US" baseline="0" dirty="0"/>
          </a:p>
          <a:p>
            <a:r>
              <a:rPr lang="en-US" baseline="0" dirty="0"/>
              <a:t>The 'Resource Collection' is almost like a to-do list for the node. It contains the list of all the resources, in order, that need to be accomplished to bring the instance into the desired state. Later, in the converge step, the resources defined in the Resource Collection are executed and perform their various forms of test-and-repair to bring the instance into the desired state.</a:t>
            </a:r>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15690653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ChefSpec</a:t>
            </a:r>
            <a:r>
              <a:rPr lang="en-US" dirty="0"/>
              <a:t> provides</a:t>
            </a:r>
            <a:r>
              <a:rPr lang="en-US" baseline="0" dirty="0"/>
              <a:t> a method for us to create an in-memory execution of applying the run list, building the resource collection, and then setting up expectations about the state of the resource collection. </a:t>
            </a:r>
            <a:r>
              <a:rPr lang="en-US" baseline="0" dirty="0" err="1"/>
              <a:t>ChefSpec</a:t>
            </a:r>
            <a:r>
              <a:rPr lang="en-US" baseline="0" dirty="0"/>
              <a:t>, similar to </a:t>
            </a:r>
            <a:r>
              <a:rPr lang="en-US" baseline="0" dirty="0" err="1"/>
              <a:t>InSpec</a:t>
            </a:r>
            <a:r>
              <a:rPr lang="en-US" baseline="0" dirty="0"/>
              <a:t> is built on top of RSpec; relying on it to provide the core framework and language. The benefit to us is that a lot of the same language constructs are employed.</a:t>
            </a:r>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97662066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Verifying the resource collection with </a:t>
            </a:r>
            <a:r>
              <a:rPr lang="en-US" baseline="0" dirty="0" err="1"/>
              <a:t>ChefSpec</a:t>
            </a:r>
            <a:r>
              <a:rPr lang="en-US" baseline="0" dirty="0"/>
              <a:t> requires far fewer external dependencies and that allows us to get feedback faster but at the cost of not applying the recipes we write against a test instance. This opens us up to situations were we could compose recipes and execute examples that are shown to work because they were correctly added to the resource collection but fail when it comes time for the recipes to apply the desired state against a test instance.</a:t>
            </a:r>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66755188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have the integration test, the one defined in </a:t>
            </a:r>
            <a:r>
              <a:rPr lang="en-US" baseline="0" dirty="0" err="1"/>
              <a:t>InSpec</a:t>
            </a:r>
            <a:r>
              <a:rPr lang="en-US" baseline="0" dirty="0"/>
              <a:t>, executed through Test Kitchen to ensure the recipes we write behave as we expect on the test instances we define. The benefit of writing tests focused around the Resource Collection will allow us to gain feedback quickly and build a better development workflow.</a:t>
            </a:r>
          </a:p>
          <a:p>
            <a:endParaRPr lang="en-US" baseline="0" dirty="0"/>
          </a:p>
          <a:p>
            <a:r>
              <a:rPr lang="en-US" baseline="0" dirty="0"/>
              <a:t>This next group exercise we will review the existing </a:t>
            </a:r>
            <a:r>
              <a:rPr lang="en-US" baseline="0" dirty="0" err="1"/>
              <a:t>ChefSpec</a:t>
            </a:r>
            <a:r>
              <a:rPr lang="en-US" baseline="0" dirty="0"/>
              <a:t> specifications defined for us and how we can expand them to capture our additional expectations about the Resource Collection.</a:t>
            </a:r>
            <a:endParaRPr lang="en-US" dirty="0"/>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3397273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a:t>
            </a:r>
            <a:r>
              <a:rPr lang="en-US" baseline="0" dirty="0"/>
              <a:t> generating recipe files we were also given a matching specification </a:t>
            </a:r>
            <a:r>
              <a:rPr lang="en-US" dirty="0"/>
              <a:t>file in the</a:t>
            </a:r>
            <a:r>
              <a:rPr lang="en-US" baseline="0" dirty="0"/>
              <a:t> 'spec/unit' directory. The </a:t>
            </a:r>
            <a:r>
              <a:rPr lang="en-US" baseline="0" dirty="0" err="1"/>
              <a:t>ChefSpec</a:t>
            </a:r>
            <a:r>
              <a:rPr lang="en-US" baseline="0" dirty="0"/>
              <a:t> defined specifications are all contained within this directory.</a:t>
            </a:r>
            <a:endParaRPr lang="en-US" dirty="0"/>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87018436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up the default</a:t>
            </a:r>
            <a:r>
              <a:rPr lang="en-US" baseline="0" dirty="0"/>
              <a:t> specification file and lets read through and begin to understand the initial expectation that is automatically defined.</a:t>
            </a:r>
          </a:p>
          <a:p>
            <a:endParaRPr lang="en-US" baseline="0" dirty="0"/>
          </a:p>
          <a:p>
            <a:r>
              <a:rPr lang="en-US" baseline="0" dirty="0"/>
              <a:t>The expectations defined in this initially generated specification file should look a little familiar. This is because </a:t>
            </a:r>
            <a:r>
              <a:rPr lang="en-US" baseline="0" dirty="0" err="1"/>
              <a:t>ChefSpec</a:t>
            </a:r>
            <a:r>
              <a:rPr lang="en-US" baseline="0" dirty="0"/>
              <a:t> is built on </a:t>
            </a:r>
            <a:r>
              <a:rPr lang="en-US" baseline="0" dirty="0" err="1"/>
              <a:t>Rspec</a:t>
            </a:r>
            <a:r>
              <a:rPr lang="en-US" baseline="0" dirty="0"/>
              <a:t>. Similar to how </a:t>
            </a:r>
            <a:r>
              <a:rPr lang="en-US" baseline="0" dirty="0" err="1"/>
              <a:t>InSpec</a:t>
            </a:r>
            <a:r>
              <a:rPr lang="en-US" baseline="0" dirty="0"/>
              <a:t> is built. </a:t>
            </a:r>
            <a:r>
              <a:rPr lang="en-US" baseline="0" dirty="0" err="1"/>
              <a:t>ChefSpec</a:t>
            </a:r>
            <a:r>
              <a:rPr lang="en-US" baseline="0" dirty="0"/>
              <a:t> requires a little more setup as we are creating an in-memory execution.</a:t>
            </a:r>
            <a:endParaRPr lang="en-US" dirty="0"/>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1650198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To understand why it is important to write tests I believe it is important to examine the current cookbook development workflow that most individuals employ.</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To provide a few answers to why writing tests are powerful and why are they hard to write we need to look at our current cookbook development workflow.</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On your local workstation you will write cookbook code. Creating a new recipe to meet new requirements, fixing a bug in an existing recipe, or refactoring complicated recipes into several smaller recipes, helper methods, or maybe even a custom resource.</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When you are done with those changes you will spend a few moments visually scanning the code to ensure that your syntax is correct. That every block you start with a 'do' has a matching 'end'. Check your node attributes for spelling issues. Each key-value pair within the hash has a comma that follows.</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After enough examination we feel comfortable to upload the cookbook to the Chef Server.</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84549090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a:t>
            </a:r>
            <a:r>
              <a:rPr lang="en-US" baseline="0" dirty="0"/>
              <a:t> is often common for specification files to share similar functionality. As your suite of examples grows you will often move common, shared expectations and helpers to a common file that is required here at the top of the file. This will load the contents of the '</a:t>
            </a:r>
            <a:r>
              <a:rPr lang="en-US" baseline="0" dirty="0" err="1"/>
              <a:t>spec_helper</a:t>
            </a:r>
            <a:r>
              <a:rPr lang="en-US" baseline="0" dirty="0"/>
              <a:t>' file found within the root of the 'spec' directory.</a:t>
            </a:r>
          </a:p>
          <a:p>
            <a:endParaRPr lang="en-US" baseline="0" dirty="0"/>
          </a:p>
          <a:p>
            <a:r>
              <a:rPr lang="en-US" baseline="0" dirty="0" err="1"/>
              <a:t>ChefSpec</a:t>
            </a:r>
            <a:r>
              <a:rPr lang="en-US" baseline="0" dirty="0"/>
              <a:t> employs </a:t>
            </a:r>
            <a:r>
              <a:rPr lang="en-US" baseline="0" dirty="0" err="1"/>
              <a:t>RSpec's</a:t>
            </a:r>
            <a:r>
              <a:rPr lang="en-US" baseline="0" dirty="0"/>
              <a:t> example groups to describe the cookbook's recipe. This is stating that the examples we defined within this outer example group all relate to the apache cookbook's default recipe. Within this example group we see another context that is defined. This time using the method 'context'. 'context' and 'describe' are exactly same in almost every way. A lot of developers like to use context as it more clearly states that the example group is focused on a particular scenario. In this instance the particular scenario we are going to be specifying examples in a scenario where all the attributes are default on an CentOS 6.9.</a:t>
            </a:r>
          </a:p>
          <a:p>
            <a:endParaRPr lang="en-US" baseline="0" dirty="0"/>
          </a:p>
          <a:p>
            <a:r>
              <a:rPr lang="en-US" baseline="0" dirty="0"/>
              <a:t>Instructor Note: 'describe' and 'context' are almost completely interchangeable with one exception. 'context' cannot be used as the outermost example group.</a:t>
            </a:r>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35516262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Within the inner context we finally set the stage for us to define our examples with their expectations. There is a single example defined and that is stating that when the chef run evaluates and creates the resource collection it should do so without raising an error. A situation that might raise an error is if we included a recipe that does not exist or if we were to use a resources type that does not exist.</a:t>
            </a:r>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31022847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The '</a:t>
            </a:r>
            <a:r>
              <a:rPr lang="en-US" baseline="0" dirty="0" err="1"/>
              <a:t>chef_run</a:t>
            </a:r>
            <a:r>
              <a:rPr lang="en-US" baseline="0" dirty="0"/>
              <a:t>' helper there is being provided by the 'let' defined above the example within the same context. Defining the '</a:t>
            </a:r>
            <a:r>
              <a:rPr lang="en-US" baseline="0" dirty="0" err="1"/>
              <a:t>chef_run</a:t>
            </a:r>
            <a:r>
              <a:rPr lang="en-US" baseline="0" dirty="0"/>
              <a:t>' in the 'let' above is done with a Ruby Symbol. This is simply naming it so that it can be used within any of the examples in the current context and even sub-contexts. The helper is simply executing some code that sets up an in-memory chef-client run with a Chef Server.</a:t>
            </a:r>
          </a:p>
          <a:p>
            <a:endParaRPr lang="en-US" baseline="0" dirty="0"/>
          </a:p>
          <a:p>
            <a:r>
              <a:rPr lang="en-US" baseline="0" dirty="0"/>
              <a:t>The '</a:t>
            </a:r>
            <a:r>
              <a:rPr lang="en-US" baseline="0" dirty="0" err="1"/>
              <a:t>ServerRunner</a:t>
            </a:r>
            <a:r>
              <a:rPr lang="en-US" baseline="0" dirty="0"/>
              <a:t>' is a class defined within the '</a:t>
            </a:r>
            <a:r>
              <a:rPr lang="en-US" baseline="0" dirty="0" err="1"/>
              <a:t>ChefSpec</a:t>
            </a:r>
            <a:r>
              <a:rPr lang="en-US" baseline="0" dirty="0"/>
              <a:t>' namespace. All Ruby classes have  the method 'new' which will return an object which is a new instance of that described class. The object is stored in a local variable, named 'runner', which immediately invokes a method 'converge' with a single parameter '</a:t>
            </a:r>
            <a:r>
              <a:rPr lang="en-US" baseline="0" dirty="0" err="1"/>
              <a:t>described_recipe</a:t>
            </a:r>
            <a:r>
              <a:rPr lang="en-US" baseline="0" dirty="0"/>
              <a:t>'</a:t>
            </a:r>
          </a:p>
          <a:p>
            <a:endParaRPr lang="en-US" baseline="0" dirty="0"/>
          </a:p>
          <a:p>
            <a:r>
              <a:rPr lang="en-US" baseline="0" dirty="0"/>
              <a:t>The parameter '</a:t>
            </a:r>
            <a:r>
              <a:rPr lang="en-US" baseline="0" dirty="0" err="1"/>
              <a:t>described_recipe</a:t>
            </a:r>
            <a:r>
              <a:rPr lang="en-US" baseline="0" dirty="0"/>
              <a:t>' refers to the recipe defined in the outermost describe. This is mostly for convenience so that we do not have to redefine the same String multiple times within the same specification file.</a:t>
            </a:r>
          </a:p>
          <a:p>
            <a:endParaRPr lang="en-US" baseline="0" dirty="0"/>
          </a:p>
          <a:p>
            <a:r>
              <a:rPr lang="en-US" baseline="0" dirty="0"/>
              <a:t>The goal of this single, boilerplate example is very simple: perform a chef-client run and ensure there are no errors. Now, let's execute this specification.</a:t>
            </a:r>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46988795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execute the</a:t>
            </a:r>
            <a:r>
              <a:rPr lang="en-US" baseline="0" dirty="0"/>
              <a:t> specification file defined you will need to run the command '</a:t>
            </a:r>
            <a:r>
              <a:rPr lang="en-US" baseline="0" dirty="0" err="1"/>
              <a:t>rspec</a:t>
            </a:r>
            <a:r>
              <a:rPr lang="en-US" baseline="0" dirty="0"/>
              <a:t>'. The '</a:t>
            </a:r>
            <a:r>
              <a:rPr lang="en-US" baseline="0" dirty="0" err="1"/>
              <a:t>rspec</a:t>
            </a:r>
            <a:r>
              <a:rPr lang="en-US" baseline="0" dirty="0"/>
              <a:t>' command was installed with the Chef Development Kit (</a:t>
            </a:r>
            <a:r>
              <a:rPr lang="en-US" baseline="0" dirty="0" err="1"/>
              <a:t>ChefDK</a:t>
            </a:r>
            <a:r>
              <a:rPr lang="en-US" baseline="0" dirty="0"/>
              <a:t>) on the workstation. It is contained in an additional folder of tools embedded within the </a:t>
            </a:r>
            <a:r>
              <a:rPr lang="en-US" baseline="0" dirty="0" err="1"/>
              <a:t>ChefDK</a:t>
            </a:r>
            <a:r>
              <a:rPr lang="en-US" baseline="0" dirty="0"/>
              <a:t> that are not added to the system path. This is because some Chef developers are Ruby developers and may already have a version of RSpec installed. Specifying the 'chef exec' as a prefix loads the context of all these embedded tools and allows them to be executed on the command-line.</a:t>
            </a:r>
          </a:p>
          <a:p>
            <a:endParaRPr lang="en-US" baseline="0" dirty="0"/>
          </a:p>
          <a:p>
            <a:r>
              <a:rPr lang="en-US" baseline="0" dirty="0"/>
              <a:t>The '</a:t>
            </a:r>
            <a:r>
              <a:rPr lang="en-US" baseline="0" dirty="0" err="1"/>
              <a:t>rspec</a:t>
            </a:r>
            <a:r>
              <a:rPr lang="en-US" baseline="0" dirty="0"/>
              <a:t>' command accepts many parameters. The most important one is used here and that is specifying the file path to the specification we want to execute. When the command executes a summary of the executed examples will be displayed at the bottom. At this moment it looks like the one expectation completes successfully. The chef run completes without any errors.</a:t>
            </a:r>
          </a:p>
          <a:p>
            <a:endParaRPr lang="en-US" baseline="0" dirty="0"/>
          </a:p>
          <a:p>
            <a:r>
              <a:rPr lang="en-US" baseline="0" dirty="0"/>
              <a:t>Instructor Note: On the workstations the learners do not need to prepend the </a:t>
            </a:r>
            <a:r>
              <a:rPr lang="en-US" baseline="0" dirty="0" err="1"/>
              <a:t>rspec</a:t>
            </a:r>
            <a:r>
              <a:rPr lang="en-US" baseline="0" dirty="0"/>
              <a:t> command with 'chef exec'. This is because '</a:t>
            </a:r>
            <a:r>
              <a:rPr lang="en-US" baseline="0" dirty="0" err="1"/>
              <a:t>rspec</a:t>
            </a:r>
            <a:r>
              <a:rPr lang="en-US" baseline="0" dirty="0"/>
              <a:t>' and all the other tools embedded in the </a:t>
            </a:r>
            <a:r>
              <a:rPr lang="en-US" baseline="0" dirty="0" err="1"/>
              <a:t>ChefDK</a:t>
            </a:r>
            <a:r>
              <a:rPr lang="en-US" baseline="0" dirty="0"/>
              <a:t> have been added to the path. On a learner's local system this is likely not the case and so they will need to type this entire command with prefix.</a:t>
            </a:r>
            <a:endParaRPr lang="en-US" dirty="0"/>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63137881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have the language and the tool that will allow us to express our expectations. We now need to examine the recipe again to see what example or examples we want to define within the specification file.</a:t>
            </a:r>
            <a:endParaRPr lang="en-US" dirty="0"/>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04944869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a:t>
            </a:r>
            <a:r>
              <a:rPr lang="en-US" baseline="0" dirty="0"/>
              <a:t> default recipe we commented out the line that included the install recipe from the apache cookbook. This seems like an expectation that we want to define. When converging the default recipe we expect that the install recipe from the apache cookbook would be included.</a:t>
            </a:r>
          </a:p>
          <a:p>
            <a:endParaRPr lang="en-US" baseline="0" dirty="0"/>
          </a:p>
          <a:p>
            <a:r>
              <a:rPr lang="en-US" baseline="0" dirty="0"/>
              <a:t>We do not yet know how to define this expectation but we know the work that we want to accomplish. So lets take this one step at a time then and first capture the description for the example even if we do not yet know how to express the expectation.</a:t>
            </a:r>
            <a:endParaRPr lang="en-US" dirty="0"/>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73955470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a:t>
            </a:r>
            <a:r>
              <a:rPr lang="en-US" baseline="0" dirty="0"/>
              <a:t> that unit tests are a check of the resource collection. So it actually does not matter what platform you specify here. Unit tests are only using those platform values to give you a generic set of </a:t>
            </a:r>
            <a:r>
              <a:rPr lang="en-US" baseline="0" dirty="0" err="1"/>
              <a:t>Ohai</a:t>
            </a:r>
            <a:r>
              <a:rPr lang="en-US" baseline="0" dirty="0"/>
              <a:t> data for that platform. If it's no harm, then why make this change?</a:t>
            </a:r>
          </a:p>
          <a:p>
            <a:endParaRPr lang="en-US" baseline="0" dirty="0"/>
          </a:p>
          <a:p>
            <a:r>
              <a:rPr lang="en-US" baseline="0" dirty="0"/>
              <a:t>Because these tests are your documentation. To leave it as the default value would let your tests pass but they would give a conflicting message about where this cookbook can run. Ensuring the right platform becomes important when your recipes require switching on platforms.</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87867054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Returning</a:t>
            </a:r>
            <a:r>
              <a:rPr lang="en-US" baseline="0" dirty="0"/>
              <a:t> to the specification we can describe the example that we want to create without having to know how to define the expectation by defining an example without the block. RSpec treats these examples without the associated block as a pending test.</a:t>
            </a:r>
          </a:p>
          <a:p>
            <a:endParaRPr lang="en-US" baseline="0" dirty="0"/>
          </a:p>
          <a:p>
            <a:r>
              <a:rPr lang="en-US" baseline="0" dirty="0"/>
              <a:t>This is an incredibly useful feature when you want to start expressing your examples. This allows you to quickly identify all the examples without getting mired in the details of their implementation.</a:t>
            </a:r>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53319228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a:t>
            </a:r>
            <a:r>
              <a:rPr lang="en-US" baseline="0" dirty="0"/>
              <a:t> executing '</a:t>
            </a:r>
            <a:r>
              <a:rPr lang="en-US" baseline="0" dirty="0" err="1"/>
              <a:t>rspec</a:t>
            </a:r>
            <a:r>
              <a:rPr lang="en-US" baseline="0" dirty="0"/>
              <a:t>' again we should see the new pending example that we defined within the specification file.</a:t>
            </a:r>
            <a:endParaRPr lang="en-US" dirty="0"/>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239671161"/>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RSpec's</a:t>
            </a:r>
            <a:r>
              <a:rPr lang="en-US" baseline="0" dirty="0"/>
              <a:t> pending summary is similar to the failure summary. The pending examples are identified and then finally they are collected together in list. Each pending example will show the words you used in the description text in a single sentence. Below that it will state the example is not yet implemented and then finally display the file path and line number of where it can be found.</a:t>
            </a:r>
            <a:endParaRPr lang="en-US" dirty="0"/>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858681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You login to a test node that you patiently bootstrap into a union environment. This is an environment we setup with no cookbook restrictions allowing chef-client to synchronize and apply the latest changes in the recently completed cookbook. Here you see if you got the right package names, spelled all our cookbook attributes correctly, and didn't typo any of the configuration in the templates. If everything converges without error you poke around the system -- running a few commands to see if ports are blocked, services are running, and the logs don't show any errors. Logging out of the working system you feel pretty comfortable promoting the cookbook to the rehearsal environment.</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97812163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summary will</a:t>
            </a:r>
            <a:r>
              <a:rPr lang="en-US" baseline="0" dirty="0"/>
              <a:t> now display that an additional example has been added and it will be reported as being set to pending.</a:t>
            </a:r>
            <a:endParaRPr lang="en-US" dirty="0"/>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42643133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defined</a:t>
            </a:r>
            <a:r>
              <a:rPr lang="en-US" baseline="0" dirty="0"/>
              <a:t> the pending example, setting up the work for ourselves, it is time to learn how to express the expectation.</a:t>
            </a:r>
            <a:endParaRPr lang="en-US" dirty="0"/>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75031194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baseline="0" dirty="0"/>
              <a:t> understand how to express an expectation we need to go to the documentation. The </a:t>
            </a:r>
            <a:r>
              <a:rPr lang="en-US" baseline="0" dirty="0" err="1"/>
              <a:t>ChefSpec</a:t>
            </a:r>
            <a:r>
              <a:rPr lang="en-US" baseline="0" dirty="0"/>
              <a:t> README provides a wealth of examples in the README. In the past an '</a:t>
            </a:r>
            <a:r>
              <a:rPr lang="en-US" baseline="0" dirty="0" err="1"/>
              <a:t>include_recipe</a:t>
            </a:r>
            <a:r>
              <a:rPr lang="en-US" baseline="0" dirty="0"/>
              <a:t>' example has been one of the many examples shared in the README. Use the search feature of your browser to find it within the document.</a:t>
            </a:r>
          </a:p>
          <a:p>
            <a:endParaRPr lang="en-US" baseline="0" dirty="0"/>
          </a:p>
          <a:p>
            <a:r>
              <a:rPr lang="en-US" baseline="0" dirty="0"/>
              <a:t>If it is not there, the </a:t>
            </a:r>
            <a:r>
              <a:rPr lang="en-US" baseline="0" dirty="0" err="1"/>
              <a:t>ChefSpec</a:t>
            </a:r>
            <a:r>
              <a:rPr lang="en-US" baseline="0" dirty="0"/>
              <a:t> project has a top-level folder named 'examples' which contains examples for nearly every feature that </a:t>
            </a:r>
            <a:r>
              <a:rPr lang="en-US" baseline="0" dirty="0" err="1"/>
              <a:t>ChefSpec</a:t>
            </a:r>
            <a:r>
              <a:rPr lang="en-US" baseline="0" dirty="0"/>
              <a:t> is able to define expectations. Searching through there you will find a folder titled '</a:t>
            </a:r>
            <a:r>
              <a:rPr lang="en-US" baseline="0" dirty="0" err="1"/>
              <a:t>include_recipe</a:t>
            </a:r>
            <a:r>
              <a:rPr lang="en-US" baseline="0" dirty="0"/>
              <a:t>', within it should a folder the shows the recipes and the matching specifications.</a:t>
            </a:r>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73459438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Returning</a:t>
            </a:r>
            <a:r>
              <a:rPr lang="en-US" baseline="0" dirty="0"/>
              <a:t> to the specification file we now need to expand the example to include the expectation we want to write. To do that we add a 'do' to the end of the example. We move to the next line, indent two spaces and then define the following expectation. The expectation uses a natural language way of expressing the expectation. Here we are expressing the expectation that the '</a:t>
            </a:r>
            <a:r>
              <a:rPr lang="en-US" baseline="0" dirty="0" err="1"/>
              <a:t>chef_run</a:t>
            </a:r>
            <a:r>
              <a:rPr lang="en-US" baseline="0" dirty="0"/>
              <a:t>' includes the recipe with the specified name.</a:t>
            </a:r>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979383185"/>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a:t>
            </a:r>
            <a:r>
              <a:rPr lang="en-US" baseline="0" dirty="0"/>
              <a:t> the example defined with the expectation when we execute '</a:t>
            </a:r>
            <a:r>
              <a:rPr lang="en-US" baseline="0" dirty="0" err="1"/>
              <a:t>rspec</a:t>
            </a:r>
            <a:r>
              <a:rPr lang="en-US" baseline="0" dirty="0"/>
              <a:t>' we see the failure that eluded us we ran 'kitchen converge &amp; verify' on an existing very quickly.</a:t>
            </a:r>
          </a:p>
          <a:p>
            <a:endParaRPr lang="en-US" baseline="0" dirty="0"/>
          </a:p>
          <a:p>
            <a:r>
              <a:rPr lang="en-US" baseline="0" dirty="0"/>
              <a:t>The failure summary here is similar to the failure summary return by RSpec when employed by Test Kitchen. The example is displayed, the expectation is expressed, the failure to meet expectation and file name and line number within the file where to find the expectation.</a:t>
            </a:r>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15075084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that we have a failing test it is time to fix the problem.</a:t>
            </a:r>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423987666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Returning</a:t>
            </a:r>
            <a:r>
              <a:rPr lang="en-US" baseline="0" dirty="0"/>
              <a:t> to the default recipe it is time to restore the code that we previously commented out.</a:t>
            </a:r>
            <a:endParaRPr lang="en-US" dirty="0"/>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21097607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Executing</a:t>
            </a:r>
            <a:r>
              <a:rPr lang="en-US" baseline="0" dirty="0"/>
              <a:t> '</a:t>
            </a:r>
            <a:r>
              <a:rPr lang="en-US" baseline="0" dirty="0" err="1"/>
              <a:t>rspec</a:t>
            </a:r>
            <a:r>
              <a:rPr lang="en-US" baseline="0" dirty="0"/>
              <a:t>' one more time should show the previous failing example now as a passing example.</a:t>
            </a:r>
            <a:endParaRPr lang="en-US" dirty="0"/>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995806409"/>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a:t>
            </a:r>
            <a:r>
              <a:rPr lang="en-US" baseline="0" dirty="0"/>
              <a:t> can confidently state that the default recipe includes the install recipe and we can receive this verification in a faster feedback cycle then we saw with running 'kitchen test'.</a:t>
            </a:r>
          </a:p>
          <a:p>
            <a:endParaRPr lang="en-US" baseline="0" dirty="0"/>
          </a:p>
          <a:p>
            <a:r>
              <a:rPr lang="en-US" baseline="0" dirty="0"/>
              <a:t>Mutation testing is not Test Driven Development (TDD) but the act that we performed was fairly close. This is a tactic that is useful when you are writing expectations for already defined recipes for existing cookbooks or when it feels near impossible to start with the tests first. This process does one of the important aspects of TDD which is ensure the expectations we set correctly capture the state of the code.</a:t>
            </a:r>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10020882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a:t>
            </a:r>
            <a:r>
              <a:rPr lang="en-US" baseline="0" dirty="0"/>
              <a:t> are few more chances to reinforce this process. As an exercise continue mutating the code within the default recipe, defining the expectations, and then fixing the code. Create a single mutation at a time and become focus on understanding the process of moving between files and executing commands.</a:t>
            </a:r>
          </a:p>
          <a:p>
            <a:endParaRPr lang="en-US" baseline="0" dirty="0"/>
          </a:p>
          <a:p>
            <a:r>
              <a:rPr lang="en-US" baseline="0" dirty="0"/>
              <a:t>Instructor Note: Allow 10 minutes to complete this exercise</a:t>
            </a:r>
            <a:endParaRPr lang="en-US" dirty="0"/>
          </a:p>
          <a:p>
            <a:endParaRPr lang="en-US" dirty="0"/>
          </a:p>
          <a:p>
            <a:r>
              <a:rPr lang="en-US" dirty="0"/>
              <a:t>Instructor Note: The learners could accomplish</a:t>
            </a:r>
            <a:r>
              <a:rPr lang="en-US" baseline="0" dirty="0"/>
              <a:t> both of tasks at the same time. They likely will want to do that. I would encourage you have them perform the steps separately as it will emphasize the activity of moving between the recipe, the specification file, and their shell.</a:t>
            </a:r>
            <a:endParaRPr lang="en-US" dirty="0"/>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6845446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Here in this new environment you may log into another system. Manually perform a chef-client run and then poke around again if everything works. You also may not. It was such a small change and everything worked on the other machine -- so it's likely to work here. Right? Instead of running through a series of ad-hoc verifications again on a new system in this environment - you start to think of the backlog of things that need to get done.</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424541005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a:t>
            </a:r>
            <a:r>
              <a:rPr lang="en-US" baseline="0" dirty="0"/>
              <a:t> review by walking through one more example within the default recipe. Another line within the recipe is similar to the first one except it is concerned with the inclusion of the configuration recipe. Here it is commented out.</a:t>
            </a:r>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822283923"/>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Returning</a:t>
            </a:r>
            <a:r>
              <a:rPr lang="en-US" baseline="0" dirty="0"/>
              <a:t> to the specification file to define the example and the new expectation.</a:t>
            </a:r>
            <a:endParaRPr lang="en-US" dirty="0"/>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4230938444"/>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Seeing the failure</a:t>
            </a:r>
            <a:r>
              <a:rPr lang="en-US" baseline="0" dirty="0"/>
              <a:t> when executing </a:t>
            </a:r>
            <a:r>
              <a:rPr lang="en-US" baseline="0" dirty="0" err="1"/>
              <a:t>te</a:t>
            </a:r>
            <a:r>
              <a:rPr lang="en-US" baseline="0" dirty="0"/>
              <a:t> '</a:t>
            </a:r>
            <a:r>
              <a:rPr lang="en-US" baseline="0" dirty="0" err="1"/>
              <a:t>rspec</a:t>
            </a:r>
            <a:r>
              <a:rPr lang="en-US" baseline="0" dirty="0"/>
              <a:t>' command.</a:t>
            </a:r>
            <a:endParaRPr lang="en-US" dirty="0"/>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607662526"/>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Restoring</a:t>
            </a:r>
            <a:r>
              <a:rPr lang="en-US" baseline="0" dirty="0"/>
              <a:t> the code to its previous state</a:t>
            </a:r>
            <a:endParaRPr lang="en-US" dirty="0"/>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882151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Executing</a:t>
            </a:r>
            <a:r>
              <a:rPr lang="en-US" baseline="0" dirty="0"/>
              <a:t> '</a:t>
            </a:r>
            <a:r>
              <a:rPr lang="en-US" baseline="0" dirty="0" err="1"/>
              <a:t>rspec</a:t>
            </a:r>
            <a:r>
              <a:rPr lang="en-US" baseline="0" dirty="0"/>
              <a:t>' again to verify that the expectations have been met successfully</a:t>
            </a:r>
            <a:endParaRPr lang="en-US" dirty="0"/>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924465456"/>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Restoring</a:t>
            </a:r>
            <a:r>
              <a:rPr lang="en-US" baseline="0" dirty="0"/>
              <a:t> the code to its previous state</a:t>
            </a:r>
            <a:endParaRPr lang="en-US" dirty="0"/>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66993072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Returning</a:t>
            </a:r>
            <a:r>
              <a:rPr lang="en-US" baseline="0" dirty="0"/>
              <a:t> to the specification file to define the example and the new expectation.</a:t>
            </a:r>
            <a:endParaRPr lang="en-US" dirty="0"/>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10419471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Seeing the failure</a:t>
            </a:r>
            <a:r>
              <a:rPr lang="en-US" baseline="0" dirty="0"/>
              <a:t> when executing </a:t>
            </a:r>
            <a:r>
              <a:rPr lang="en-US" baseline="0" dirty="0" err="1"/>
              <a:t>te</a:t>
            </a:r>
            <a:r>
              <a:rPr lang="en-US" baseline="0" dirty="0"/>
              <a:t> '</a:t>
            </a:r>
            <a:r>
              <a:rPr lang="en-US" baseline="0" dirty="0" err="1"/>
              <a:t>rspec</a:t>
            </a:r>
            <a:r>
              <a:rPr lang="en-US" baseline="0" dirty="0"/>
              <a:t>' command.</a:t>
            </a:r>
            <a:endParaRPr lang="en-US" dirty="0"/>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266737178"/>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Restoring</a:t>
            </a:r>
            <a:r>
              <a:rPr lang="en-US" baseline="0" dirty="0"/>
              <a:t> the code to its previous state</a:t>
            </a:r>
            <a:endParaRPr lang="en-US" dirty="0"/>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1798411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Executing</a:t>
            </a:r>
            <a:r>
              <a:rPr lang="en-US" baseline="0" dirty="0"/>
              <a:t> '</a:t>
            </a:r>
            <a:r>
              <a:rPr lang="en-US" baseline="0" dirty="0" err="1"/>
              <a:t>rspec</a:t>
            </a:r>
            <a:r>
              <a:rPr lang="en-US" baseline="0" dirty="0"/>
              <a:t>' again to verify that the expectations have been met successfully</a:t>
            </a:r>
            <a:endParaRPr lang="en-US" dirty="0"/>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0068718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time we make changes to our cookbooks we are introducing risk. Ideall</a:t>
            </a:r>
            <a:r>
              <a:rPr lang="en-US" baseline="0" dirty="0"/>
              <a:t>y we would validate every change to the cookbook but often do not because the amount of time it takes is far too prohibitive. Instead we often will batch up these changes into a set that we will validate. A set of changes like this can often hide errors that we may have introduced. This is definitely true as the complexity of the cookbook code increases.</a:t>
            </a:r>
          </a:p>
          <a:p>
            <a:endParaRPr lang="en-US" baseline="0" dirty="0"/>
          </a:p>
          <a:p>
            <a:r>
              <a:rPr lang="en-US" baseline="0" dirty="0"/>
              <a:t>We have a choice. We can slow down; validating every change. We can also stop making changes altogether. Or we can can adopt new practices, like testing, to help us validate these changes faster; allowing us to continue to move quickly as we continue to satisfy new requirements.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17588209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a:t>
            </a:r>
            <a:r>
              <a:rPr lang="en-US" baseline="0" dirty="0"/>
              <a:t> are more mutations that you could try within the default recipe and other recipe files that exist within the cookbook but this is a good point to stop and enjoy the work that you have accomplished.</a:t>
            </a:r>
          </a:p>
          <a:p>
            <a:endParaRPr lang="en-US" baseline="0" dirty="0"/>
          </a:p>
          <a:p>
            <a:r>
              <a:rPr lang="en-US" baseline="0" dirty="0"/>
              <a:t>The feedback cycle on using </a:t>
            </a:r>
            <a:r>
              <a:rPr lang="en-US" baseline="0" dirty="0" err="1"/>
              <a:t>Rspec</a:t>
            </a:r>
            <a:r>
              <a:rPr lang="en-US" baseline="0" dirty="0"/>
              <a:t> to execute </a:t>
            </a:r>
            <a:r>
              <a:rPr lang="en-US" baseline="0" dirty="0" err="1"/>
              <a:t>ChefSpec</a:t>
            </a:r>
            <a:r>
              <a:rPr lang="en-US" baseline="0" dirty="0"/>
              <a:t> examples returns results faster than we saw with Test Kitchen and gives us a good understanding of what is being added to the 'Resource Collection'.</a:t>
            </a:r>
          </a:p>
          <a:p>
            <a:endParaRPr lang="en-US" baseline="0" dirty="0"/>
          </a:p>
          <a:p>
            <a:r>
              <a:rPr lang="en-US" baseline="0" dirty="0"/>
              <a:t>Let's have a discussion.</a:t>
            </a:r>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38256403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a:p>
          <a:p>
            <a:endParaRPr lang="en-US" dirty="0"/>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0087255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Before</a:t>
            </a:r>
            <a:r>
              <a:rPr lang="en-US" baseline="0" dirty="0"/>
              <a:t> we complete this section, let us pause for questions.</a:t>
            </a:r>
            <a:endParaRPr lang="en-US" dirty="0"/>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71489227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We have the faster feedback that we set out to create for us at the beginning of this section. We were able to verify the work being performed in the default recipe. Now it is time to focus our attention on the remaining recipes with in the cookbook and set up </a:t>
            </a:r>
            <a:r>
              <a:rPr lang="en-US" baseline="0"/>
              <a:t>expectations on the resources that they define.</a:t>
            </a:r>
            <a:endParaRPr lang="en-US" baseline="0" dirty="0"/>
          </a:p>
        </p:txBody>
      </p:sp>
      <p:sp>
        <p:nvSpPr>
          <p:cNvPr id="5" name="Header Placeholder 4"/>
          <p:cNvSpPr>
            <a:spLocks noGrp="1"/>
          </p:cNvSpPr>
          <p:nvPr>
            <p:ph type="hdr" sz="quarter" idx="11"/>
          </p:nvPr>
        </p:nvSpPr>
        <p:spPr/>
        <p:txBody>
          <a:bodyPr/>
          <a:lstStyle/>
          <a:p>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14564550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default recipe we refactored moved the resources into individual recipes that will promote their ability to be composed in other cookbooks. Now its time to take a look at the resources we defined and explore writing examples to verify their state as well.</a:t>
            </a:r>
            <a:endParaRPr lang="en-US" dirty="0"/>
          </a:p>
        </p:txBody>
      </p:sp>
      <p:sp>
        <p:nvSpPr>
          <p:cNvPr id="5" name="Header Placeholder 4"/>
          <p:cNvSpPr>
            <a:spLocks noGrp="1"/>
          </p:cNvSpPr>
          <p:nvPr>
            <p:ph type="hdr" sz="quarter" idx="11"/>
          </p:nvPr>
        </p:nvSpPr>
        <p:spPr/>
        <p:txBody>
          <a:bodyPr/>
          <a:lstStyle/>
          <a:p>
            <a:pPr>
              <a:defRPr/>
            </a:pPr>
            <a:r>
              <a:rPr lang="en-US" dirty="0"/>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93468743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you</a:t>
            </a:r>
            <a:r>
              <a:rPr lang="en-US" baseline="0" dirty="0"/>
              <a:t> will learn how to test resources within a recipe using </a:t>
            </a:r>
            <a:r>
              <a:rPr lang="en-US" baseline="0" dirty="0" err="1"/>
              <a:t>ChefSpec</a:t>
            </a:r>
            <a:r>
              <a:rPr lang="en-US" baseline="0" dirty="0"/>
              <a:t>.</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504409294"/>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we continued to use the mutation testing approach we would find similar problems with in the other recipes that we developed. Together let's work through defining examples for this recipe and then you will have a lab later to complete the remaining recipes.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375514241"/>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when we generated the recipe with the</a:t>
            </a:r>
            <a:r>
              <a:rPr lang="en-US" baseline="0" dirty="0"/>
              <a:t> 'chef' command-line utility a matching specification file was also generated. Similar to the default recipe specification the install recipe specification contains a single example that ensures that the chef run completes without error.</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129188366"/>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t>
            </a:r>
            <a:r>
              <a:rPr lang="en-US" dirty="0" err="1"/>
              <a:t>rspec</a:t>
            </a:r>
            <a:r>
              <a:rPr lang="en-US" dirty="0"/>
              <a:t>'</a:t>
            </a:r>
            <a:r>
              <a:rPr lang="en-US" baseline="0" dirty="0"/>
              <a:t> we can verify that the one example completes successfully.</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97691918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it is important that</a:t>
            </a:r>
            <a:r>
              <a:rPr lang="en-US" baseline="0" dirty="0"/>
              <a:t> your tests describe the current system that this recipe is working on. Especially if you </a:t>
            </a:r>
            <a:r>
              <a:rPr lang="en-US" baseline="0"/>
              <a:t>build your cookbook to support multiple platforms.</a:t>
            </a:r>
            <a:endParaRPr lang="en-US" baseline="0"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7904317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Carrying out testing at every stage (e.g. union, rehearsal) </a:t>
            </a:r>
            <a:r>
              <a:rPr lang="en-US" dirty="0"/>
              <a:t>gives great feedback on</a:t>
            </a:r>
            <a:r>
              <a:rPr lang="en-US" baseline="0" dirty="0"/>
              <a:t> its </a:t>
            </a:r>
            <a:r>
              <a:rPr lang="en-US" dirty="0"/>
              <a:t>success at the cost of the time required for each cookbook to be pushed through this workflow.</a:t>
            </a:r>
          </a:p>
          <a:p>
            <a:endParaRPr lang="en-US" dirty="0"/>
          </a:p>
          <a:p>
            <a:r>
              <a:rPr lang="en-US" dirty="0"/>
              <a:t>Every </a:t>
            </a:r>
            <a:r>
              <a:rPr lang="en-US" baseline="0" dirty="0"/>
              <a:t>change needs to be verified in this manner because Ruby, the language Chef is built on, is a dynamically typed programming language. Dynamically typed languages do checking at run-time as opposed to compile-time. This means that ruby files in our cookbook are not executed, thus not validated, until they are run. We also have the problem that we may even write the Ruby correctly but fail to understand the state of the host Operating System (OS) we are attempting to deploy against.</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08988931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a:t>
            </a:r>
            <a:r>
              <a:rPr lang="en-US" dirty="0"/>
              <a:t>install</a:t>
            </a:r>
            <a:r>
              <a:rPr lang="en-US" baseline="0" dirty="0"/>
              <a:t> recipe installs the necessary the necessary software for the webserver. We can start by writing a pending example.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160292975"/>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 is</a:t>
            </a:r>
            <a:r>
              <a:rPr lang="en-US" baseline="0" dirty="0"/>
              <a:t> time returned to the documentation. Again, the </a:t>
            </a:r>
            <a:r>
              <a:rPr lang="en-US" baseline="0" dirty="0" err="1"/>
              <a:t>ChefSpec</a:t>
            </a:r>
            <a:r>
              <a:rPr lang="en-US" baseline="0" dirty="0"/>
              <a:t> documentation contains a lot of examples in the README and the examples directory. Using either of those find an example of an expectation expressing that a packaged is installed.</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678651467"/>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a:t>
            </a:r>
            <a:r>
              <a:rPr lang="en-US" baseline="0" dirty="0"/>
              <a:t> a good example we found in the documentation we can return to the example and define the example. In our case we want to assert that the the chef run installs the package '</a:t>
            </a:r>
            <a:r>
              <a:rPr lang="en-US" baseline="0" dirty="0" err="1"/>
              <a:t>httpd</a:t>
            </a:r>
            <a:r>
              <a:rPr lang="en-US" baseline="0" dirty="0"/>
              <a:t>'.</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68246212"/>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Expressing an expectation for the state of resources in the 'Resource Collection' uses a particular matcher. Express the name of the action joined together with the type of the resource and has the parameter that is the name of the resource.</a:t>
            </a:r>
          </a:p>
          <a:p>
            <a:endParaRPr lang="en-US" baseline="0" dirty="0"/>
          </a:p>
          <a:p>
            <a:r>
              <a:rPr lang="en-US" baseline="0" dirty="0"/>
              <a:t>The expectation defined here is slightly different than the previous example. In the first example the expect uses braces. This is Ruby's shorthand notation to represent a block. The reason in this expectation we want to use a block is that if the chef run were to raise an error we need to catch it. Catching it requires that we wrap the code we want to execute within a block.</a:t>
            </a:r>
          </a:p>
          <a:p>
            <a:endParaRPr lang="en-US" baseline="0" dirty="0"/>
          </a:p>
          <a:p>
            <a:r>
              <a:rPr lang="en-US" baseline="0" dirty="0"/>
              <a:t>Using the parenthesis is passing the '</a:t>
            </a:r>
            <a:r>
              <a:rPr lang="en-US" baseline="0" dirty="0" err="1"/>
              <a:t>chef_run</a:t>
            </a:r>
            <a:r>
              <a:rPr lang="en-US" baseline="0" dirty="0"/>
              <a:t>' helper as a parameter to the 'expect' method. In this instance we do not expect an error to take place and instead want to make assertions on the state of the chef run. If an error were to be raised the expectation would not catch it and instead of the expectation failing you would see an error message.</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620996777"/>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a:t>
            </a:r>
            <a:r>
              <a:rPr lang="en-US" baseline="0" dirty="0"/>
              <a:t> we are done writing this expectation and execute the test suite we see that we now have 2 examples that both pass.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07175728"/>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now have an expectation that expresses the state for the install recipe. But before we declare victory it is time to verify that the expectations truly are working.</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996901279"/>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a test passes and you have never seen it fail. How do you know it works? Without ever seeing a failure there is situation where we could be seeing a 'false positive'. This is because we did not develop this expectation with the test first. In this instance we have not done anything wrong. We simply need to ensure that the expectation we define will fail if we were to modify the code that we are testing.</a:t>
            </a:r>
          </a:p>
          <a:p>
            <a:endParaRPr lang="en-US" baseline="0" dirty="0"/>
          </a:p>
          <a:p>
            <a:r>
              <a:rPr lang="en-US" baseline="0" dirty="0"/>
              <a:t>To do that it is time for us to return to the recipe and modify it, mutate it, to ensure that the test fails.</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072125989"/>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simple mutation is to</a:t>
            </a:r>
            <a:r>
              <a:rPr lang="en-US" baseline="0" dirty="0"/>
              <a:t> remove the resource by commenting it out or removing it. We could also choose to rename the name of the resource.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4159181727"/>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Returning</a:t>
            </a:r>
            <a:r>
              <a:rPr lang="en-US" baseline="0" dirty="0"/>
              <a:t> to run the tests we now see that there is an error in the execution. The change that we made to the recipe, the removal of the resource, generates this error. We can state with confidence that the expectation that we defined properly insures our expectations about the 'Resource Collection'.</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427600342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to restore</a:t>
            </a:r>
            <a:r>
              <a:rPr lang="en-US" baseline="0" dirty="0"/>
              <a:t> the mutation we introduced.</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327764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a:t>
            </a:r>
            <a:r>
              <a:rPr lang="en-US" baseline="0" dirty="0"/>
              <a:t> we start let me introduce myself. Then I would like it if everyone had a chance to introduce themselves.</a:t>
            </a:r>
          </a:p>
          <a:p>
            <a:endParaRPr lang="en-US" baseline="0" dirty="0"/>
          </a:p>
          <a:p>
            <a:r>
              <a:rPr lang="en-US" baseline="0" dirty="0"/>
              <a:t>Instructor Note: Often times with larger, in-person groups I prefer to have the individuals perform this introduction one-on-one. Having people leave their desks and greet as many people as they can during the time allotted. I often feel this works better as it removes the pressure from the single individual to introduce themselves in a way that is presenting themselves and not actually greeting people. When Online, I create a pre-defined order, announce that order, and then invite a person to speak, thank them when they are done.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2167255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Writing</a:t>
            </a:r>
            <a:r>
              <a:rPr lang="en-US" baseline="0" dirty="0"/>
              <a:t> and executing tests decreases the amount of time spent between when you make a change to when you can verify that chance. This reduces the risk within the system.</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a:p>
          <a:p>
            <a:pPr marL="0" marR="0" indent="0" algn="l" defTabSz="1217613" rtl="0" eaLnBrk="1" fontAlgn="base" latinLnBrk="0" hangingPunct="1">
              <a:lnSpc>
                <a:spcPct val="90000"/>
              </a:lnSpc>
              <a:spcBef>
                <a:spcPct val="30000"/>
              </a:spcBef>
              <a:spcAft>
                <a:spcPts val="450"/>
              </a:spcAft>
              <a:buClrTx/>
              <a:buSzTx/>
              <a:buFontTx/>
              <a:buNone/>
              <a:tabLst/>
              <a:defRPr/>
            </a:pPr>
            <a:r>
              <a:rPr lang="en-US"/>
              <a:t>How testing</a:t>
            </a:r>
            <a:r>
              <a:rPr lang="en-US" baseline="0"/>
              <a:t> does </a:t>
            </a:r>
            <a:r>
              <a:rPr lang="en-US"/>
              <a:t>address</a:t>
            </a:r>
            <a:r>
              <a:rPr lang="en-US" baseline="0"/>
              <a:t> </a:t>
            </a:r>
            <a:r>
              <a:rPr lang="en-US"/>
              <a:t>the </a:t>
            </a:r>
            <a:r>
              <a:rPr lang="en-US" dirty="0"/>
              <a:t>speed of execution is </a:t>
            </a:r>
            <a:r>
              <a:rPr lang="en-US" baseline="0" dirty="0"/>
              <a:t>by removing many of the outside dependencies and allowing you to execute your recipes against in-memory representations of the environment. Or </a:t>
            </a:r>
            <a:r>
              <a:rPr lang="en-US" dirty="0"/>
              <a:t>automating</a:t>
            </a:r>
            <a:r>
              <a:rPr lang="en-US" baseline="0" dirty="0"/>
              <a:t> the management of virtual machines and the process of executing your recipes against those virtual machines. And second, by allowing you to capture and automate the work that was previously performed in ad hoc verification. </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64080962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Verify</a:t>
            </a:r>
            <a:r>
              <a:rPr lang="en-US" baseline="0" dirty="0"/>
              <a:t> that all the examples complete successfully.</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22018663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walked through ensuring this recipe has the necessary expectations defined.</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137665541"/>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 is</a:t>
            </a:r>
            <a:r>
              <a:rPr lang="en-US" baseline="0" dirty="0"/>
              <a:t> your turn. Using the same strategy it is time to address the remaining recipes within the cookbook.</a:t>
            </a:r>
            <a:endParaRPr lang="en-US" dirty="0"/>
          </a:p>
          <a:p>
            <a:endParaRPr lang="en-US" dirty="0"/>
          </a:p>
          <a:p>
            <a:r>
              <a:rPr lang="en-US" dirty="0"/>
              <a:t>Instructor Note: Allow 15 minutes to</a:t>
            </a:r>
            <a:r>
              <a:rPr lang="en-US" baseline="0" dirty="0"/>
              <a:t> complete this exercise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54075646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84953725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review the final resulting</a:t>
            </a:r>
            <a:r>
              <a:rPr lang="en-US" baseline="0" dirty="0"/>
              <a:t> specification for only the service recipe. We defined two examples. One that states the expectation that the necessary service has been started. The other states the expectation that the necessary service has been enabled.</a:t>
            </a:r>
          </a:p>
          <a:p>
            <a:endParaRPr lang="en-US" baseline="0" dirty="0"/>
          </a:p>
          <a:p>
            <a:r>
              <a:rPr lang="en-US" baseline="0" dirty="0"/>
              <a:t>Instructor Note: We are showing the final concluding content and not the workflow.</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551288164"/>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Verifying</a:t>
            </a:r>
            <a:r>
              <a:rPr lang="en-US" baseline="0" dirty="0"/>
              <a:t> the examples we see three passing examples.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573928125"/>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Congratulations. Now you have completed writing unit tests for the remaining resources across all our recipes.</a:t>
            </a:r>
          </a:p>
          <a:p>
            <a:endParaRPr lang="en-US" baseline="0" dirty="0"/>
          </a:p>
          <a:p>
            <a:r>
              <a:rPr lang="en-US" baseline="0" dirty="0"/>
              <a:t>Instructor Note: We did not review the configuration recipe.</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684259635"/>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147717011"/>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review the final resulting</a:t>
            </a:r>
            <a:r>
              <a:rPr lang="en-US" baseline="0" dirty="0"/>
              <a:t> specification for only the service recipe. We defined two examples. One that states the expectation that the necessary service has been started. The other states the expectation that the necessary service has been enabled.</a:t>
            </a:r>
          </a:p>
          <a:p>
            <a:endParaRPr lang="en-US" baseline="0" dirty="0"/>
          </a:p>
          <a:p>
            <a:r>
              <a:rPr lang="en-US" baseline="0" dirty="0"/>
              <a:t>Instructor Note: We are showing the final concluding content and not the workflow.</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864649035"/>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Running</a:t>
            </a:r>
            <a:r>
              <a:rPr lang="en-US" baseline="0" dirty="0"/>
              <a:t> '</a:t>
            </a:r>
            <a:r>
              <a:rPr lang="en-US" baseline="0" dirty="0" err="1"/>
              <a:t>rspec</a:t>
            </a:r>
            <a:r>
              <a:rPr lang="en-US" baseline="0" dirty="0"/>
              <a:t>' as we have during this and the last section has shown that we can provide a file and it will evaluate the examples within that file. Now that we have examples spread across multiple recipes it would be nice to be able to run them all at once. And actually that is how RSpec is designed to work by default. When you run '</a:t>
            </a:r>
            <a:r>
              <a:rPr lang="en-US" baseline="0" dirty="0" err="1"/>
              <a:t>rspec</a:t>
            </a:r>
            <a:r>
              <a:rPr lang="en-US" baseline="0" dirty="0"/>
              <a:t>' with no paths it will automatically find all specification files defined in the 'spec' directory.</a:t>
            </a:r>
          </a:p>
          <a:p>
            <a:endParaRPr lang="en-US" baseline="0" dirty="0"/>
          </a:p>
          <a:p>
            <a:r>
              <a:rPr lang="en-US" baseline="0" dirty="0"/>
              <a:t>It is important to note that all specification files must end with an '_</a:t>
            </a:r>
            <a:r>
              <a:rPr lang="en-US" baseline="0" dirty="0" err="1"/>
              <a:t>spec.rb</a:t>
            </a:r>
            <a:r>
              <a:rPr lang="en-US" baseline="0" dirty="0"/>
              <a:t>' for them to found by RSpec.</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240068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I shared with you my opinion on why</a:t>
            </a:r>
            <a:r>
              <a:rPr lang="en-US" baseline="0" dirty="0"/>
              <a:t> I think it is important to write tests. Now I would like to understand what reasons you see for writing tests. I would also like to know your reasons for not writing tests.</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a:p>
          <a:p>
            <a:r>
              <a:rPr lang="en-US" baseline="0" dirty="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793635474"/>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a:t>
            </a:r>
            <a:r>
              <a:rPr lang="en-US" baseline="0" dirty="0"/>
              <a:t> verify every example across all the recipe specification files. In this output we see '</a:t>
            </a:r>
            <a:r>
              <a:rPr lang="en-US" baseline="0" dirty="0" err="1"/>
              <a:t>rspec</a:t>
            </a:r>
            <a:r>
              <a:rPr lang="en-US" baseline="0" dirty="0"/>
              <a:t>' found 8 examples found all of them passing all within 4.29 seconds.</a:t>
            </a:r>
          </a:p>
          <a:p>
            <a:endParaRPr lang="en-US" baseline="0" dirty="0"/>
          </a:p>
          <a:p>
            <a:r>
              <a:rPr lang="en-US" baseline="0" dirty="0"/>
              <a:t>The execution time of RSpec varies based on the specifications, the version of </a:t>
            </a:r>
            <a:r>
              <a:rPr lang="en-US" baseline="0" dirty="0" err="1"/>
              <a:t>ChefSpec</a:t>
            </a:r>
            <a:r>
              <a:rPr lang="en-US" baseline="0" dirty="0"/>
              <a:t>, the power of the workstation, and the platform.</a:t>
            </a:r>
          </a:p>
          <a:p>
            <a:endParaRPr lang="en-US" baseline="0" dirty="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Let's have a discussion.</a:t>
            </a:r>
          </a:p>
          <a:p>
            <a:endParaRPr lang="en-US" baseline="0" dirty="0"/>
          </a:p>
          <a:p>
            <a:r>
              <a:rPr lang="en-US" baseline="0" dirty="0"/>
              <a:t>Instructor Note: This output was generated on a Amazon Web Services t1.micro running CentOS 6.9 installed with Chef DK 0.11.0.</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551507651"/>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27049804"/>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Before</a:t>
            </a:r>
            <a:r>
              <a:rPr lang="en-US" baseline="0" dirty="0"/>
              <a:t> we complete this section, let us pause for questions.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549502496"/>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All of the resources within our recipes have expectations. Now it is time to see the value of the examples that we have defined by returning to the recipes we wrote and introduce a new requirement: using node attributes.</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330300097"/>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now have the fastest feedback open source software can buy us! And right on time because it is time to refactor the cookbook again.</a:t>
            </a:r>
            <a:endParaRPr lang="en-US" dirty="0"/>
          </a:p>
        </p:txBody>
      </p:sp>
      <p:sp>
        <p:nvSpPr>
          <p:cNvPr id="5" name="Header Placeholder 4"/>
          <p:cNvSpPr>
            <a:spLocks noGrp="1"/>
          </p:cNvSpPr>
          <p:nvPr>
            <p:ph type="hdr" sz="quarter" idx="11"/>
          </p:nvPr>
        </p:nvSpPr>
        <p:spPr/>
        <p:txBody>
          <a:bodyPr/>
          <a:lstStyle/>
          <a:p>
            <a:pPr>
              <a:defRPr/>
            </a:pPr>
            <a:r>
              <a:rPr lang="en-US" dirty="0"/>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071001123"/>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you will learn</a:t>
            </a:r>
            <a:r>
              <a:rPr lang="en-US" baseline="0" dirty="0"/>
              <a:t> how to refactor a cookbook to use node attributes, employ pry to set up break points in your code, and make changes with confidence.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4130299164"/>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initially</a:t>
            </a:r>
            <a:r>
              <a:rPr lang="en-US" baseline="0" dirty="0"/>
              <a:t> set out to create a cookbook that was more modular we broke the concerns of the webserver into three different recipes. This would allow an opportunity for cookbook authors within our organization re-use components of the cookbook by including only the recipes that they want.</a:t>
            </a:r>
          </a:p>
          <a:p>
            <a:endParaRPr lang="en-US" baseline="0" dirty="0"/>
          </a:p>
          <a:p>
            <a:r>
              <a:rPr lang="en-US" baseline="0" dirty="0"/>
              <a:t>Sometimes you do not want to re-define an entire new recipe and simply want to provide a different name or version for the package; a single file path for the configuration file.</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885895392"/>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Within each recipe we defined the resources  necessary to bring the webserver into the desired state. When we expressed these resources we did so with values that worked for this platform and version of the Operating System (OS).</a:t>
            </a:r>
          </a:p>
          <a:p>
            <a:endParaRPr lang="en-US" baseline="0" dirty="0"/>
          </a:p>
          <a:p>
            <a:r>
              <a:rPr lang="en-US" baseline="0" dirty="0"/>
              <a:t>The configuration recipe defined a file resource with a path to the location for the default HTML page. This path is hard-coded for this particular platform. If we had a situation where another cookbook or environment or role wanted to use this recipe but provide a custom value we could not do that unless we talk about making the file path a node attribute.</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174673674"/>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Cookbooks</a:t>
            </a:r>
            <a:r>
              <a:rPr lang="en-US" baseline="0" dirty="0"/>
              <a:t> can define node attributes which are added to the node object after the initial discovery is done by </a:t>
            </a:r>
            <a:r>
              <a:rPr lang="en-US" baseline="0" dirty="0" err="1"/>
              <a:t>Ohai</a:t>
            </a:r>
            <a:r>
              <a:rPr lang="en-US" baseline="0" dirty="0"/>
              <a:t>. </a:t>
            </a:r>
            <a:r>
              <a:rPr lang="en-US" baseline="0" dirty="0" err="1"/>
              <a:t>Ohai</a:t>
            </a:r>
            <a:r>
              <a:rPr lang="en-US" baseline="0" dirty="0"/>
              <a:t> attributes are considered automatic and cannot be overwritten. However, the attributes defined in a cookbook can come in variety of levels. This allows for cookbooks to define a base value which another cookbook can replace when needed.</a:t>
            </a:r>
          </a:p>
          <a:p>
            <a:endParaRPr lang="en-US" baseline="0" dirty="0"/>
          </a:p>
          <a:p>
            <a:r>
              <a:rPr lang="en-US" baseline="0" dirty="0"/>
              <a:t>That is the kind of flexibility that we want to implement in our cookbook.</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4107644558"/>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Together</a:t>
            </a:r>
            <a:r>
              <a:rPr lang="en-US" baseline="0" dirty="0"/>
              <a:t> we will walk through refactoring the install recipe continuing to use our tests to prove that we have not caused a regression in recipes.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5901176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a:t>
            </a:r>
            <a:r>
              <a:rPr lang="en-US" baseline="0" dirty="0"/>
              <a:t> or may not be convinced that there is value in writing and executing tests. If the opinions we all have expressed has not convinced you I encourage you to continue to find more discussions where you can hear more opinions and share yours with others. It is important to have these discussions within your teams and your organization.</a:t>
            </a:r>
          </a:p>
          <a:p>
            <a:endParaRPr lang="en-US" baseline="0" dirty="0"/>
          </a:p>
          <a:p>
            <a:r>
              <a:rPr lang="en-US" baseline="0" dirty="0"/>
              <a:t>I want to now focus the discussion on the reasons why writing tests are hard. Similar to the previous discussion I want to provide my opinion to start the discussion. I want you to also contribute your opinions and experiences as they are equally valuable.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113263014"/>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a:t>
            </a:r>
            <a:r>
              <a:rPr lang="en-US" baseline="0" dirty="0"/>
              <a:t> we have expectations in place we can start with a change to the install recipe. Here we are replacing the package name with a node attribute that we have yet to define in the attributes file.</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52641146"/>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made a change. </a:t>
            </a:r>
            <a:r>
              <a:rPr lang="en-US" dirty="0"/>
              <a:t>Before</a:t>
            </a:r>
            <a:r>
              <a:rPr lang="en-US" baseline="0" dirty="0"/>
              <a:t> we define the node attribute we should run the tests.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68997657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executin</a:t>
            </a:r>
            <a:r>
              <a:rPr lang="en-US" baseline="0" dirty="0"/>
              <a:t>g '</a:t>
            </a:r>
            <a:r>
              <a:rPr lang="en-US" baseline="0" dirty="0" err="1"/>
              <a:t>rspec</a:t>
            </a:r>
            <a:r>
              <a:rPr lang="en-US" baseline="0" dirty="0"/>
              <a:t>' against all the examples that we have defined we see a large number of failures. The failure summary will show us that the chef run failed with an error. This error is informing us that we attempted to retrieve an attribute from the node object that does not exist. All of the failures should be the same.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710012690"/>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it is time to create the attributes file and define the necessary attribute.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706945802"/>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'chef' tool is able to generate attributes. All it requires is the name of the file when you are inside the cookbook. We are currently inside the cookbook directory so now we need to give it a name.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758402497"/>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standard name for the attributes file is 'default'. This command will generate an attributes file named '</a:t>
            </a:r>
            <a:r>
              <a:rPr lang="en-US" baseline="0" dirty="0" err="1"/>
              <a:t>default.rb</a:t>
            </a:r>
            <a:r>
              <a:rPr lang="en-US" baseline="0" dirty="0"/>
              <a:t>' in the attributes directory.</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465584506"/>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verify that by looking</a:t>
            </a:r>
            <a:r>
              <a:rPr lang="en-US" baseline="0" dirty="0"/>
              <a:t> in the attributes directory to see the file has been generated.</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279641599"/>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a:t>
            </a:r>
            <a:r>
              <a:rPr lang="en-US" baseline="0" dirty="0"/>
              <a:t> is time to edit the attributes file and define the node attribute. Here we are defining the node attribute at the default level. Setting it to default will allow other cookbooks to override it if necessary.</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40341887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change should fix</a:t>
            </a:r>
            <a:r>
              <a:rPr lang="en-US" baseline="0" dirty="0"/>
              <a:t> all the examples that we broke when we used the node attribute without having defined it.</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148811479"/>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results here show all the examples pass.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2968322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language you use to define your tests in is not the same as the language you use to compose your original intentions. To test your code you need to write more code. However, this new code that you write is different as you are expressing your desired expectations of the system across a number of scenarios. This requires you to learn one or more new languages which have completely new systems and structures.</a:t>
            </a:r>
          </a:p>
          <a:p>
            <a:endParaRPr lang="en-US" baseline="0" dirty="0"/>
          </a:p>
          <a:p>
            <a:r>
              <a:rPr lang="en-US" baseline="0" dirty="0"/>
              <a:t>Testing asks you to solve a different problem in a different order when compared to process of writing software. You have to overcome particular challenges created by an implementation and express the desired expectations of that implementation before it is even built.</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443809548"/>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a:t>
            </a:r>
            <a:r>
              <a:rPr lang="en-US" baseline="0" dirty="0"/>
              <a:t> the expectations having been met we can confidently say that the cookbook has been refactored successfully.</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992855176"/>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process of</a:t>
            </a:r>
            <a:r>
              <a:rPr lang="en-US" baseline="0" dirty="0"/>
              <a:t> implementing the use of the node attribute in the recipe or in the attributes file we could have made a mistake. We proved that the examples would have caught the error. </a:t>
            </a:r>
          </a:p>
          <a:p>
            <a:endParaRPr lang="en-US" baseline="0" dirty="0"/>
          </a:p>
          <a:p>
            <a:r>
              <a:rPr lang="en-US" baseline="0" dirty="0"/>
              <a:t>What if an error occurred and we were unable to find it? Occasionally you will implement a change wrong and then find yourself staring at the failing expectations wondering what is wrong.</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826488659"/>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simple typo that</a:t>
            </a:r>
            <a:r>
              <a:rPr lang="en-US" baseline="0" dirty="0"/>
              <a:t> the examples would catch but when it comes time to find and fix the issue, our eyes may not immediately catch it. We may think the error lies somewhere in the recipe. If we cannot find it we keep running the tests and wondering what is going wrong.</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380041353"/>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is a situation where our mental model of the state of things is different than the actual model of execution. The benefit of tests is that it allows us to express the expectations about the model of how the execution should run. Testing is like a experiment: </a:t>
            </a:r>
            <a:r>
              <a:rPr lang="en-US" dirty="0"/>
              <a:t>setup; execute; verify.</a:t>
            </a:r>
          </a:p>
          <a:p>
            <a:endParaRPr lang="en-US" baseline="0" dirty="0"/>
          </a:p>
          <a:p>
            <a:r>
              <a:rPr lang="en-US" baseline="0" dirty="0"/>
              <a:t>That feedback is not very interactive. There are moments where you want to be to stop the execution at a particular point and ask some questions.</a:t>
            </a:r>
          </a:p>
          <a:p>
            <a:endParaRPr lang="en-US" dirty="0"/>
          </a:p>
          <a:p>
            <a:r>
              <a:rPr lang="en-US" dirty="0"/>
              <a:t> </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77664410"/>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situation is one in which we want to use a tool called a debugger. Debuggers allow us to set up points where the execution flow will pause and allow us, the user, to interact with the system within the current context of where the execution paused.</a:t>
            </a:r>
          </a:p>
          <a:p>
            <a:endParaRPr lang="en-US" baseline="0" dirty="0"/>
          </a:p>
          <a:p>
            <a:r>
              <a:rPr lang="en-US" baseline="0" dirty="0"/>
              <a:t>Ruby has a well supported debugger project named 'Pry'. 'Pry' is a Ruby gem that is already installed in the Chef Development Kit (Chef DK).</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333998065"/>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explore using</a:t>
            </a:r>
            <a:r>
              <a:rPr lang="en-US" baseline="0" dirty="0"/>
              <a:t> Pry we need to create an issue for ourselves to troubleshoot. Doing so will allow us to see some of the power of Pry.</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229060424"/>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simple typo that</a:t>
            </a:r>
            <a:r>
              <a:rPr lang="en-US" baseline="0" dirty="0"/>
              <a:t> the examples would catch but when it comes time to find and fix the issue, our eyes may not immediately catch it. We may think the error lies somewhere in the recipe. If we cannot find it we keep running the tests and wondering what is going wrong.</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33096408"/>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Pry</a:t>
            </a:r>
            <a:r>
              <a:rPr lang="en-US" baseline="0" dirty="0"/>
              <a:t> you first have to specify a require statement. The require here will look for a file name 'pry' give up on finding it locally and then look for the file inside all of the installed gems.</a:t>
            </a:r>
          </a:p>
          <a:p>
            <a:endParaRPr lang="en-US" baseline="0" dirty="0"/>
          </a:p>
          <a:p>
            <a:r>
              <a:rPr lang="en-US" baseline="0" dirty="0"/>
              <a:t>After the Pry code is loaded we access a method named 'binding' and then ask it to run 'pry'. 'binding' is a special method in Ruby that is like gaining access to the DNA of the current context. Pry, after it is loaded, will add the 'pry' method to the binding object to allow us the ability to setup a break point.</a:t>
            </a:r>
          </a:p>
          <a:p>
            <a:endParaRPr lang="en-US" baseline="0" dirty="0"/>
          </a:p>
          <a:p>
            <a:r>
              <a:rPr lang="en-US" baseline="0" dirty="0"/>
              <a:t>Wherever we want to set a breakpoint we can place these two lines.</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06300694"/>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breakpoint cannot break itself. We need to execute the code to cause the execution to pause. The best way to do that is execute the tests that we have defined.</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606413085"/>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can execute the tests for the install specification so that it will process that recipe. After a moment of normal execution the flow will pause and you will be shown where in the code the execution has paused. Along the top is the name of the file with the line number where it is paused. Below is a source code listing line-by-line before and after the breakpoint.</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4412718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Testing</a:t>
            </a:r>
            <a:r>
              <a:rPr lang="en-US" baseline="0" dirty="0"/>
              <a:t> also asks you to change your behaviors through the new tools required to execute the tests. These tools represent a huge domain of knowledge expressed in all the commands, flags, and configuration that must be understood to be used correctly and then effectively as the complexity of your testing tools grow. The largest, and most immediate impact is on your development workflow which has to adopt new steps that feel unsure and even more unreliable as you receive a barrage of feedback in unfamiliar formats.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431833303"/>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Below</a:t>
            </a:r>
            <a:r>
              <a:rPr lang="en-US" baseline="0" dirty="0"/>
              <a:t> the summary of the code around the breakpoint is a prompt. Pry launches a Read-</a:t>
            </a:r>
            <a:r>
              <a:rPr lang="en-US" baseline="0" dirty="0" err="1"/>
              <a:t>Eval</a:t>
            </a:r>
            <a:r>
              <a:rPr lang="en-US" baseline="0" dirty="0"/>
              <a:t>-Print-Loop (REPL). At this prompt we can type in a number of commands and any Ruby code.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498303366"/>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important provided by Pry is probably the 'help' command. Within the results of this you will see all the</a:t>
            </a:r>
            <a:r>
              <a:rPr lang="en-US" baseline="0" dirty="0"/>
              <a:t> commands available. The help will display in a scrolling page like a Linux man page. To escape out of the help output and return to being able to type in commands you will need to enter the keystrokes ':q'</a:t>
            </a:r>
          </a:p>
          <a:p>
            <a:endParaRPr lang="en-US" baseline="0" dirty="0"/>
          </a:p>
          <a:p>
            <a:r>
              <a:rPr lang="en-US" baseline="0" dirty="0"/>
              <a:t>Instructor Note: This content introduces Pry but will not go into explaining all of the different features.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588100376"/>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a:t>
            </a:r>
            <a:r>
              <a:rPr lang="en-US" baseline="0" dirty="0"/>
              <a:t> at the prompt you can enter in any code that you would normally write within the recipe. In this case we can start to examine the node object to see that the node object does not have the top-level attribute set as we expected.</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747690948"/>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interactive session allows us to verify the actual state quickly. When it does not match our mental model we can try multiple hypothesizes quickly. Here we may return back to the attribute file and copy the text within the attribute and attempt this again and see what is actually going on.</a:t>
            </a:r>
          </a:p>
          <a:p>
            <a:endParaRPr lang="en-US" baseline="0" dirty="0"/>
          </a:p>
          <a:p>
            <a:r>
              <a:rPr lang="en-US" baseline="0" dirty="0"/>
              <a:t>We see in this example that</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272425730"/>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a:t>
            </a:r>
            <a:r>
              <a:rPr lang="en-US" baseline="0" dirty="0"/>
              <a:t> are satisfied with what you have discovered it is time to exit. Pry provides two versions of exit:</a:t>
            </a:r>
          </a:p>
          <a:p>
            <a:endParaRPr lang="en-US" baseline="0" dirty="0"/>
          </a:p>
          <a:p>
            <a:r>
              <a:rPr lang="en-US" baseline="0" dirty="0"/>
              <a:t>'exit' which will resume the execution and stop at any other breakpoints along the way.</a:t>
            </a:r>
          </a:p>
          <a:p>
            <a:r>
              <a:rPr lang="en-US" baseline="0" dirty="0"/>
              <a:t>'exit!' which halts the execution immediately and returns you to your shell.</a:t>
            </a:r>
          </a:p>
          <a:p>
            <a:endParaRPr lang="en-US" baseline="0" dirty="0"/>
          </a:p>
          <a:p>
            <a:r>
              <a:rPr lang="en-US" baseline="0" dirty="0"/>
              <a:t>In this situation we want to halt the execution immediately as we have discovered the issue.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175556286"/>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a:t>
            </a:r>
            <a:r>
              <a:rPr lang="en-US" baseline="0" dirty="0"/>
              <a:t> discovered the issue in this scenario it is time to remove the breakpoint and restore the attributes code back to its correct state.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627677575"/>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simple typo that</a:t>
            </a:r>
            <a:r>
              <a:rPr lang="en-US" baseline="0" dirty="0"/>
              <a:t> the examples would catch but when it comes time to find and fix the issue, our eyes may not immediately catch it. We may think the error lies somewhere in the recipe. If we cannot find it we keep running the tests and wondering what is going wrong.</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427699468"/>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small exercise</a:t>
            </a:r>
            <a:r>
              <a:rPr lang="en-US" baseline="0" dirty="0"/>
              <a:t> focused on a small subset of what is possible with Pry. It is a powerful tool that will aid you in understand the execution of the system much faster than tests alone.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520055717"/>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 is</a:t>
            </a:r>
            <a:r>
              <a:rPr lang="en-US" baseline="0" dirty="0"/>
              <a:t> your turn. Two recipes remain that I want you to refactor to use attributes. Follow the same workflow you used here. As a bonus try using Pry again to reinforce setting it up and navigating through the execution flow with it.</a:t>
            </a:r>
            <a:endParaRPr lang="en-US" dirty="0"/>
          </a:p>
          <a:p>
            <a:endParaRPr lang="en-US" dirty="0"/>
          </a:p>
          <a:p>
            <a:r>
              <a:rPr lang="en-US" dirty="0"/>
              <a:t>Instructor Note: Allow 10 minutes to complete this exercise</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413924876"/>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a:t>
            </a:r>
            <a:r>
              <a:rPr lang="en-US" baseline="0" dirty="0"/>
              <a:t> review the refactoring of the service resource. You returned first to the service resource in the service recipe and specify a node attribute that will give you the service name.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42776700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I shared with you my opinion on why</a:t>
            </a:r>
            <a:r>
              <a:rPr lang="en-US" baseline="0" dirty="0"/>
              <a:t> I think it is hard to write tests. Now I would like to understand what reasons you see that make </a:t>
            </a:r>
            <a:r>
              <a:rPr lang="en-US" baseline="0"/>
              <a:t>testing hard.</a:t>
            </a:r>
            <a:endParaRPr lang="en-US" baseline="0" dirty="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After we have expressed a set of reasons we should leave time within the discussion to discuss ways in which you have made it less hard.</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a:p>
          <a:p>
            <a:r>
              <a:rPr lang="en-US" baseline="0" dirty="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a:p>
          <a:p>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416095831"/>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executed the tests against all the recipes or the specific service recipe. A large set of errors appear as we saw last time. The error is telling us to define the node attribute.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4172510483"/>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opened the default attributes file up and defined the new node attribute at the default level.</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4104967507"/>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executed the tests again and saw all the expectation have been met successfully.</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514995418"/>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a:t>
            </a:r>
            <a:r>
              <a:rPr lang="en-US" baseline="0" dirty="0"/>
              <a:t> review the refactoring of the service resource. You returned first to the service resource in the service recipe and specify a node attribute that will give you the service name.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893493602"/>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executed the tests against all the recipes or the specific service recipe. A large set of errors appear as we saw last time. The error is telling us to define the node attribute.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8959642"/>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opened the default attributes file up and defined the new node attribute at the default level.</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4158271090"/>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executed the tests again and saw all the expectation have been met successfully.</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895821199"/>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Congratulations. Now you have</a:t>
            </a:r>
            <a:r>
              <a:rPr lang="en-US" baseline="0" dirty="0"/>
              <a:t> completely refactored the resources in the cookbook to use node attributes.</a:t>
            </a:r>
          </a:p>
          <a:p>
            <a:endParaRPr lang="en-US" baseline="0" dirty="0"/>
          </a:p>
          <a:p>
            <a:r>
              <a:rPr lang="en-US" baseline="0" dirty="0"/>
              <a:t>Let's have a discussion.</a:t>
            </a:r>
          </a:p>
          <a:p>
            <a:endParaRPr lang="en-US" baseline="0" dirty="0"/>
          </a:p>
          <a:p>
            <a:r>
              <a:rPr lang="en-US" baseline="0" dirty="0"/>
              <a:t>Instructor Note: We did not review the configuration recipe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341620577"/>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349213701"/>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Before</a:t>
            </a:r>
            <a:r>
              <a:rPr lang="en-US" baseline="0" dirty="0"/>
              <a:t> we complete this section, let us pause for questions.</a:t>
            </a:r>
            <a:endParaRPr lang="en-US" dirty="0"/>
          </a:p>
          <a:p>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5887097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With our two discussions complete lets pause now for any questions that were not covered or even came out of </a:t>
            </a:r>
            <a:r>
              <a:rPr lang="en-US" baseline="0"/>
              <a:t>the discussions.</a:t>
            </a:r>
            <a:endParaRPr lang="en-US" baseline="0"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17047064"/>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With the resources now using node attributes we are ready to explore the last section which will challenge us to expand the scope of this cookbook to support multiple platforms.</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23903218"/>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When we started developing this cookbook I told you that we were going continue to refactor this cookbook until it supported multiple platforms. We could have started with that goal. Instead we started small. One test. One recipe. Refactor. Add more tests. Refactor. This process allowed us to deliver a reliable cookbook in confident way. But testing was not the only thing that aided us in building this cookbook. </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Instrumental to software development and test-driven development is learning how to divide the work into these small increments. Small, deliverable, verifiable steps are essential to developing code with confidence. Now that you have seen and experienced the Test Driven Development (TDD) workflow and understand the basics, the real work that lay before you is to understand how to find these divisions in the requirements you are given.</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This was a hand-picked experience. That moves we made may have seemed contrived. As with any knowledge transfer the best we can do is give you a model to play with and hope the forms hold true when it comes time for you to solve a problem with real requirements.</a:t>
            </a:r>
          </a:p>
        </p:txBody>
      </p:sp>
      <p:sp>
        <p:nvSpPr>
          <p:cNvPr id="5" name="Header Placeholder 4"/>
          <p:cNvSpPr>
            <a:spLocks noGrp="1"/>
          </p:cNvSpPr>
          <p:nvPr>
            <p:ph type="hdr" sz="quarter" idx="11"/>
          </p:nvPr>
        </p:nvSpPr>
        <p:spPr/>
        <p:txBody>
          <a:bodyPr/>
          <a:lstStyle/>
          <a:p>
            <a:pPr>
              <a:defRPr/>
            </a:pPr>
            <a:r>
              <a:rPr lang="en-US" dirty="0"/>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446700099"/>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this module you will learn how to define expectations for multiple platforms and implement a cookbook that supports multiple platforms.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688254933"/>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a:t>
            </a:r>
            <a:r>
              <a:rPr lang="en-US" baseline="0" dirty="0"/>
              <a:t> we are going to develop solution in the opposite of the way we started. Instead of approaching this problem from the outside-in we are going to build it inside-out.</a:t>
            </a:r>
          </a:p>
          <a:p>
            <a:endParaRPr lang="en-US" baseline="0" dirty="0"/>
          </a:p>
          <a:p>
            <a:r>
              <a:rPr lang="en-US" baseline="0" dirty="0"/>
              <a:t>To do that means we are going to leverage the specifications we have written that validate the resources within our recipe. But before we do we need to gather some information that is important. Like the name of the platform we are using?</a:t>
            </a:r>
          </a:p>
          <a:p>
            <a:endParaRPr lang="en-US" baseline="0" dirty="0"/>
          </a:p>
          <a:p>
            <a:r>
              <a:rPr lang="en-US" baseline="0" dirty="0"/>
              <a:t>We could attempt to solve this problem by looking for documentation or a general search on the Internet. Instead we will ask the one source that knows the best: the executing code itself.</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347331550"/>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baseline="0" dirty="0"/>
              <a:t> understand the platform of the node we simply need to set a break point in one of the recipes or the attributes file.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291355651"/>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Execute the tests.</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505769889"/>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query the platform of the node object.</a:t>
            </a:r>
            <a:r>
              <a:rPr lang="en-US" baseline="0" dirty="0"/>
              <a:t> The results should tell you that the platform for the node object in the </a:t>
            </a:r>
            <a:r>
              <a:rPr lang="en-US" baseline="0" dirty="0" err="1"/>
              <a:t>ChefSpec</a:t>
            </a:r>
            <a:r>
              <a:rPr lang="en-US" baseline="0" dirty="0"/>
              <a:t> environment is '</a:t>
            </a:r>
            <a:r>
              <a:rPr lang="en-US" baseline="0" dirty="0" err="1"/>
              <a:t>chefspec</a:t>
            </a:r>
            <a:r>
              <a:rPr lang="en-US" baseline="0" dirty="0"/>
              <a:t>'.</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4265252512"/>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a:t>
            </a:r>
            <a:r>
              <a:rPr lang="en-US" baseline="0" dirty="0" err="1"/>
              <a:t>chefspec</a:t>
            </a:r>
            <a:r>
              <a:rPr lang="en-US" baseline="0" dirty="0"/>
              <a:t>' platform is set by the </a:t>
            </a:r>
            <a:r>
              <a:rPr lang="en-US" baseline="0" dirty="0" err="1"/>
              <a:t>ChefSpec</a:t>
            </a:r>
            <a:r>
              <a:rPr lang="en-US" baseline="0" dirty="0"/>
              <a:t> gem. The platform has gone unspecified and this is what </a:t>
            </a:r>
            <a:r>
              <a:rPr lang="en-US" baseline="0" dirty="0" err="1"/>
              <a:t>ChefSpec</a:t>
            </a:r>
            <a:r>
              <a:rPr lang="en-US" baseline="0" dirty="0"/>
              <a:t> defaults to use. Now that we care about the platform we need to learn about another gem named </a:t>
            </a:r>
            <a:r>
              <a:rPr lang="en-US" baseline="0" dirty="0" err="1"/>
              <a:t>Fauxhai</a:t>
            </a:r>
            <a:r>
              <a:rPr lang="en-US" baseline="0" dirty="0"/>
              <a:t>. </a:t>
            </a:r>
            <a:r>
              <a:rPr lang="en-US" baseline="0" dirty="0" err="1"/>
              <a:t>ChefSpec</a:t>
            </a:r>
            <a:r>
              <a:rPr lang="en-US" baseline="0" dirty="0"/>
              <a:t> employs </a:t>
            </a:r>
            <a:r>
              <a:rPr lang="en-US" baseline="0" dirty="0" err="1"/>
              <a:t>Fauxhai</a:t>
            </a:r>
            <a:r>
              <a:rPr lang="en-US" baseline="0" dirty="0"/>
              <a:t> to provide fake node object data for various platforms.</a:t>
            </a:r>
          </a:p>
          <a:p>
            <a:endParaRPr lang="en-US" baseline="0" dirty="0"/>
          </a:p>
          <a:p>
            <a:r>
              <a:rPr lang="en-US" baseline="0" dirty="0"/>
              <a:t>These platforms and their various versions are defined in the gem itself. Essentially the gem, at the time of writing this, contains a large number of JSON files which hold the node object results on each specific platform and version it supports. The best way to learn what platforms are provided is to read the source code in the </a:t>
            </a:r>
            <a:r>
              <a:rPr lang="en-US" baseline="0" dirty="0" err="1"/>
              <a:t>Fauxhai</a:t>
            </a:r>
            <a:r>
              <a:rPr lang="en-US" baseline="0" dirty="0"/>
              <a:t> repository.</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513811676"/>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that we know the platform it is time to exit the execution.</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003049962"/>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a:t>
            </a:r>
            <a:r>
              <a:rPr lang="en-US" baseline="0" dirty="0"/>
              <a:t> Pry we were able to learn something about the system without having to rely on documentation. To understand the available platforms you have to rely on reading the source code.</a:t>
            </a:r>
          </a:p>
          <a:p>
            <a:endParaRPr lang="en-US" baseline="0" dirty="0"/>
          </a:p>
          <a:p>
            <a:r>
              <a:rPr lang="en-US" baseline="0" dirty="0"/>
              <a:t>Learning this powerful skill of gathering details will help you solve mysteries and provide more details and queries when searching for help on the Internet. The better you can get at understanding when to employ Pry and how to use it will eventually have you using documentation less and using executing code and source code more.</a:t>
            </a:r>
          </a:p>
          <a:p>
            <a:endParaRPr lang="en-US" baseline="0" dirty="0"/>
          </a:p>
          <a:p>
            <a:r>
              <a:rPr lang="en-US" baseline="0" dirty="0"/>
              <a:t>Instructor Note: Finding out which platforms and versions </a:t>
            </a:r>
            <a:r>
              <a:rPr lang="en-US" baseline="0" dirty="0" err="1"/>
              <a:t>ChefSpec</a:t>
            </a:r>
            <a:r>
              <a:rPr lang="en-US" baseline="0" dirty="0"/>
              <a:t> supported alluded me when first working with the project. There is some mention in the </a:t>
            </a:r>
            <a:r>
              <a:rPr lang="en-US" baseline="0" dirty="0" err="1"/>
              <a:t>ChefSpec</a:t>
            </a:r>
            <a:r>
              <a:rPr lang="en-US" baseline="0" dirty="0"/>
              <a:t> README but I believe I found myself diving into source code and stumbling upon the </a:t>
            </a:r>
            <a:r>
              <a:rPr lang="en-US" baseline="0" dirty="0" err="1"/>
              <a:t>Fauxhai</a:t>
            </a:r>
            <a:r>
              <a:rPr lang="en-US" baseline="0" dirty="0"/>
              <a:t> code. This is something that would be great to show to show learners if you are capable of figuring that out.</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9890904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a:t>
            </a:r>
            <a:r>
              <a:rPr lang="en-US" baseline="0" dirty="0"/>
              <a:t> we complete this section and start learning some of these new tools and languages let us pause for questions.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092746735"/>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a good habit</a:t>
            </a:r>
            <a:r>
              <a:rPr lang="en-US" baseline="0" dirty="0"/>
              <a:t> to clean up this break points. Leaving them around has a nasty habit of pausing the execution of a run you want to see complete uninterrupted.</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849439650"/>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know the environment</a:t>
            </a:r>
            <a:r>
              <a:rPr lang="en-US" baseline="0" dirty="0"/>
              <a:t> it is time to get to work on defining those new examples for the new platform that we want to support.</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4007479305"/>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Together</a:t>
            </a:r>
            <a:r>
              <a:rPr lang="en-US" baseline="0" dirty="0"/>
              <a:t> let's walk through refactoring the cookbook's install recipe. Like we have done before. When we are done it will be your turn to implement the solution for the remaining recipes.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541737450"/>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return</a:t>
            </a:r>
            <a:r>
              <a:rPr lang="en-US" baseline="0" dirty="0"/>
              <a:t> to the specification file and alongside </a:t>
            </a:r>
            <a:r>
              <a:rPr lang="en-US" dirty="0" err="1"/>
              <a:t>CentOS</a:t>
            </a:r>
            <a:r>
              <a:rPr lang="en-US" baseline="0" dirty="0"/>
              <a:t> example group it is time to define the example group that will contain the examples for the Ubuntu 14.04 platform.</a:t>
            </a:r>
          </a:p>
          <a:p>
            <a:endParaRPr lang="en-US" baseline="0" dirty="0"/>
          </a:p>
          <a:p>
            <a:r>
              <a:rPr lang="en-US" baseline="0" dirty="0"/>
              <a:t>The format is nearly identical between these two example groups save for the context, the parameters specified to the </a:t>
            </a:r>
            <a:r>
              <a:rPr lang="en-US" baseline="0" dirty="0" err="1"/>
              <a:t>ServerRunner</a:t>
            </a:r>
            <a:r>
              <a:rPr lang="en-US" baseline="0" dirty="0"/>
              <a:t> initialization, and the name of the necessary package to install.</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048315372"/>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examples have now been defined for the existing platform and the new platform.</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836998678"/>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it comes time to execute</a:t>
            </a:r>
            <a:r>
              <a:rPr lang="en-US" baseline="0" dirty="0"/>
              <a:t> the tests we should see that defining the new platform will not raise an error when it converges but will fail to meet the expectation that we installed the correctly named package.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962035709"/>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name of the package is defined in the attributes</a:t>
            </a:r>
            <a:r>
              <a:rPr lang="en-US" baseline="0" dirty="0"/>
              <a:t> file. That is what we refactored to support in the last section. It is now time to return to the attributes file and have it specify a different package name based on the platform.</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304858249"/>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baseline="0" dirty="0"/>
              <a:t> set the node attribute conditionally based on the platform means we are going to need to control the way that Ruby parses the code based on the state of the node platform. Ruby provides many ways to control the flow and several of them are documented in the recipe Domain Specific Language (DSL).</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651943191"/>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very</a:t>
            </a:r>
            <a:r>
              <a:rPr lang="en-US" baseline="0" dirty="0"/>
              <a:t> common way is to define a case statement. The case statement allows you to provide a value or value stored in a variable to the case keyword. Then following the case statement are a number of 'when' statements. Each 'when' needs to be provided with a value or value stored in a variable. If the value in the case statement equals the value in when statement then it is match and the flow of execution will take that path and ignore all others.</a:t>
            </a:r>
          </a:p>
          <a:p>
            <a:endParaRPr lang="en-US" baseline="0" dirty="0"/>
          </a:p>
          <a:p>
            <a:r>
              <a:rPr lang="en-US" baseline="0" dirty="0"/>
              <a:t>If none were to match we might be in trouble as the node attribute would never be set so we can use an 'else' statement which is as good as saying if none of those match then use this path.</a:t>
            </a:r>
          </a:p>
          <a:p>
            <a:endParaRPr lang="en-US" baseline="0" dirty="0"/>
          </a:p>
          <a:p>
            <a:r>
              <a:rPr lang="en-US" baseline="0" dirty="0"/>
              <a:t>The order of the case statement is particularly important as well. The first match that is made is the path the execution will take.</a:t>
            </a:r>
          </a:p>
          <a:p>
            <a:endParaRPr lang="en-US" baseline="0" dirty="0"/>
          </a:p>
          <a:p>
            <a:r>
              <a:rPr lang="en-US" baseline="0" dirty="0"/>
              <a:t>Instructor Note: When we say 'equal' each other we mean that Ruby is comparing the objects together with the equality method, the triple equals (===) .</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80693878"/>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a:t>
            </a:r>
            <a:r>
              <a:rPr lang="en-US" baseline="0" dirty="0"/>
              <a:t> the attributes file has been updated it is time execute the tests again and see if we defined this conditional logic correctly.</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883454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a:t>Chef Software, Inc.</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Tree>
    <p:extLst>
      <p:ext uri="{BB962C8B-B14F-4D97-AF65-F5344CB8AC3E}">
        <p14:creationId xmlns:p14="http://schemas.microsoft.com/office/powerpoint/2010/main" val="3624138610"/>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Executing</a:t>
            </a:r>
            <a:r>
              <a:rPr lang="en-US" baseline="0" dirty="0"/>
              <a:t> the tests we should see both platforms will converge without error and install the necessary packages.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375200106"/>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approach to leverage the existing examples and use them to help define new examples for a new platform allowed us to build confidence through testing from the inside-out.</a:t>
            </a:r>
          </a:p>
          <a:p>
            <a:endParaRPr lang="en-US" baseline="0" dirty="0"/>
          </a:p>
          <a:p>
            <a:r>
              <a:rPr lang="en-US" baseline="0" dirty="0"/>
              <a:t>Taking this inside-out approach can feel right in situations where you know the steps you have to take.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119440798"/>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as an exercise for you it is time to do the same thing for the service recipe. The service for Ubuntu is named 'apache2'. Start with the changes to the specifications, move through see the failure, update to use the same conditional statement structure and then see the examples verify your work.</a:t>
            </a:r>
          </a:p>
          <a:p>
            <a:endParaRPr lang="en-US" baseline="0" dirty="0"/>
          </a:p>
          <a:p>
            <a:r>
              <a:rPr lang="en-US" dirty="0"/>
              <a:t>Instructor Note: Allow 10 minutes to complete this exercise</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415353954"/>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now define an entire example group dedicated to the Ubuntu platform which defines the same structure of examples but with the values that are important for the platform.</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221575333"/>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Executing</a:t>
            </a:r>
            <a:r>
              <a:rPr lang="en-US" baseline="0" dirty="0"/>
              <a:t> the test you would see the appropriate failures for the correctly named services not being started and enabled.</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753429816"/>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Updating the attributes</a:t>
            </a:r>
            <a:r>
              <a:rPr lang="en-US" baseline="0" dirty="0"/>
              <a:t> for the service should be a little less work because the structure is all in place.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052969422"/>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a:t>
            </a:r>
            <a:r>
              <a:rPr lang="en-US" baseline="0" dirty="0"/>
              <a:t> when we execute the tests again we see that all the examples pass.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135656320"/>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a:t>
            </a:r>
            <a:r>
              <a:rPr lang="en-US" baseline="0" dirty="0"/>
              <a:t> was nearly identical and a good way to reinforce the testing flow.</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019905327"/>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only</a:t>
            </a:r>
            <a:r>
              <a:rPr lang="en-US" baseline="0" dirty="0"/>
              <a:t> the configuration recipe remains. The default index HTML page for Ubuntu and </a:t>
            </a:r>
            <a:r>
              <a:rPr lang="en-US" baseline="0" dirty="0" err="1"/>
              <a:t>CentOS</a:t>
            </a:r>
            <a:r>
              <a:rPr lang="en-US" baseline="0" dirty="0"/>
              <a:t> are exactly the same. So when you define the new examples you actually will not see the failure. Then when you make the changes to the attributes file you will not see the failure. At that point you have written two new examples for the Ubuntu platform and it is important to ensure those tests fail. So pick a mutation (e.g. remove a line or specify an incorrect value) for the Ubuntu flow and ensure you see the failure.</a:t>
            </a:r>
          </a:p>
          <a:p>
            <a:endParaRPr lang="en-US" baseline="0" dirty="0"/>
          </a:p>
          <a:p>
            <a:r>
              <a:rPr lang="en-US" baseline="0" dirty="0"/>
              <a:t>Finally take a look at the code that you have created and ask yourself is that change better?</a:t>
            </a:r>
          </a:p>
          <a:p>
            <a:endParaRPr lang="en-US" baseline="0" dirty="0"/>
          </a:p>
          <a:p>
            <a:r>
              <a:rPr lang="en-US" dirty="0"/>
              <a:t>Instructor Note: Allow 10 minutes to complete this exercise</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405336276"/>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then define another example group dedicated to the Ubuntu platform. Except this time the expectation is exactly the same.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41413369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Writing tests are often difficult. Writing tests before you have written the code that you want to test can often feel like a leap of faith. An act that requires a level of clairvoyance reserved for magicians or con-artists. Some have likened it towards starting a story by first writing the conclusion.</a:t>
            </a:r>
          </a:p>
        </p:txBody>
      </p:sp>
      <p:sp>
        <p:nvSpPr>
          <p:cNvPr id="5" name="Header Placeholder 4"/>
          <p:cNvSpPr>
            <a:spLocks noGrp="1"/>
          </p:cNvSpPr>
          <p:nvPr>
            <p:ph type="hdr" sz="quarter" idx="11"/>
          </p:nvPr>
        </p:nvSpPr>
        <p:spPr/>
        <p:txBody>
          <a:bodyPr/>
          <a:lstStyle/>
          <a:p>
            <a:pPr>
              <a:defRPr/>
            </a:pPr>
            <a:r>
              <a:rPr lang="en-US" dirty="0"/>
              <a:t>Chef Intermediate</a:t>
            </a:r>
          </a:p>
        </p:txBody>
      </p:sp>
      <p:sp>
        <p:nvSpPr>
          <p:cNvPr id="7" name="Date Placeholder 6"/>
          <p:cNvSpPr>
            <a:spLocks noGrp="1"/>
          </p:cNvSpPr>
          <p:nvPr>
            <p:ph type="dt" idx="12"/>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3100211942"/>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Executing the tests shows you</a:t>
            </a:r>
            <a:r>
              <a:rPr lang="en-US" baseline="0" dirty="0"/>
              <a:t> that everything is working.</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375338293"/>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implemented the change that we have done before.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717096107"/>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see the tests pass again. This is where you should become uncomfortable</a:t>
            </a:r>
            <a:r>
              <a:rPr lang="en-US" baseline="0" dirty="0"/>
              <a:t> that we may have a false positive and that is a good time to ensure that you do not by mutating the code.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429369536"/>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anywhere in the Ubuntu flow of execution make a small mutation. In the example I am providing I have chosen a different path. Removing the attribute is another option as well.</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4026204853"/>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Executing the tests</a:t>
            </a:r>
            <a:r>
              <a:rPr lang="en-US" baseline="0" dirty="0"/>
              <a:t> should net at least one failure and that should give you more confidence that the expectations you have written are doing the work you want them to do.</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706342918"/>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you</a:t>
            </a:r>
            <a:r>
              <a:rPr lang="en-US" baseline="0" dirty="0"/>
              <a:t> might restore the code. Removing the mutation.</a:t>
            </a:r>
          </a:p>
          <a:p>
            <a:endParaRPr lang="en-US" baseline="0" dirty="0"/>
          </a:p>
          <a:p>
            <a:r>
              <a:rPr lang="en-US" baseline="0" dirty="0"/>
              <a:t>You may even choose to undo the change the proposed change. This is up to you to make the decision. In the example shown here I have returned to the original implementation. The original implementation worked, executing our tests proved it. </a:t>
            </a:r>
            <a:r>
              <a:rPr lang="en-US" dirty="0"/>
              <a:t>Whether</a:t>
            </a:r>
            <a:r>
              <a:rPr lang="en-US" baseline="0" dirty="0"/>
              <a:t> you should leave the attribute defined in the case statement or outside of it is up to you.</a:t>
            </a:r>
          </a:p>
          <a:p>
            <a:endParaRPr lang="en-US" baseline="0" dirty="0"/>
          </a:p>
          <a:p>
            <a:r>
              <a:rPr lang="en-US" baseline="0" dirty="0"/>
              <a:t>Leaving it in the case statements ensures that all values are defined on the platform. If a value on a particular platform were to change we would simply need to only change it within that platform's flow of control. However, if you never implement another platform you have created two lines of code. Some may argue the fewer lines of code you issue or statements you place inside of a conditional make it easier to read and understand.</a:t>
            </a:r>
          </a:p>
          <a:p>
            <a:endParaRPr lang="en-US" baseline="0" dirty="0"/>
          </a:p>
          <a:p>
            <a:r>
              <a:rPr lang="en-US" baseline="0" dirty="0"/>
              <a:t>The most important thing is that the examples you defined should remain in the specification regardless of the implementation. The examples describe the expected behavior of the platform.</a:t>
            </a:r>
          </a:p>
          <a:p>
            <a:endParaRPr lang="en-US" baseline="0" dirty="0"/>
          </a:p>
          <a:p>
            <a:endParaRPr lang="en-US" baseline="0" dirty="0"/>
          </a:p>
          <a:p>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654337910"/>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Executing the tests</a:t>
            </a:r>
            <a:r>
              <a:rPr lang="en-US" baseline="0" dirty="0"/>
              <a:t> should net at least one failure and that should give you more confidence that the expectations you have written are doing the work you want them to do.</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594255317"/>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Congratulations!</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688312093"/>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Now that we have finished building everything</a:t>
            </a:r>
            <a:r>
              <a:rPr lang="en-US" baseline="0" dirty="0"/>
              <a:t> from the inside-out. It is finally time to see if the integration test works. This is important. When building recipes with </a:t>
            </a:r>
            <a:r>
              <a:rPr lang="en-US" baseline="0" dirty="0" err="1"/>
              <a:t>ChefSpec</a:t>
            </a:r>
            <a:r>
              <a:rPr lang="en-US" baseline="0" dirty="0"/>
              <a:t> you can very quickly make mistakes. Those mistakes are not the typos or omissions we have made. These are the mistakes that only the platform can catch.</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Because we have been doing everything in-memory we really do not know if the package name, file path, or service name actually works. The only way to prove that is to apply the recipe to that platform.</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884913427"/>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for our last and final exercise together lets update the Kitchen configuration to give us the ability to test on the Ubuntu platform.</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532194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goal of this training is to teach you techniques that will help you extend the functionality of your cookbooks. We also want to share the </a:t>
            </a:r>
            <a:r>
              <a:rPr lang="en-US" dirty="0"/>
              <a:t>thought process on why and how to best employ these techniques. </a:t>
            </a:r>
          </a:p>
          <a:p>
            <a:endParaRPr lang="en-US" baseline="0" dirty="0"/>
          </a:p>
          <a:p>
            <a:r>
              <a:rPr lang="en-US" baseline="0" dirty="0"/>
              <a:t>Chef is built on top of Ruby. This means you have the power of a programming language at your disposal and we will have to keep a tight focus on the challenges and exercises presented in this content. </a:t>
            </a:r>
            <a:r>
              <a:rPr lang="en-US" dirty="0"/>
              <a:t>During and throughout the content we will have discussion where we may have additional time to talk about many different topics but in this interest of time and popular opinion we may need to leave those discussions.</a:t>
            </a:r>
          </a:p>
          <a:p>
            <a:endParaRPr lang="en-US" dirty="0"/>
          </a:p>
          <a:p>
            <a:r>
              <a:rPr lang="en-US" baseline="0" dirty="0"/>
              <a:t>During the introductions you learned about the other individuals here in the course with you. They may have shared similar problems and domains. During the time that we are here respectfully reach out them so that you can continue the conversation, grow each others' knowledge, and become better professionals.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8044567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Test Driven Development (TDD) is a workflow that asks you to perform that act continually and repeatedly as you satisfy the requirements of the work you have chosen to perform.</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TDD generically focuses on the unit of software any level. It is the process of writing the test first, implementing the unit, and then verifying the implementation with the test that was written.</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A 'unit' of software is purposefully vague. This 'unit' is definable by the individuals developing the software. So the size of a 'unit of software' likely has different meanings to different individuals based on our backgrounds and experiences.</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1305489053"/>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a:t>
            </a:r>
            <a:r>
              <a:rPr lang="en-US" baseline="0" dirty="0"/>
              <a:t> the kitchen configuration we define the new Ubuntu 14.04 platform.</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301235056"/>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verify that the platform</a:t>
            </a:r>
            <a:r>
              <a:rPr lang="en-US" baseline="0" dirty="0"/>
              <a:t> exists within the list of instances.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402988393"/>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it is time</a:t>
            </a:r>
            <a:r>
              <a:rPr lang="en-US" baseline="0" dirty="0"/>
              <a:t> to execute the test suite. By choosing a very valuable and implementation free </a:t>
            </a:r>
            <a:r>
              <a:rPr lang="en-US" baseline="0" dirty="0" err="1"/>
              <a:t>InSpec</a:t>
            </a:r>
            <a:r>
              <a:rPr lang="en-US" baseline="0" dirty="0"/>
              <a:t> example, is the website up and running in </a:t>
            </a:r>
            <a:r>
              <a:rPr lang="en-US" baseline="0" dirty="0" err="1"/>
              <a:t>localhost</a:t>
            </a:r>
            <a:r>
              <a:rPr lang="en-US" baseline="0" dirty="0"/>
              <a:t>, we can be fairly certain that the expectations should be met.</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61388600"/>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execute</a:t>
            </a:r>
            <a:r>
              <a:rPr lang="en-US" baseline="0" dirty="0"/>
              <a:t> the tests against both platforms run 'kitchen test'. Because we have two instances and did not specify a particular instance with the command it will run tests against all the listed instances.</a:t>
            </a:r>
          </a:p>
          <a:p>
            <a:endParaRPr lang="en-US" baseline="0" dirty="0"/>
          </a:p>
          <a:p>
            <a:r>
              <a:rPr lang="en-US" dirty="0"/>
              <a:t>This</a:t>
            </a:r>
            <a:r>
              <a:rPr lang="en-US" baseline="0" dirty="0"/>
              <a:t> might be a good time to get up and move around as it will take some time.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99278028"/>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expectations should pass and this brings the last exercise to a close. </a:t>
            </a:r>
          </a:p>
          <a:p>
            <a:endParaRPr lang="en-US" baseline="0" dirty="0"/>
          </a:p>
          <a:p>
            <a:r>
              <a:rPr lang="en-US" baseline="0" dirty="0"/>
              <a:t>Let's have a discussion.</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819013289"/>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25749920"/>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Before</a:t>
            </a:r>
            <a:r>
              <a:rPr lang="en-US" baseline="0" dirty="0"/>
              <a:t> we complete this section, let us pause for questions.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980189142"/>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a:t>
            </a:r>
            <a:r>
              <a:rPr lang="en-US" baseline="0" dirty="0"/>
              <a:t> you for your time and attention.</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616547937"/>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express the state of your infrastructure with resources, defined in recipes, encapsulated in cookbooks. Chef provides a core set of resources (dependent on your version of Chef and your platform). These core resources allow you to express the desired state of your infrastructure in a majority of situations. They can also be combined together to express the desired state where these individual resources fall short.</a:t>
            </a:r>
          </a:p>
          <a:p>
            <a:endParaRPr lang="en-US" dirty="0"/>
          </a:p>
          <a:p>
            <a:r>
              <a:rPr lang="en-US" dirty="0"/>
              <a:t>Early on when working with Chef these core resources and their ability to be combined will handle a majority of the configuration management issues that you face. After awhile you will come across more specific resource needs that have not yet been created or perhaps help describe a common set of resources you continue to use together.</a:t>
            </a:r>
          </a:p>
          <a:p>
            <a:endParaRPr lang="en-US" dirty="0"/>
          </a:p>
          <a:p>
            <a:r>
              <a:rPr lang="en-US" dirty="0"/>
              <a:t>When a necessary resource does not exist or when you want to express a group of resources a single resource, Chef provides a few ways to accomplish this.</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28710630"/>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completing this module you will be able to</a:t>
            </a:r>
            <a:r>
              <a:rPr lang="en-US" baseline="0" dirty="0"/>
              <a:t> d</a:t>
            </a:r>
            <a:r>
              <a:rPr lang="en-US" dirty="0"/>
              <a:t>escribe the differences between Custom Resources, Definitions, Heavy-Weight Resource Providers</a:t>
            </a:r>
            <a:r>
              <a:rPr lang="en-US" baseline="0" dirty="0"/>
              <a:t> and </a:t>
            </a:r>
            <a:r>
              <a:rPr lang="en-US" dirty="0"/>
              <a:t>Light-Weight Resource </a:t>
            </a:r>
            <a:r>
              <a:rPr lang="en-US"/>
              <a:t>Providers.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5339273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How you choose to express the requirements of that unit is the crux of Behavior Driven Development (BDD). Behavior-driven development specifies that tests of any unit of software should be specified in terms of the desired behavior of the unit. Expressing this desired behavior is often expressed in scenarios that are written in a Domain Specific Language (DSL).</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The cookbooks and recipes that you have written so far share quite a few similarities with BDD. In Chef, you express the desired state of the system through a DSL, resources, you define in recipes.</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2865974227"/>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reached the limit of the core set of resources presents a new set of challenges before you. Fortunately these challenges are not insurmountable because of some of the design choices Chef has made to make it possible to extend its functionality.</a:t>
            </a:r>
            <a:r>
              <a:rPr lang="en-US" baseline="0" dirty="0"/>
              <a:t> Chef is a maturing product that continues to evolve to bring joy to its users. </a:t>
            </a:r>
            <a:r>
              <a:rPr lang="en-US" dirty="0"/>
              <a:t>While we</a:t>
            </a:r>
            <a:r>
              <a:rPr lang="en-US" baseline="0" dirty="0"/>
              <a:t> are going to focus on Custom Resources it is important that have a basic understanding of these other implementations.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821547694"/>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I</a:t>
            </a:r>
            <a:r>
              <a:rPr lang="en-US" baseline="0" dirty="0"/>
              <a:t> will provide a description of each, explain the files and folder structure, take a quick look at how each is implemented, and then talk about any requirements or limitations when pursing this implementation choice.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296088211"/>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Chef's</a:t>
            </a:r>
            <a:r>
              <a:rPr lang="en-US" baseline="0" dirty="0"/>
              <a:t> core resources are written in Ruby. The first approach to creating your own resources is to create your own with Ruby classes. These pure Ruby implementations of Resources is often referred to as </a:t>
            </a:r>
            <a:r>
              <a:rPr lang="en-US" dirty="0"/>
              <a:t>Heavy-Weight Resource-Provider, or HWRP. Each resource defined in Chef is defined</a:t>
            </a:r>
            <a:r>
              <a:rPr lang="en-US" baseline="0" dirty="0"/>
              <a:t> in two classes which sub-class the core Chef Resource and Chef Provider class. </a:t>
            </a:r>
            <a:r>
              <a:rPr lang="en-US" dirty="0"/>
              <a:t>Sub-classing is an object-oriented programming term that means to inherit characteristics (e.g. methods and variables) from the parent class. Within the subclass you are required to override specific methods for the class to behave as a resource within the system.</a:t>
            </a:r>
          </a:p>
          <a:p>
            <a:endParaRPr lang="en-US" dirty="0"/>
          </a:p>
          <a:p>
            <a:r>
              <a:rPr lang="en-US" dirty="0"/>
              <a:t>The</a:t>
            </a:r>
            <a:r>
              <a:rPr lang="en-US" baseline="0" dirty="0"/>
              <a:t> Chef::Resource class describes how the resource appears within the recipe; the interface. The Chef::Provider class describes how the resource will act when it takes one of the supported action on each supported platform.</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439945306"/>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An</a:t>
            </a:r>
            <a:r>
              <a:rPr lang="en-US" baseline="0" dirty="0"/>
              <a:t> </a:t>
            </a:r>
            <a:r>
              <a:rPr lang="en-US" dirty="0"/>
              <a:t>HWRP,</a:t>
            </a:r>
            <a:r>
              <a:rPr lang="en-US" baseline="0" dirty="0"/>
              <a:t> as </a:t>
            </a:r>
            <a:r>
              <a:rPr lang="en-US" dirty="0"/>
              <a:t>pure Ruby,</a:t>
            </a:r>
            <a:r>
              <a:rPr lang="en-US" baseline="0" dirty="0"/>
              <a:t> is </a:t>
            </a:r>
            <a:r>
              <a:rPr lang="en-US" dirty="0"/>
              <a:t>stored in</a:t>
            </a:r>
            <a:r>
              <a:rPr lang="en-US" baseline="0" dirty="0"/>
              <a:t> </a:t>
            </a:r>
            <a:r>
              <a:rPr lang="en-US" dirty="0"/>
              <a:t>within the 'libraries' directory.</a:t>
            </a:r>
            <a:r>
              <a:rPr lang="en-US" baseline="0" dirty="0"/>
              <a:t> Each class, one for the resource and the provider, are stored in separate files. The name of the file matches the class name except it has been snake-cased. Snake-casing lower cases the class name and places underscores between letters where capital letters used to exist. This is a common Ruby practice and one enforced by </a:t>
            </a:r>
            <a:r>
              <a:rPr lang="en-US" baseline="0" dirty="0" err="1"/>
              <a:t>Rubocop</a:t>
            </a:r>
            <a:r>
              <a:rPr lang="en-US" baseline="0" dirty="0"/>
              <a:t>. All the Ruby files within that directory are evaluated after the cookbook is synchronized and loaded.</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621452484"/>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When defining the resource for a Heavy-Weight Resource-Provider you sub-class the Chef Resource class. The initialize method is overridden to specify new default values and allows us to configure the class as necessary when the resource is created in memory. Each potential attribute is defined as a method which uses a helper to setup the default values, value types it supports, etc.</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902019203"/>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When defining the provider for a Heavy-Weight Resource-Provider you sub-class the Chef Provider class. The initialize method does not have to be overridden. The </a:t>
            </a:r>
            <a:r>
              <a:rPr lang="en-US" baseline="0" dirty="0" err="1"/>
              <a:t>load_current_resource</a:t>
            </a:r>
            <a:r>
              <a:rPr lang="en-US" baseline="0" dirty="0"/>
              <a:t> method must be overridden and is where the configuration from the resource is created and configured for use in each of the supported actions. The actions here are defined as methods with the prefix 'action_' and within them you would define the code necessary to perform the operations for this resource.</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Chef provides additional helpers to allow you to shell out to perform operations on the system. You also have the entire Ruby language and any gems that might be packaged with the Chef DK (or you have added to Chef DK) at your disposal.</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588346132"/>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The resource would now be available within any recipe defined in this cookbook or any cookbook that adds this cookbook as a dependency. Here in this example recipe the resources delete and creates apache sites. All three of the resources rely on the site name attribute being tied to the name provided to the resource. The first deletes the welcome site. The next two both rely on the default action of create. The second resource assumes the default site port value.</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654859475"/>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HWRP are incredibly useful when you need the full power of Ruby to implement your own resource. However, they come at the cost of understanding a number of Object-Oriented Programming techniques and the Ruby language. When exploring community cookbooks you may find examples of these resources in use.</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735517195"/>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Definitions behaves like a compile time macro that is reusable across recipes. Macros all you to write a small amount of code that expands out into the contents of the definition wherever it is found within the recipes. With a definition you give it a name, provide parameters, and specify a block of code.</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448784942"/>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The code that defines the definition is stored within a definitions directory in a Ruby file that is processed with the definition Domain Specific Language.</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1793214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TDD is a workflow process: Add a test; Run the test expecting failure; Add code; Run the test expecting success. Refactor.</a:t>
            </a:r>
          </a:p>
          <a:p>
            <a:endParaRPr lang="en-US" dirty="0"/>
          </a:p>
          <a:p>
            <a:r>
              <a:rPr lang="en-US" dirty="0"/>
              <a:t>BDD influences the language we use to write the tests and how we focus on tests that matter. The activities within this module focus on the process of taking requirements, expressing them as expectations, choosing one implementation to meet these expectations, and then verifying we have met these expectations.</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1254175750"/>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When creating a definition you specify a name and a hash of any parameters you wish to provide. Within the definition the parameters are retrievable from a hash named </a:t>
            </a:r>
            <a:r>
              <a:rPr lang="en-US" baseline="0" dirty="0" err="1"/>
              <a:t>params</a:t>
            </a:r>
            <a:r>
              <a:rPr lang="en-US" baseline="0" dirty="0"/>
              <a:t>. The use of the definition within a recipe looks similar to a resource but that is not the case. Definitions cannot notify other resources, subscribe to notifications from other resources, (i.e. `notifies` and `subscribes`) and cannot employ guards (i.e. `</a:t>
            </a:r>
            <a:r>
              <a:rPr lang="en-US" baseline="0" dirty="0" err="1"/>
              <a:t>only_if</a:t>
            </a:r>
            <a:r>
              <a:rPr lang="en-US" baseline="0" dirty="0"/>
              <a:t>` and `</a:t>
            </a:r>
            <a:r>
              <a:rPr lang="en-US" baseline="0" dirty="0" err="1"/>
              <a:t>not_if</a:t>
            </a:r>
            <a:r>
              <a:rPr lang="en-US" baseline="0" dirty="0"/>
              <a:t>`).</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715843298"/>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Definitions shipped in some of the earliest versions of Chef and are still supported today. However, as of Chef 12.5 it is strongly recommended that you choose a solution built with custom resources.</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481504718"/>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Light-Weight Resource-Provider, or LWRP, are Chef resources defined in two Domain Specific Languages (DSL) that allow you to create resources without having to understand the complexity presented by HWRP.</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An LWRP is as much a resource as the core resources defined in Chef. The resource and the provider is parsed and converted into Ruby objects.</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486523198"/>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 A single LWRP definition is defined in two separate files. The file is named exactly the same but one file resides in the 'resources' directory; the other in the 'providers' directory. Both of these files are parsed after the cookbook is synchronized and loaded. Each file's DSL is then converted into Ruby class at runtime.</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Within the file in the 'resources' directory you define the interface for the custom resource. There, within a resource DSL, you can specify a name of the resource, the list of available actions, the default action, and the properties that may be set for the resource. Within the file in the 'providers' directory you define the implementation for the custom resource. There, within a provider DSL, you specify what happens when an action is chosen.</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992413759"/>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Within the resources file you specify the available actions, the default action, and the supported attributes that can be used when specifying the resource.</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140026184"/>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Within the provider definition you specify action blocks for each of the actions defined in the resource file. Within the action you specify resources as if you are defining a small recipe. The attributes defined for the resource are available within the action through a local variable or method named '</a:t>
            </a:r>
            <a:r>
              <a:rPr lang="en-US" baseline="0" dirty="0" err="1"/>
              <a:t>new_resource</a:t>
            </a:r>
            <a:r>
              <a:rPr lang="en-US" baseline="0" dirty="0"/>
              <a:t>'.</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40187046"/>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The name of the cookbook is combined with the name of the resource/provider file name with an underscore to create the user defined resource. This was explicitly defined in the HWRP but is automatically generated.</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Otherwise this is the same results as the one defined by the HWRP.</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660128756"/>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Implementing resources with LWRP is not the favored way to develop a resource in later versions of Chef (Chef 12.5). However, they are still in wide use within older cookbooks like those found within the Chef Supermarket.</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166196316"/>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Custom Resources are Chef resources defined in a Domain Specific Language (DSL) that allow you to create resources without having to understand the complexity presented by HWRP. At its core it is a simplification of the work done with LWRP.</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An custom resource is as much a resource as the core resources defined in Chef. A custom resource definition is defined in a single file that resides in the 'resources' directory. This file is parsed after the cookbook is synchronized and loaded. The custom resource DSL is then converted into Ruby class at runtime.</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436743315"/>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Within the file in the 'resources' directory you define the interface and the implementation for the custom resource. This is written in a custom resource DSL where you can specify the name of the resource, the default action, the properties that may be set, and all the actions that the resource supports.</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7381567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In this module you will learn how to use chef</a:t>
            </a:r>
            <a:r>
              <a:rPr lang="en-US" sz="1200" kern="1200" baseline="0" dirty="0">
                <a:solidFill>
                  <a:schemeClr val="tx1"/>
                </a:solidFill>
                <a:effectLst/>
                <a:latin typeface="Arial" panose="020B0604020202020204" pitchFamily="34" charset="0"/>
                <a:ea typeface="ＭＳ Ｐゴシック" charset="0"/>
                <a:cs typeface="Arial" panose="020B0604020202020204" pitchFamily="34" charset="0"/>
              </a:rPr>
              <a:t> to generate a cookbook, write an integration test first, use Test Kitchen to execute that test, and then implement a solution to make that test pass.</a:t>
            </a:r>
            <a:endParaRPr lang="en-US" sz="1200" kern="1200" dirty="0">
              <a:solidFill>
                <a:schemeClr val="tx1"/>
              </a:solidFill>
              <a:effectLst/>
              <a:latin typeface="Arial" panose="020B0604020202020204" pitchFamily="34" charset="0"/>
              <a:ea typeface="ＭＳ Ｐゴシック" charset="0"/>
              <a:cs typeface="Arial" panose="020B0604020202020204" pitchFamily="34" charset="0"/>
            </a:endParaRPr>
          </a:p>
          <a:p>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1106376733"/>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The custom resource implementation is similar to the LWRP except all of the details that describe the resource are combined into a single file. The custom resource DSL is similar to one defined for the LWRP resource and LWRP provider DSL. It is an evolution of the LWRP implementation with some minor changes. The attributes are instead called properties and when used within the action implementations they no longer require the '</a:t>
            </a:r>
            <a:r>
              <a:rPr lang="en-US" baseline="0" dirty="0" err="1"/>
              <a:t>new_resource</a:t>
            </a:r>
            <a:r>
              <a:rPr lang="en-US" baseline="0" dirty="0"/>
              <a:t>' local variable or method. The default action is assumed to be the first action defined in this file: create.</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401099605"/>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The result is the same here as the HWRP and LWRP. </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The default action is determined by the first action listed in the custom resource definition.</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206792974"/>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Implementing resources with a custom resource is the current favored way to develop a resource for versions of Chef 12.5.X or greater. They are easier to implement than a pure Ruby implementation and are defined in a single file compared to the LWRP implementation.</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06037984"/>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there are more than a few ways to extend Chef and create a resource or resource-like implementation within your recipes.</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584444958"/>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As a group, let's answer these questions.</a:t>
            </a:r>
          </a:p>
          <a:p>
            <a:endParaRPr lang="en-US" baseline="0" dirty="0"/>
          </a:p>
          <a:p>
            <a:r>
              <a:rPr lang="en-US" baseline="0" dirty="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a:p>
          <a:p>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528385543"/>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questions can we answer for you?</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767836515"/>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there are more than a few ways to extend Chef and create a resource or resource-like implementation within your recipes. But before we do that, it is important to understand the value that a custom resource brings to a recipes.</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393479583"/>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completing this module you will be able to</a:t>
            </a:r>
            <a:r>
              <a:rPr lang="en-US" baseline="0" dirty="0"/>
              <a:t> d</a:t>
            </a:r>
            <a:r>
              <a:rPr lang="en-US" dirty="0"/>
              <a:t>escribe when</a:t>
            </a:r>
            <a:r>
              <a:rPr lang="en-US" baseline="0" dirty="0"/>
              <a:t> </a:t>
            </a:r>
            <a:r>
              <a:rPr lang="en-US" dirty="0"/>
              <a:t>a Custom Resource would be beneficial for clarity and reusability.</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247099464"/>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As an group exercise we are going to look at a series of resources and discuss their quality. Quality can be rather variable unless we select a criteria for which to judge it.</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502479338"/>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defining resources within our recipes we are writing software. Software has a number of quality characteristics that have already been defined. ISO/IEC 9126 is an international standard for evaluation of software quality.</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1071763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explore the concepts of Test Driven Development through Behavior Driven Design we are going to focus on creating a cookbook that starts with the goal that installs, configures, and starts a web server that hosts the your company's future home page.</a:t>
            </a:r>
          </a:p>
          <a:p>
            <a:endParaRPr lang="en-US" dirty="0"/>
          </a:p>
          <a:p>
            <a:r>
              <a:rPr lang="en-US" dirty="0"/>
              <a:t>This cookbook will start very straight-forward and over the course of these modules we will introduce new requirements that will increase its complexity.</a:t>
            </a:r>
          </a:p>
          <a:p>
            <a:endParaRPr lang="en-US" dirty="0"/>
          </a:p>
          <a:p>
            <a:r>
              <a:rPr lang="en-US" dirty="0"/>
              <a:t>The goal again is to focus on the TDD workflow and understanding how to apply BDD when defining these tests. We are not concerned about focusing on best practices for managing web servers or modeling a more initially complex cookbook.</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1414893399"/>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standard identifies 6 main quality characteristics.</a:t>
            </a:r>
            <a:r>
              <a:rPr lang="en-US" baseline="0" dirty="0"/>
              <a:t> </a:t>
            </a:r>
            <a:r>
              <a:rPr lang="en-US" dirty="0"/>
              <a:t>Let's talk about each one of these so that we have a shared understanding of what we mean when using them in this exercise.</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795697407"/>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Functionality is the essential purpose of any product or service. Does the code accomplish what it is designed to accomplish? Functionality may also be concerned with if it does so securely and within compliance guidelines.</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995264511"/>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Reliability is a judgment of whether the code accomplishes its functional goal consistently, is able to withstand fault, and recover from a failure.</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458192251"/>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Usability refers to the ease of use for the given code. Is the code easy to understand? Is it easy to learn? Does it adhere to common team standards?</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915241759"/>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Efficiency is concerned with the system resources required to achieve the functionality. We may consider the time, CPU, memory, network requirements, or physical space it takes to accomplish the intended operation.</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118635955"/>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Maintainability measures the code to see if it is supportable. If there is a failure are you able to quickly identify the issue? Are you able to easily adapt the solution? Is it testable?</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381701013"/>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Portability refers to how well the software can adapt to changes in its environment or with its requirements. This may also include evaluating code for its adaptability and maybe even be easily replaced.</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348181855"/>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Let's examine this first example and apply the criteria that we have defined.</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580763378"/>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654174139"/>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4854337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requirements come to us it is rare that the product owners and customers ask us to deliver a particular technology or a software. In our case, I have asked you to setup a web page for your company. I did not specifically state a particular technology but to help limit the scope I have chosen that we are going to build this initial website with Apache.</a:t>
            </a:r>
          </a:p>
          <a:p>
            <a:endParaRPr lang="en-US" dirty="0"/>
          </a:p>
          <a:p>
            <a:r>
              <a:rPr lang="en-US" dirty="0"/>
              <a:t>Behavior driven design asks us to look at the work that we perform from the perspective of our users. Our first job is to develop the scenario that validates the work that we are about to accomplish.</a:t>
            </a:r>
          </a:p>
          <a:p>
            <a:endParaRPr lang="en-US" dirty="0"/>
          </a:p>
          <a:p>
            <a:r>
              <a:rPr lang="en-US" dirty="0"/>
              <a:t>These scenarios that we write are often written in the following format.</a:t>
            </a:r>
          </a:p>
          <a:p>
            <a:endParaRPr lang="en-US" dirty="0"/>
          </a:p>
          <a:p>
            <a:r>
              <a:rPr lang="en-US" dirty="0"/>
              <a:t>This very generically defines any scenario. What we need to do is apply this scenario format to our requirements.</a:t>
            </a:r>
          </a:p>
          <a:p>
            <a:endParaRPr lang="en-US" dirty="0"/>
          </a:p>
          <a:p>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2202910800"/>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75532275"/>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542383357"/>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114118619"/>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706954994"/>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We've</a:t>
            </a:r>
            <a:r>
              <a:rPr lang="en-US" baseline="0" dirty="0"/>
              <a:t> evaluated one code sample, let's look at a second one.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827633958"/>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690879516"/>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a:t>
            </a:r>
            <a:r>
              <a:rPr lang="en-US" baseline="0" dirty="0"/>
              <a:t> completing this module you should be able to: create a custom resource file; define a custom resource action; and extract Chef resources into a custom resource action implementation.</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4153341934"/>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a:t>
            </a:r>
            <a:r>
              <a:rPr lang="en-US" baseline="0" dirty="0"/>
              <a:t> we begin creating this custom resource it is important to review the cookbook. We will start looking at the integration tests defined.</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142983725"/>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a:t>
            </a:r>
            <a:r>
              <a:rPr lang="en-US" baseline="0" dirty="0"/>
              <a:t> we begin creating this custom resource it is important to review the cookbook. We will start looking at the integration tests defined.</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966133546"/>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tests</a:t>
            </a:r>
            <a:r>
              <a:rPr lang="en-US" baseline="0" dirty="0"/>
              <a:t> define that assert that the a default website is available on port 80 and a second website available on port 8080. Each of these websites cater to the different possible roles one could have with the website. The standard user visits the sit on port 80 where admins visit the site on port 8080.</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40031707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our goal is to setup a new webpage we need to start to ask ourselves the question: Why. Why do we need to setup a website? Asking this question will help us identify for who the website is for and what purpose does it serve for the actor in this scenario.</a:t>
            </a:r>
          </a:p>
          <a:p>
            <a:endParaRPr lang="en-US" dirty="0"/>
          </a:p>
          <a:p>
            <a:r>
              <a:rPr lang="en-US" dirty="0"/>
              <a:t>Often times the why will raise more questions which you continue to ask why. You should do that. Asking why enough times will lead you to the true reason why you are taking action. The interesting thing is that knowing the true reason why will</a:t>
            </a:r>
            <a:r>
              <a:rPr lang="en-US" baseline="0" dirty="0"/>
              <a:t> </a:t>
            </a:r>
            <a:r>
              <a:rPr lang="en-US" dirty="0"/>
              <a:t>help reinforce your course of action or maybe change it entirely.</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1218435457"/>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a:t>
            </a:r>
            <a:r>
              <a:rPr lang="en-US" baseline="0" dirty="0"/>
              <a:t> refactoring the cookbook it is important that you verify that the cookbook is in a known good state. To do that you would want to use Test Kitchen to execute the two test are defined.</a:t>
            </a:r>
          </a:p>
          <a:p>
            <a:endParaRPr lang="en-US" baseline="0" dirty="0"/>
          </a:p>
          <a:p>
            <a:r>
              <a:rPr lang="en-US" baseline="0" dirty="0"/>
              <a:t>Each example should pass without failure.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4291153756"/>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a:t>
            </a:r>
            <a:r>
              <a:rPr lang="en-US" baseline="0" dirty="0"/>
              <a:t> examine the unit tests that are defined within the cookbook.</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931086199"/>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single specification</a:t>
            </a:r>
            <a:r>
              <a:rPr lang="en-US" baseline="0" dirty="0"/>
              <a:t> file defined for the default recipe. The first expectation defined is the generic one that assures us that the chef run should converge without raising an error.</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12991279"/>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few expectations ensure</a:t>
            </a:r>
            <a:r>
              <a:rPr lang="en-US" baseline="0" dirty="0"/>
              <a:t> that the necessary packages are installed and the services are started and enabled.</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746327027"/>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expectation ensures</a:t>
            </a:r>
            <a:r>
              <a:rPr lang="en-US" baseline="0" dirty="0"/>
              <a:t> that the default site has an html page that is written out and contains a small amount of content that we assume should be present within that file to ensure our guests are welcome to the site.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468195604"/>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a:t>
            </a:r>
            <a:r>
              <a:rPr lang="en-US" baseline="0" dirty="0"/>
              <a:t> the admin site we ensure that the site directory is created, a configuration file is written, and that the home page displays a welcoming message to the admins visiting the site.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820370770"/>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the end of the file showing the remaining 'end' keywords necessary to properly close the blocks that were opened (with the do keyword) above. Comments follow each one to show their matching 'do' in the file above.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469343995"/>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a:t>
            </a:r>
            <a:r>
              <a:rPr lang="en-US" baseline="0" dirty="0"/>
              <a:t> reviewing the expectations it is important to execute them to ensure that all of them pass.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910777712"/>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a:t>
            </a:r>
            <a:r>
              <a:rPr lang="en-US" baseline="0" dirty="0"/>
              <a:t> it is time to review the default recipe.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613096686"/>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see that</a:t>
            </a:r>
            <a:r>
              <a:rPr lang="en-US" baseline="0" dirty="0"/>
              <a:t> the recipe installs the necessary packages to install the web server. An html page is written out for the default site to contain the appropriate welcome message.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42333849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typical reason for setting up a website is to allow customers, users, potential users to learn more about the company. The needs of the website may change in the future but the first minimum viable product (MVP) is to simply give our users the ability to find out more information.</a:t>
            </a:r>
          </a:p>
          <a:p>
            <a:endParaRPr lang="en-US" dirty="0"/>
          </a:p>
          <a:p>
            <a:r>
              <a:rPr lang="en-US" dirty="0"/>
              <a:t>Our goal now is to define a scenario with this understanding.</a:t>
            </a:r>
          </a:p>
          <a:p>
            <a:endParaRPr lang="en-US" dirty="0"/>
          </a:p>
          <a:p>
            <a:r>
              <a:rPr lang="en-US" dirty="0"/>
              <a:t>This first scenario is enough information to help us build this cookbook with a TDD approach. This practice of defining a scenario is a tactic that I employ to help focus me on the most valuable work that needs to be done.</a:t>
            </a:r>
          </a:p>
          <a:p>
            <a:endParaRPr lang="en-US" dirty="0"/>
          </a:p>
          <a:p>
            <a:r>
              <a:rPr lang="en-US" dirty="0"/>
              <a:t>Important things to notice in the following scenario is the distinct lack of technology or implementation. The scenario is not concerned about the services that are running or files that might be found on the file system.</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3468329498"/>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next three resources setup the admin site. First creating the directory for the admin site to store the html it will display. A configuration file is written to ensure the webserver will find the new site that we have defined. Last an index html file is added to the admin site with a welcoming message.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417145294"/>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webserver to work correctly with the default</a:t>
            </a:r>
            <a:r>
              <a:rPr lang="en-US" baseline="0" dirty="0"/>
              <a:t> site and the admin site the service needs to be started. We also enable the service to ensure the web server will start again if the instance this is being executed on happens to reboot.</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874284945"/>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Reviewing the integration tests, unit tests, and recipe gives us a good understanding of what this cookbook accomplishes.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652825727"/>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 working cookbook it is time</a:t>
            </a:r>
            <a:r>
              <a:rPr lang="en-US" baseline="0" dirty="0"/>
              <a:t> to refactor it to use custom resources. A custom resource will help make the recipe we define express our intentions more clearly and allow us to hide some of the implementation details that make it harder for us to at-a-glance understand what a recipe is accomplishing. It will also assist us if we wanted to support multiple different sites for other roles that have yet been defined.</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963788170"/>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chef command-line</a:t>
            </a:r>
            <a:r>
              <a:rPr lang="en-US" baseline="0" dirty="0"/>
              <a:t> tool allows you to generate some initial directories and resource file. While we are developing a Custom Resource the former name for them was called Light Weight Resource Provider or LWRP. The chef command still uses the acronym </a:t>
            </a:r>
            <a:r>
              <a:rPr lang="en-US" baseline="0" dirty="0" err="1"/>
              <a:t>lwrp</a:t>
            </a:r>
            <a:r>
              <a:rPr lang="en-US" baseline="0" dirty="0"/>
              <a:t> as the generate sub-command.</a:t>
            </a:r>
          </a:p>
          <a:p>
            <a:endParaRPr lang="en-US" baseline="0" dirty="0"/>
          </a:p>
          <a:p>
            <a:r>
              <a:rPr lang="en-US" baseline="0" dirty="0"/>
              <a:t>We call these multiple different sites, available on different ports, a virtual host. This is often abbreviated as '</a:t>
            </a:r>
            <a:r>
              <a:rPr lang="en-US" baseline="0" dirty="0" err="1"/>
              <a:t>vhost</a:t>
            </a:r>
            <a:r>
              <a:rPr lang="en-US" baseline="0" dirty="0"/>
              <a:t>'. Create a custom resource with the name '</a:t>
            </a:r>
            <a:r>
              <a:rPr lang="en-US" baseline="0" dirty="0" err="1"/>
              <a:t>vhost</a:t>
            </a:r>
            <a:r>
              <a:rPr lang="en-US" baseline="0" dirty="0"/>
              <a:t>'.</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552064556"/>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resources</a:t>
            </a:r>
            <a:r>
              <a:rPr lang="en-US" baseline="0" dirty="0"/>
              <a:t> directory a file named '</a:t>
            </a:r>
            <a:r>
              <a:rPr lang="en-US" baseline="0" dirty="0" err="1"/>
              <a:t>vhost</a:t>
            </a:r>
            <a:r>
              <a:rPr lang="en-US" baseline="0" dirty="0"/>
              <a:t>' should exist. Within it we are simply going to define an action with the name :create. This create action is where we will define the resources necessary to create a new </a:t>
            </a:r>
            <a:r>
              <a:rPr lang="en-US" baseline="0" dirty="0" err="1"/>
              <a:t>vhost</a:t>
            </a:r>
            <a:r>
              <a:rPr lang="en-US" baseline="0" dirty="0"/>
              <a:t>.</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009039467"/>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baseline="0" dirty="0"/>
              <a:t> create a new virtual host we need to generate a directory, add a configuration file, and define an html file. This is similar to the exact same resources that we defined for the admin site in the default recipe.</a:t>
            </a:r>
          </a:p>
          <a:p>
            <a:endParaRPr lang="en-US" baseline="0" dirty="0"/>
          </a:p>
          <a:p>
            <a:r>
              <a:rPr lang="en-US" baseline="0" dirty="0"/>
              <a:t>Our first implementation for our custom resource will create the exact same admin site exactly as it is done in the default recipe. These values are hard-coded to the admin site which we will address after getting our implementation working.</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79096425"/>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that those three resources are defined within the custom resource we want to use it within our recipe. We can now remove the use of these three resources within the default recipe.</a:t>
            </a:r>
          </a:p>
          <a:p>
            <a:endParaRPr lang="en-US" baseline="0" dirty="0"/>
          </a:p>
          <a:p>
            <a:r>
              <a:rPr lang="en-US" baseline="0" dirty="0"/>
              <a:t>Remove the directory resource, the template resource, and the file resource that generate the admin site.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913024115"/>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Remove the directory resource, the template resource, and the file resource that generate the admin site.</a:t>
            </a:r>
            <a:endParaRPr lang="en-US" dirty="0"/>
          </a:p>
          <a:p>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876220753"/>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insert</a:t>
            </a:r>
            <a:r>
              <a:rPr lang="en-US" baseline="0" dirty="0"/>
              <a:t> the custom resource that is create for us. The full name of the custom resource comes from the name of the cookbook joined with an underscore to the name of the ruby file defined within the resources directory.</a:t>
            </a:r>
          </a:p>
          <a:p>
            <a:endParaRPr lang="en-US" baseline="0" dirty="0"/>
          </a:p>
          <a:p>
            <a:r>
              <a:rPr lang="en-US" baseline="0" dirty="0"/>
              <a:t>In this instance the cookbook's name is 'apache' and the ruby file is named '</a:t>
            </a:r>
            <a:r>
              <a:rPr lang="en-US" baseline="0" dirty="0" err="1"/>
              <a:t>vhost</a:t>
            </a:r>
            <a:r>
              <a:rPr lang="en-US" baseline="0" dirty="0"/>
              <a:t>' so the default name for the resource is '</a:t>
            </a:r>
            <a:r>
              <a:rPr lang="en-US" baseline="0" dirty="0" err="1"/>
              <a:t>apache_vhost</a:t>
            </a:r>
            <a:r>
              <a:rPr lang="en-US" baseline="0" dirty="0"/>
              <a:t>'. We inform the resource that we want to generate the site for admins, though the name of the resource is not used in any way in our definition. We explicitly state that the resource will use the create action.</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8869289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scenario defined it is now time for us to develop the cookbook. We are going to move through the following steps together to accomplish this task.</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631903173"/>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a:t>
            </a:r>
            <a:r>
              <a:rPr lang="en-US" baseline="0" dirty="0"/>
              <a:t> the custom resource defined now within the default recipe it is time to run our unit tests to ensure that we have not broken our implementation.</a:t>
            </a:r>
          </a:p>
          <a:p>
            <a:endParaRPr lang="en-US" baseline="0" dirty="0"/>
          </a:p>
          <a:p>
            <a:r>
              <a:rPr lang="en-US" baseline="0" dirty="0"/>
              <a:t>When executing the tests you will see three failures. These three failures will instruct you that it does not see the following resources created: the directory for the admin site; the configuration file built from the template; and the html file.</a:t>
            </a:r>
          </a:p>
          <a:p>
            <a:endParaRPr lang="en-US" baseline="0" dirty="0"/>
          </a:p>
          <a:p>
            <a:r>
              <a:rPr lang="en-US" baseline="0" dirty="0"/>
              <a:t>This does not seem right. The resources defined within the custom resource do just that.</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614113892"/>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the</a:t>
            </a:r>
            <a:r>
              <a:rPr lang="en-US" baseline="0" dirty="0"/>
              <a:t> </a:t>
            </a:r>
            <a:r>
              <a:rPr lang="en-US" dirty="0" err="1"/>
              <a:t>ChefSpec</a:t>
            </a:r>
            <a:r>
              <a:rPr lang="en-US" baseline="0" dirty="0"/>
              <a:t> expectations are validating the contents of the state of the resource collection.</a:t>
            </a:r>
          </a:p>
          <a:p>
            <a:endParaRPr lang="en-US" baseline="0" dirty="0"/>
          </a:p>
          <a:p>
            <a:r>
              <a:rPr lang="en-US" baseline="0" dirty="0"/>
              <a:t>When we created this custom resource we moved the three resources within the recipe into the action we defined. This changed the state of the resource collection and caused the failures we see when we execute the test suite.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358962170"/>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custom resource created a resource collection within our resource collection; a sub-resource collection. </a:t>
            </a:r>
            <a:r>
              <a:rPr lang="en-US" baseline="0" dirty="0" err="1"/>
              <a:t>ChefSpec</a:t>
            </a:r>
            <a:r>
              <a:rPr lang="en-US" baseline="0" dirty="0"/>
              <a:t> by default does not step into this sub-resource collection. We can however enable that behavior if we modify our test setup to explicitly state we are interested in evaluating the contents of this sub-resource collection.</a:t>
            </a:r>
          </a:p>
          <a:p>
            <a:endParaRPr lang="en-US" baseline="0" dirty="0"/>
          </a:p>
          <a:p>
            <a:r>
              <a:rPr lang="en-US" baseline="0" dirty="0"/>
              <a:t>We will discuss more about the implications of having a sub-resource collection in the follow-up module.</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606656609"/>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unit</a:t>
            </a:r>
            <a:r>
              <a:rPr lang="en-US" baseline="0" dirty="0"/>
              <a:t> tests fail because the resources defined within the custom resource are now no longer placed onto the resource collection. This is because the custom resource is placed on the resource collection and the resources internally within it are placed on a secondary resource collection that the custom resource owns.</a:t>
            </a:r>
          </a:p>
          <a:p>
            <a:endParaRPr lang="en-US" baseline="0" dirty="0"/>
          </a:p>
          <a:p>
            <a:r>
              <a:rPr lang="en-US" baseline="0" dirty="0"/>
              <a:t>To ask our unit tests to verify the resources defined within our custom resource we need to explicitly ask the </a:t>
            </a:r>
            <a:r>
              <a:rPr lang="en-US" baseline="0" dirty="0" err="1"/>
              <a:t>ChefSpec</a:t>
            </a:r>
            <a:r>
              <a:rPr lang="en-US" baseline="0" dirty="0"/>
              <a:t> runner to step into the resource and examine the resources it uses to accomplish it's work.</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231640825"/>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Running</a:t>
            </a:r>
            <a:r>
              <a:rPr lang="en-US" baseline="0" dirty="0"/>
              <a:t> the unit tests again should show all the expectations have been met.</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290043045"/>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also important</a:t>
            </a:r>
            <a:r>
              <a:rPr lang="en-US" baseline="0" dirty="0"/>
              <a:t> to execute the integration tests defined. First converging the test instance to ensure the recipe is defined correctly and converges successfully.</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419279915"/>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a:t>
            </a:r>
            <a:r>
              <a:rPr lang="en-US" baseline="0" dirty="0"/>
              <a:t> finally we verify that the state of the system is still hosting our two sites.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149085554"/>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made changes</a:t>
            </a:r>
            <a:r>
              <a:rPr lang="en-US" baseline="0" dirty="0"/>
              <a:t> to the recipe and then used kitchen to converge this recipe against the test instance. This ensured that our recipe will successfully converge against a system that has already been configured and not raise any errors.</a:t>
            </a:r>
          </a:p>
          <a:p>
            <a:endParaRPr lang="en-US" baseline="0" dirty="0"/>
          </a:p>
          <a:p>
            <a:r>
              <a:rPr lang="en-US" baseline="0" dirty="0"/>
              <a:t>However, we still need to ensure that the recipe will converge successfully on a brand new instance so it is important to ask Test Kitchen to destroy the instance, converge a new instance, and verify the results. This can be done with the 'kitchen test' command.</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4072026182"/>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initial</a:t>
            </a:r>
            <a:r>
              <a:rPr lang="en-US" baseline="0" dirty="0"/>
              <a:t> implementation of the custom resource has been created and we have verified that it works by running our two test suites.</a:t>
            </a:r>
          </a:p>
          <a:p>
            <a:endParaRPr lang="en-US" baseline="0" dirty="0"/>
          </a:p>
          <a:p>
            <a:r>
              <a:rPr lang="en-US" baseline="0" dirty="0"/>
              <a:t>Now it is time to address the problem with the implementation having hard-coded values specific to the admin site. We want to make it more generic so that it can deploy a different, custom site for us if needed.</a:t>
            </a:r>
          </a:p>
          <a:p>
            <a:endParaRPr lang="en-US" baseline="0" dirty="0"/>
          </a:p>
          <a:p>
            <a:r>
              <a:rPr lang="en-US" baseline="0" dirty="0"/>
              <a:t>This can be done through properties that you defined on the custom resource.</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258566678"/>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Properties are defined in the</a:t>
            </a:r>
            <a:r>
              <a:rPr lang="en-US" baseline="0" dirty="0"/>
              <a:t> same file as you define the resource actions. Generally these are defined at the top of the file to make them immediately visible. A property is defined by specifying a method named property with two required parameters and a third set of optional parameters. The name of the property is defined as a Ruby Symbol. The type is a Ruby class name. This type enforces what kind of values are supported by this property; typically it is a String for text and a Integer for numbers. The optional parameters are defined as a Hash. We will explore defining a property with these parameters in the next module.</a:t>
            </a:r>
            <a:endParaRPr lang="en-US" dirty="0"/>
          </a:p>
          <a:p>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6688085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start the journey on your workstation. From the home directory we are going to creating this cookbook.</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3886710418"/>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property that you define within</a:t>
            </a:r>
            <a:r>
              <a:rPr lang="en-US" baseline="0" dirty="0"/>
              <a:t> the custom resource definition becomes part of how you can describe the resource within the recipe.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739163613"/>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a:t>
            </a:r>
            <a:r>
              <a:rPr lang="en-US" baseline="0" dirty="0"/>
              <a:t> start by defining a property named '</a:t>
            </a:r>
            <a:r>
              <a:rPr lang="en-US" baseline="0" dirty="0" err="1"/>
              <a:t>site_name</a:t>
            </a:r>
            <a:r>
              <a:rPr lang="en-US" baseline="0" dirty="0"/>
              <a:t>' that will contain the name of the site we want to create. The name of the site will be used to create the directory for our index page, the configuration file details, and the message we send out to the visitor.</a:t>
            </a:r>
          </a:p>
          <a:p>
            <a:r>
              <a:rPr lang="en-US" baseline="0" dirty="0" err="1"/>
              <a:t>new_resource.site_name</a:t>
            </a:r>
            <a:r>
              <a:rPr lang="en-US" baseline="0" dirty="0"/>
              <a:t> must be used to avoid warnings in Chef 13</a:t>
            </a:r>
          </a:p>
          <a:p>
            <a:endParaRPr lang="en-US" baseline="0" dirty="0"/>
          </a:p>
          <a:p>
            <a:endParaRPr lang="en-US" baseline="0" dirty="0"/>
          </a:p>
          <a:p>
            <a:r>
              <a:rPr lang="en-US" baseline="0" dirty="0"/>
              <a:t>The '</a:t>
            </a:r>
            <a:r>
              <a:rPr lang="en-US" baseline="0" dirty="0" err="1"/>
              <a:t>site_name</a:t>
            </a:r>
            <a:r>
              <a:rPr lang="en-US" baseline="0" dirty="0"/>
              <a:t>' is going to be a text so we specify the type as String.</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893216248"/>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action implementation we want to remove the</a:t>
            </a:r>
            <a:r>
              <a:rPr lang="en-US" baseline="0" dirty="0"/>
              <a:t> mention of 'admin' and replace it with the value found within the '</a:t>
            </a:r>
            <a:r>
              <a:rPr lang="en-US" baseline="0" dirty="0" err="1"/>
              <a:t>site_name</a:t>
            </a:r>
            <a:r>
              <a:rPr lang="en-US" baseline="0" dirty="0"/>
              <a:t>' custom property. A resource property creates a method with the same name as the property.</a:t>
            </a:r>
          </a:p>
          <a:p>
            <a:endParaRPr lang="en-US" baseline="0" dirty="0"/>
          </a:p>
          <a:p>
            <a:r>
              <a:rPr lang="en-US" baseline="0" dirty="0"/>
              <a:t>Now we need to replace the 'admin' text with the result of the property. This requires us to update a number of our resources to use String interpolation to express the directory created, the configuration path, and then default html page.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265633620"/>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property is not automatically defined and does not contain a default value so we must add this </a:t>
            </a:r>
            <a:r>
              <a:rPr lang="en-US" baseline="0" dirty="0" err="1"/>
              <a:t>propery</a:t>
            </a:r>
            <a:r>
              <a:rPr lang="en-US" baseline="0" dirty="0"/>
              <a:t> to the custom resource implementation with the default recipe. In this case we are adding '</a:t>
            </a:r>
            <a:r>
              <a:rPr lang="en-US" baseline="0" dirty="0" err="1"/>
              <a:t>site_name</a:t>
            </a:r>
            <a:r>
              <a:rPr lang="en-US" baseline="0" dirty="0"/>
              <a:t>' and specifying the value is 'admins'.</a:t>
            </a:r>
          </a:p>
          <a:p>
            <a:endParaRPr lang="en-US" baseline="0" dirty="0"/>
          </a:p>
          <a:p>
            <a:r>
              <a:rPr lang="en-US" baseline="0" dirty="0"/>
              <a:t>This means our implementation should be exactly the same as before but the details are now configurable through this property instead of being hard-coded to 'admin'.</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141702649"/>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unit tests</a:t>
            </a:r>
            <a:r>
              <a:rPr lang="en-US" baseline="0" dirty="0"/>
              <a:t> should pass when executed.</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705471225"/>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integration</a:t>
            </a:r>
            <a:r>
              <a:rPr lang="en-US" baseline="0" dirty="0"/>
              <a:t> tests should pass when executed.</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028104820"/>
      </p:ext>
    </p:extLst>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now have a custom resource implementation that has helped express our intentions more clearly in the default recipe.</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4181047972"/>
      </p:ext>
    </p:extLst>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The custom resource still needs a little more work to make it configurable. The create action is still hard-coded to specify the port 8080 for all sites that are created.</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During this exercise you will define a new property within the custom resource that allows a port to be specified for the site. Replace any hard-coded port values within the resource action implementation and then add the new property to the implementation of the custom resource in the default recipe.</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a:p>
          <a:p>
            <a:r>
              <a:rPr lang="en-US" dirty="0"/>
              <a:t>Instructor</a:t>
            </a:r>
            <a:r>
              <a:rPr lang="en-US" baseline="0" dirty="0"/>
              <a:t> Note: Allow 10 minutes to complete this exercise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679744400"/>
      </p:ext>
    </p:extLst>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property is defined near the top of the resource file. A port is generally a whole number so we want that reflected in the type.</a:t>
            </a:r>
          </a:p>
          <a:p>
            <a:endParaRPr lang="en-US" baseline="0" dirty="0"/>
          </a:p>
          <a:p>
            <a:r>
              <a:rPr lang="en-US" baseline="0" dirty="0"/>
              <a:t>A Integer can contain negative integers and floating point numbers so this type does not perfectly represent the domain of acceptable values. Later we may explore ways to ensure better restrictions on the values provided to properties.</a:t>
            </a:r>
          </a:p>
          <a:p>
            <a:endParaRPr lang="en-US" baseline="0" dirty="0"/>
          </a:p>
          <a:p>
            <a:r>
              <a:rPr lang="en-US" baseline="0" dirty="0"/>
              <a:t>Within the action implementation the 8080 value should be replaced with the value found in '</a:t>
            </a:r>
            <a:r>
              <a:rPr lang="en-US" baseline="0" dirty="0" err="1"/>
              <a:t>site_port</a:t>
            </a:r>
            <a:r>
              <a:rPr lang="en-US" baseline="0" dirty="0"/>
              <a:t>'.</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477267989"/>
      </p:ext>
    </p:extLst>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default</a:t>
            </a:r>
            <a:r>
              <a:rPr lang="en-US" baseline="0" dirty="0"/>
              <a:t> recipe, within the '</a:t>
            </a:r>
            <a:r>
              <a:rPr lang="en-US" baseline="0" dirty="0" err="1"/>
              <a:t>apache_vhost</a:t>
            </a:r>
            <a:r>
              <a:rPr lang="en-US" baseline="0" dirty="0"/>
              <a:t>' resource, we must define a value for this </a:t>
            </a:r>
            <a:r>
              <a:rPr lang="en-US" baseline="0" dirty="0" err="1"/>
              <a:t>site_port</a:t>
            </a:r>
            <a:r>
              <a:rPr lang="en-US" baseline="0" dirty="0"/>
              <a:t>. Similar to before we simply define the value that was previously hard-coded here as a property.</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202817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throughout this</a:t>
            </a:r>
            <a:r>
              <a:rPr lang="en-US" baseline="0" dirty="0"/>
              <a:t> training I strongly encourage you to ask questions whenever you do not understand a topic, an acronym, concept, or software. By asking a question you better your learning and often times better the learning of those with you in this training. Asking questions is a sign of curiosity that we want to encourage and foster while we are here together.</a:t>
            </a:r>
          </a:p>
          <a:p>
            <a:endParaRPr lang="en-US" baseline="0" dirty="0"/>
          </a:p>
          <a:p>
            <a:r>
              <a:rPr lang="en-US" baseline="0" dirty="0"/>
              <a:t>This curiosity can also be employed by exploring the boundaries of the tools you are using and the language you are writing. The exercises and the labs we will perform will often lead you through examples that work from the beginning to the end. When you develop solutions it is rare that something works from the start all the way to the end. Errors and issues come up from typos or the incorrect usage of a command of the programming language. When you fall off the path it can often be hard to find your way back. Here, if you find yourself always on the correct path explore what happens when you step off of it, what you see, the error messages you are presented with, the new results you might find.</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3163415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examine the</a:t>
            </a:r>
            <a:r>
              <a:rPr lang="en-US" baseline="0" dirty="0"/>
              <a:t> contents of the cookbook that chef generated for us. Here you see that the tool created for us a complete test directory structure.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2503537941"/>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unit tests</a:t>
            </a:r>
            <a:r>
              <a:rPr lang="en-US" baseline="0" dirty="0"/>
              <a:t> should pass when executed.</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623441414"/>
      </p:ext>
    </p:extLst>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integration</a:t>
            </a:r>
            <a:r>
              <a:rPr lang="en-US" baseline="0" dirty="0"/>
              <a:t> tests should pass when executed.</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88804385"/>
      </p:ext>
    </p:extLst>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t>
            </a:r>
            <a:r>
              <a:rPr lang="en-US" dirty="0" err="1"/>
              <a:t>site_port</a:t>
            </a:r>
            <a:r>
              <a:rPr lang="en-US" baseline="0" dirty="0"/>
              <a:t> property developed the '</a:t>
            </a:r>
            <a:r>
              <a:rPr lang="en-US" baseline="0" dirty="0" err="1"/>
              <a:t>apache_vhost</a:t>
            </a:r>
            <a:r>
              <a:rPr lang="en-US" baseline="0" dirty="0"/>
              <a:t>' custom resource is now capable of being used to create more sites if needed for different roles on different ports for our web server.</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454552747"/>
      </p:ext>
    </p:extLst>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a:t>
            </a:r>
            <a:r>
              <a:rPr lang="en-US" baseline="0" dirty="0"/>
              <a:t> default Apache creates a welcome configuration file within the same directory we are creating our new virtual hosts. We want to delete this configuration file but we want to create a resource that will also cleanup any html files that our resource might create as well. This will allow us to create and remove sites as we want.</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531092538"/>
      </p:ext>
    </p:extLst>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next lab exercise challenges you to create the remove action for the custom resource, use that remove action to remove the default site that ships with the webserver, and deploy a new site instead which welcomes users.</a:t>
            </a:r>
          </a:p>
          <a:p>
            <a:endParaRPr lang="en-US" baseline="0" dirty="0"/>
          </a:p>
          <a:p>
            <a:r>
              <a:rPr lang="en-US" baseline="0" dirty="0"/>
              <a:t>Instructor Note: Allow 15 minutes to complete this exercise</a:t>
            </a:r>
          </a:p>
          <a:p>
            <a:endParaRPr lang="en-US" baseline="0"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702709206"/>
      </p:ext>
    </p:extLst>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remove action asks that you remove the directory</a:t>
            </a:r>
            <a:r>
              <a:rPr lang="en-US" baseline="0" dirty="0"/>
              <a:t> that may or may not exist at the location dependent on the </a:t>
            </a:r>
            <a:r>
              <a:rPr lang="en-US" baseline="0" dirty="0" err="1"/>
              <a:t>site_name</a:t>
            </a:r>
            <a:r>
              <a:rPr lang="en-US" baseline="0" dirty="0"/>
              <a:t> provided as a property. We also want it to remove the configuration file from the webserver's default configuration directory.</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644759839"/>
      </p:ext>
    </p:extLst>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apache initial</a:t>
            </a:r>
            <a:r>
              <a:rPr lang="en-US" baseline="0" dirty="0"/>
              <a:t> sets itself up it deploys the first, default site, with a welcome configuration file that we want to remove. While the 'welcome' directory does not exist the configuration file does and so we want that removed from the system.</a:t>
            </a:r>
          </a:p>
          <a:p>
            <a:endParaRPr lang="en-US" baseline="0" dirty="0"/>
          </a:p>
          <a:p>
            <a:r>
              <a:rPr lang="en-US" baseline="0" dirty="0"/>
              <a:t>This will ensure the default site that is deployed on port 80 is no longer deployed.</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928415940"/>
      </p:ext>
    </p:extLst>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resource now has two actions and we have removed the initial welcome site.</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003178662"/>
      </p:ext>
    </p:extLst>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next lab exercise challenges you to create the remove action for the custom resource, use that remove action to remove the default site that ships with the webserver, and deploy a new site instead which welcomes users.</a:t>
            </a:r>
          </a:p>
          <a:p>
            <a:endParaRPr lang="en-US" baseline="0" dirty="0"/>
          </a:p>
          <a:p>
            <a:r>
              <a:rPr lang="en-US" baseline="0" dirty="0"/>
              <a:t>Instructor Note: Allow 15 minutes to complete this exercise</a:t>
            </a:r>
          </a:p>
          <a:p>
            <a:endParaRPr lang="en-US" baseline="0"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169036815"/>
      </p:ext>
    </p:extLst>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we want to add in our users site with our custom resource. We define a </a:t>
            </a:r>
            <a:r>
              <a:rPr lang="en-US" baseline="0" dirty="0" err="1"/>
              <a:t>site_port</a:t>
            </a:r>
            <a:r>
              <a:rPr lang="en-US" baseline="0" dirty="0"/>
              <a:t> and and </a:t>
            </a:r>
            <a:r>
              <a:rPr lang="en-US" baseline="0" dirty="0" err="1"/>
              <a:t>site_name</a:t>
            </a:r>
            <a:r>
              <a:rPr lang="en-US" baseline="0" dirty="0"/>
              <a:t> to ensure we receive the correct message on the correct port.</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4651030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cookbook</a:t>
            </a:r>
            <a:r>
              <a:rPr lang="en-US" baseline="0" dirty="0"/>
              <a:t> created it is now time to write that first test that verifies the cookbook does what we want it to do.</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91817980"/>
      </p:ext>
    </p:extLst>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changes our default</a:t>
            </a:r>
            <a:r>
              <a:rPr lang="en-US" baseline="0" dirty="0"/>
              <a:t> expectations that the site will say welcome home so we want to remove that content from our unit test.</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924933722"/>
      </p:ext>
    </p:extLst>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add a new series of expectations</a:t>
            </a:r>
            <a:r>
              <a:rPr lang="en-US" baseline="0" dirty="0"/>
              <a:t> that are very similar to the admins site. We want to ensure that the following are created: a directory to store the html; a configuration file for users; and a new html file that contains a message for the users.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67124393"/>
      </p:ext>
    </p:extLst>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Executing</a:t>
            </a:r>
            <a:r>
              <a:rPr lang="en-US" baseline="0" dirty="0"/>
              <a:t> the unit tests we should see all these brand new expectations passing.</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401580473"/>
      </p:ext>
    </p:extLst>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want to change the integration test</a:t>
            </a:r>
            <a:r>
              <a:rPr lang="en-US" baseline="0" dirty="0"/>
              <a:t> to verify the message on port 80 to welcome users and not to welcome visitors home.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013941284"/>
      </p:ext>
    </p:extLst>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Executing the integration</a:t>
            </a:r>
            <a:r>
              <a:rPr lang="en-US" baseline="0" dirty="0"/>
              <a:t> tests should result in all examples passing successfully.</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945322029"/>
      </p:ext>
    </p:extLst>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initial</a:t>
            </a:r>
            <a:r>
              <a:rPr lang="en-US" baseline="0" dirty="0"/>
              <a:t> file resource has now been removed and we are creating a new apache virtual host on port 80 for our users' site. We have also updated all the expectations to correctly verify the state of the run list. Finally we also updated the tests that were executed on the virtual machine</a:t>
            </a:r>
          </a:p>
          <a:p>
            <a:endParaRPr lang="en-US" baseline="0" dirty="0"/>
          </a:p>
          <a:p>
            <a:r>
              <a:rPr lang="en-US" baseline="0" dirty="0"/>
              <a:t>Congratulations! </a:t>
            </a:r>
            <a:r>
              <a:rPr lang="en-US" dirty="0"/>
              <a:t>The</a:t>
            </a:r>
            <a:r>
              <a:rPr lang="en-US" baseline="0" dirty="0"/>
              <a:t> custom resource now is able to create sites and remove them. There are still more things to learn about custom resources that we will explore in the next module.</a:t>
            </a:r>
            <a:endParaRPr lang="en-US" dirty="0"/>
          </a:p>
          <a:p>
            <a:r>
              <a:rPr lang="en-US" baseline="0" dirty="0"/>
              <a:t>.</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661685371"/>
      </p:ext>
    </p:extLst>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Let's finish this module with a discussion.</a:t>
            </a:r>
            <a:r>
              <a:rPr lang="en-US" baseline="0" dirty="0"/>
              <a:t> </a:t>
            </a:r>
            <a:r>
              <a:rPr lang="en-US" dirty="0"/>
              <a:t>Answer these questions.</a:t>
            </a:r>
            <a:r>
              <a:rPr lang="en-US" baseline="0" dirty="0"/>
              <a:t> </a:t>
            </a:r>
            <a:r>
              <a:rPr lang="en-US" dirty="0"/>
              <a:t>Remember that the answer "I don't know! That's why I'm here!" is a great answer.</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dirty="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a:p>
          <a:p>
            <a:endParaRPr lang="en-US" dirty="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9979455"/>
      </p:ext>
    </p:extLst>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questions can we answer for you?</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684751139"/>
      </p:ext>
    </p:extLst>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a:t>Chef Software, Inc.</a:t>
            </a:r>
            <a:endParaRPr lang="en-US" dirty="0"/>
          </a:p>
        </p:txBody>
      </p:sp>
      <p:sp>
        <p:nvSpPr>
          <p:cNvPr id="5" name="Header Placeholder 4"/>
          <p:cNvSpPr>
            <a:spLocks noGrp="1"/>
          </p:cNvSpPr>
          <p:nvPr>
            <p:ph type="hdr" sz="quarter" idx="11"/>
          </p:nvPr>
        </p:nvSpPr>
        <p:spPr/>
        <p:txBody>
          <a:bodyPr/>
          <a:lstStyle/>
          <a:p>
            <a:pPr>
              <a:defRPr/>
            </a:pPr>
            <a:r>
              <a:rPr lang="en-US"/>
              <a:t>Chef Intermediate</a:t>
            </a:r>
            <a:endParaRPr lang="en-US" dirty="0"/>
          </a:p>
        </p:txBody>
      </p:sp>
    </p:spTree>
    <p:extLst>
      <p:ext uri="{BB962C8B-B14F-4D97-AF65-F5344CB8AC3E}">
        <p14:creationId xmlns:p14="http://schemas.microsoft.com/office/powerpoint/2010/main" val="3068827350"/>
      </p:ext>
    </p:extLst>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completing</a:t>
            </a:r>
            <a:r>
              <a:rPr lang="en-US" baseline="0" dirty="0"/>
              <a:t> this module you should be able to set a custom resource's name to a property, set a default value if the property is not provided, and define notifications correctly within the custom resource.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918867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RSpec is a Behavior Driven Development (BDD) framework that uses a natural language domain-specific language (DSL) to quickly describe scenarios in which systems are being tested. RSpec allows you to setup a scenario, execute the scenario, and then define expectations on the results. These</a:t>
            </a:r>
            <a:r>
              <a:rPr lang="en-US" baseline="0" dirty="0"/>
              <a:t> expectations are expressed in examples that are asserted in different example groups.</a:t>
            </a:r>
            <a:endParaRPr lang="en-US" dirty="0"/>
          </a:p>
          <a:p>
            <a:endParaRPr lang="en-US" dirty="0"/>
          </a:p>
          <a:p>
            <a:r>
              <a:rPr lang="en-US" dirty="0"/>
              <a:t>RSpec</a:t>
            </a:r>
            <a:r>
              <a:rPr lang="en-US" baseline="0" dirty="0"/>
              <a:t> by itself grants us the framework, language, and tools. </a:t>
            </a:r>
            <a:r>
              <a:rPr lang="en-US" baseline="0" dirty="0" err="1"/>
              <a:t>InSpec</a:t>
            </a:r>
            <a:r>
              <a:rPr lang="en-US" baseline="0" dirty="0"/>
              <a:t> provides the knowledge about expressing expectations about the state of infrastructure.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885096393"/>
      </p:ext>
    </p:extLst>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a:t>
            </a:r>
            <a:r>
              <a:rPr lang="en-US" baseline="0" dirty="0"/>
              <a:t> resource that you have used within Chef has had a default action.</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876309942"/>
      </p:ext>
    </p:extLst>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Our custom resource should be no different. Having a default action that performs a non-surprising operation is important. Of the two actions that we have defined the create action seems like the current correct default action.</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671546056"/>
      </p:ext>
    </p:extLst>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defined the create</a:t>
            </a:r>
            <a:r>
              <a:rPr lang="en-US" baseline="0" dirty="0"/>
              <a:t> action as the first action within a resource definition file it automatically is the default action. The first action is the default action and that probably makes sense to those reading the custom resource definition.</a:t>
            </a:r>
          </a:p>
          <a:p>
            <a:endParaRPr lang="en-US" baseline="0" dirty="0"/>
          </a:p>
          <a:p>
            <a:r>
              <a:rPr lang="en-US" baseline="0" dirty="0"/>
              <a:t>You may also explicitly declare the default action.</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695845173"/>
      </p:ext>
    </p:extLst>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the first action is the create action then you do not need to explicitly define the default action. However, you may decide that it makes it clearer for you or those you are collaborating with to specify this within the resource definition.</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4180038636"/>
      </p:ext>
    </p:extLst>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a:t>
            </a:r>
            <a:r>
              <a:rPr lang="en-US" baseline="0" dirty="0"/>
              <a:t> the default action defined all uses of the custom resource which explicitly defined it may have those lines removed.</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090175040"/>
      </p:ext>
    </p:extLst>
  </p:cSld>
  <p:clrMapOvr>
    <a:masterClrMapping/>
  </p:clrMapOvr>
</p:notes>
</file>

<file path=ppt/notesSlides/notesSlide4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unit tests should pass.</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586067667"/>
      </p:ext>
    </p:extLst>
  </p:cSld>
  <p:clrMapOvr>
    <a:masterClrMapping/>
  </p:clrMapOvr>
</p:notes>
</file>

<file path=ppt/notesSlides/notesSlide4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integration test should pass.</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83599965"/>
      </p:ext>
    </p:extLst>
  </p:cSld>
  <p:clrMapOvr>
    <a:masterClrMapping/>
  </p:clrMapOvr>
</p:notes>
</file>

<file path=ppt/notesSlides/notesSlide4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look at tying</a:t>
            </a:r>
            <a:r>
              <a:rPr lang="en-US" baseline="0" dirty="0"/>
              <a:t> the name provided to the custom resource to the </a:t>
            </a:r>
            <a:r>
              <a:rPr lang="en-US" baseline="0" dirty="0" err="1"/>
              <a:t>site_name</a:t>
            </a:r>
            <a:r>
              <a:rPr lang="en-US" baseline="0" dirty="0"/>
              <a:t> property.</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823743628"/>
      </p:ext>
    </p:extLst>
  </p:cSld>
  <p:clrMapOvr>
    <a:masterClrMapping/>
  </p:clrMapOvr>
</p:notes>
</file>

<file path=ppt/notesSlides/notesSlide4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want to ensure our custom resource is clear and concise. At the moment when you define the resource within the recipe you specify a value as the name of the custom resource and then a property that matches that same name. This seems like a redundancy that we want to remove.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7826360"/>
      </p:ext>
    </p:extLst>
  </p:cSld>
  <p:clrMapOvr>
    <a:masterClrMapping/>
  </p:clrMapOvr>
</p:notes>
</file>

<file path=ppt/notesSlides/notesSlide4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property may have the '</a:t>
            </a:r>
            <a:r>
              <a:rPr lang="en-US" baseline="0" dirty="0" err="1"/>
              <a:t>name_attribute</a:t>
            </a:r>
            <a:r>
              <a:rPr lang="en-US" baseline="0" dirty="0"/>
              <a:t>' option set to true. This property will be automatically populated from the name of the resource. Using the name of the resource will allow us to remove the need to specify that property which is repeating a value within the use of the custom resource.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6587197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generator</a:t>
            </a:r>
            <a:r>
              <a:rPr lang="en-US" baseline="0" dirty="0"/>
              <a:t> created an example specification (or spec) file. Before we talk about the </a:t>
            </a:r>
            <a:r>
              <a:rPr lang="en-US" baseline="0" dirty="0" err="1"/>
              <a:t>RSpec</a:t>
            </a:r>
            <a:r>
              <a:rPr lang="en-US" baseline="0" dirty="0"/>
              <a:t>/</a:t>
            </a:r>
            <a:r>
              <a:rPr lang="en-US" baseline="0" dirty="0" err="1"/>
              <a:t>InSpec</a:t>
            </a:r>
            <a:r>
              <a:rPr lang="en-US" baseline="0" dirty="0"/>
              <a:t> language lets explain the long file path and its importance.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1161441994"/>
      </p:ext>
    </p:extLst>
  </p:cSld>
  <p:clrMapOvr>
    <a:masterClrMapping/>
  </p:clrMapOvr>
</p:notes>
</file>

<file path=ppt/notesSlides/notesSlide4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the </a:t>
            </a:r>
            <a:r>
              <a:rPr lang="en-US" dirty="0" err="1"/>
              <a:t>site_name</a:t>
            </a:r>
            <a:r>
              <a:rPr lang="en-US" dirty="0"/>
              <a:t> property is set</a:t>
            </a:r>
            <a:r>
              <a:rPr lang="en-US" baseline="0" dirty="0"/>
              <a:t> as the name attribute we can remove the site name property from each use of the custom resource.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952382584"/>
      </p:ext>
    </p:extLst>
  </p:cSld>
  <p:clrMapOvr>
    <a:masterClrMapping/>
  </p:clrMapOvr>
</p:notes>
</file>

<file path=ppt/notesSlides/notesSlide4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Now that the </a:t>
            </a:r>
            <a:r>
              <a:rPr lang="en-US" dirty="0" err="1"/>
              <a:t>site_name</a:t>
            </a:r>
            <a:r>
              <a:rPr lang="en-US" dirty="0"/>
              <a:t> property is set</a:t>
            </a:r>
            <a:r>
              <a:rPr lang="en-US" baseline="0" dirty="0"/>
              <a:t> as the name attribute we can remove the site name property from each use of the custom resource.</a:t>
            </a:r>
            <a:endParaRPr lang="en-US" dirty="0"/>
          </a:p>
          <a:p>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282826313"/>
      </p:ext>
    </p:extLst>
  </p:cSld>
  <p:clrMapOvr>
    <a:masterClrMapping/>
  </p:clrMapOvr>
</p:notes>
</file>

<file path=ppt/notesSlides/notesSlide4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All the unit tests should pass.</a:t>
            </a:r>
          </a:p>
          <a:p>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543690882"/>
      </p:ext>
    </p:extLst>
  </p:cSld>
  <p:clrMapOvr>
    <a:masterClrMapping/>
  </p:clrMapOvr>
</p:notes>
</file>

<file path=ppt/notesSlides/notesSlide4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integration test should pass.</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762951119"/>
      </p:ext>
    </p:extLst>
  </p:cSld>
  <p:clrMapOvr>
    <a:masterClrMapping/>
  </p:clrMapOvr>
</p:notes>
</file>

<file path=ppt/notesSlides/notesSlide4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Resource</a:t>
            </a:r>
            <a:r>
              <a:rPr lang="en-US" baseline="0" dirty="0"/>
              <a:t> properties can also have default values setup for them. Lets explore setting a default value for the </a:t>
            </a:r>
            <a:r>
              <a:rPr lang="en-US" baseline="0" dirty="0" err="1"/>
              <a:t>site_port</a:t>
            </a:r>
            <a:r>
              <a:rPr lang="en-US" baseline="0" dirty="0"/>
              <a:t> property.</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909823850"/>
      </p:ext>
    </p:extLst>
  </p:cSld>
  <p:clrMapOvr>
    <a:masterClrMapping/>
  </p:clrMapOvr>
</p:notes>
</file>

<file path=ppt/notesSlides/notesSlide4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Setting a default value for a property allows you to define the resource and if you omit setting the property then the default value is used. We can use this behavior for our </a:t>
            </a:r>
            <a:r>
              <a:rPr lang="en-US" baseline="0" dirty="0" err="1"/>
              <a:t>site_port</a:t>
            </a:r>
            <a:r>
              <a:rPr lang="en-US" baseline="0" dirty="0"/>
              <a:t>, choosing to say that if you do not specify a port we want the port to be 80.</a:t>
            </a:r>
            <a:endParaRPr lang="en-US" dirty="0"/>
          </a:p>
          <a:p>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23480717"/>
      </p:ext>
    </p:extLst>
  </p:cSld>
  <p:clrMapOvr>
    <a:masterClrMapping/>
  </p:clrMapOvr>
</p:notes>
</file>

<file path=ppt/notesSlides/notesSlide4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properties may have a default value.</a:t>
            </a:r>
            <a:r>
              <a:rPr lang="en-US" baseline="0" dirty="0"/>
              <a:t> To add one requires that you simply add the option 'default' with its corresponding default value. Here we are setting the '</a:t>
            </a:r>
            <a:r>
              <a:rPr lang="en-US" baseline="0" dirty="0" err="1"/>
              <a:t>site_port</a:t>
            </a:r>
            <a:r>
              <a:rPr lang="en-US" baseline="0" dirty="0"/>
              <a:t>' value to 80.</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936150857"/>
      </p:ext>
    </p:extLst>
  </p:cSld>
  <p:clrMapOvr>
    <a:masterClrMapping/>
  </p:clrMapOvr>
</p:notes>
</file>

<file path=ppt/notesSlides/notesSlide4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allows us to remove the value from a</a:t>
            </a:r>
            <a:r>
              <a:rPr lang="en-US" baseline="0" dirty="0"/>
              <a:t> single resource.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490201124"/>
      </p:ext>
    </p:extLst>
  </p:cSld>
  <p:clrMapOvr>
    <a:masterClrMapping/>
  </p:clrMapOvr>
</p:notes>
</file>

<file path=ppt/notesSlides/notesSlide4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All the unit tests should pass.</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81022215"/>
      </p:ext>
    </p:extLst>
  </p:cSld>
  <p:clrMapOvr>
    <a:masterClrMapping/>
  </p:clrMapOvr>
</p:notes>
</file>

<file path=ppt/notesSlides/notesSlide4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All the integration test should pass.</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6684621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Let's take a moment to describe the reason behind this directory path. Within our cookbook we define a test directory and within that test directory we define another directory named smoke'. This is the basic file path that</a:t>
            </a:r>
            <a:r>
              <a:rPr lang="en-US" baseline="0" dirty="0"/>
              <a:t> </a:t>
            </a:r>
            <a:r>
              <a:rPr lang="en-US" dirty="0"/>
              <a:t>Test Kitchen expects to find the specifications defined in </a:t>
            </a:r>
            <a:r>
              <a:rPr lang="en-US" dirty="0" err="1"/>
              <a:t>InSpec</a:t>
            </a:r>
            <a:r>
              <a:rPr lang="en-US" dirty="0"/>
              <a:t>.</a:t>
            </a:r>
            <a:r>
              <a:rPr lang="en-US" baseline="0" dirty="0"/>
              <a:t> </a:t>
            </a:r>
            <a:r>
              <a:rPr lang="en-US" dirty="0"/>
              <a:t>The next part the path, 'smoke', corresponds to the path specified in the .</a:t>
            </a:r>
            <a:r>
              <a:rPr lang="en-US" dirty="0" err="1"/>
              <a:t>kitchen.yml</a:t>
            </a:r>
            <a:r>
              <a:rPr lang="en-US" dirty="0"/>
              <a:t> file.</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962720536"/>
      </p:ext>
    </p:extLst>
  </p:cSld>
  <p:clrMapOvr>
    <a:masterClrMapping/>
  </p:clrMapOvr>
</p:notes>
</file>

<file path=ppt/notesSlides/notesSlide4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a:t>
            </a:r>
            <a:r>
              <a:rPr lang="en-US" baseline="0" dirty="0"/>
              <a:t> want to properly address how the custom resource handles notifications.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97134151"/>
      </p:ext>
    </p:extLst>
  </p:cSld>
  <p:clrMapOvr>
    <a:masterClrMapping/>
  </p:clrMapOvr>
</p:notes>
</file>

<file path=ppt/notesSlides/notesSlide4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a:t>
            </a:r>
            <a:r>
              <a:rPr lang="en-US" baseline="0" dirty="0"/>
              <a:t> defining notifications within a resource action if you reference a resource outside of the action implementation there is a chance that your code may break if that resource's name were to change or simply not be implemented at all.</a:t>
            </a:r>
          </a:p>
          <a:p>
            <a:endParaRPr lang="en-US" baseline="0" dirty="0"/>
          </a:p>
          <a:p>
            <a:r>
              <a:rPr lang="en-US" baseline="0" dirty="0"/>
              <a:t>If any resource were to take action within the custom resource then the custom resource considers itself as taking action. We often say that any changed resource events are sent the parent custom resource and from that custom resource you can define your notifications.</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651055535"/>
      </p:ext>
    </p:extLst>
  </p:cSld>
  <p:clrMapOvr>
    <a:masterClrMapping/>
  </p:clrMapOvr>
</p:notes>
</file>

<file path=ppt/notesSlides/notesSlide4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remove the dependency on</a:t>
            </a:r>
            <a:r>
              <a:rPr lang="en-US" baseline="0" dirty="0"/>
              <a:t> a resource not present within the action implementation of the custom resource.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627641342"/>
      </p:ext>
    </p:extLst>
  </p:cSld>
  <p:clrMapOvr>
    <a:masterClrMapping/>
  </p:clrMapOvr>
</p:notes>
</file>

<file path=ppt/notesSlides/notesSlide4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add the</a:t>
            </a:r>
            <a:r>
              <a:rPr lang="en-US" baseline="0" dirty="0"/>
              <a:t> notifications to the custom resource implementations within the default recipe.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653445735"/>
      </p:ext>
    </p:extLst>
  </p:cSld>
  <p:clrMapOvr>
    <a:masterClrMapping/>
  </p:clrMapOvr>
</p:notes>
</file>

<file path=ppt/notesSlides/notesSlide4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We then add the</a:t>
            </a:r>
            <a:r>
              <a:rPr lang="en-US" baseline="0" dirty="0"/>
              <a:t> notifications to the custom resource implementations within the default recipe.</a:t>
            </a:r>
            <a:endParaRPr lang="en-US" dirty="0"/>
          </a:p>
          <a:p>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809090715"/>
      </p:ext>
    </p:extLst>
  </p:cSld>
  <p:clrMapOvr>
    <a:masterClrMapping/>
  </p:clrMapOvr>
</p:notes>
</file>

<file path=ppt/notesSlides/notesSlide4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All the unit tests should pass.</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4249902008"/>
      </p:ext>
    </p:extLst>
  </p:cSld>
  <p:clrMapOvr>
    <a:masterClrMapping/>
  </p:clrMapOvr>
</p:notes>
</file>

<file path=ppt/notesSlides/notesSlide4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All the integration test should pass.</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964917027"/>
      </p:ext>
    </p:extLst>
  </p:cSld>
  <p:clrMapOvr>
    <a:masterClrMapping/>
  </p:clrMapOvr>
</p:notes>
</file>

<file path=ppt/notesSlides/notesSlide4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a:t>
            </a:r>
            <a:r>
              <a:rPr lang="en-US" baseline="0" dirty="0"/>
              <a:t> have refactored the custom resource to have it behave more like other resources we are familiar within Chef.</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573385239"/>
      </p:ext>
    </p:extLst>
  </p:cSld>
  <p:clrMapOvr>
    <a:masterClrMapping/>
  </p:clrMapOvr>
</p:notes>
</file>

<file path=ppt/notesSlides/notesSlide4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questions can we answer for you?</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625659644"/>
      </p:ext>
    </p:extLst>
  </p:cSld>
  <p:clrMapOvr>
    <a:masterClrMapping/>
  </p:clrMapOvr>
</p:notes>
</file>

<file path=ppt/notesSlides/notesSlide4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you set out to start managing your nodes it is important to understand the current state of your nodes. As Chef, a platform agnostic tool, is written in Ruby, a platform agnostic language, it is useful to understand what is or is not installed on the system. This information is helpful in helping a resource select the correct provider or for that provider to determine which version of the tool or language is at it disposal.</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5442953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ruby</a:t>
            </a:r>
            <a:r>
              <a:rPr lang="en-US" baseline="0" dirty="0"/>
              <a:t> file, </a:t>
            </a:r>
            <a:r>
              <a:rPr lang="en-US" baseline="0" dirty="0" err="1"/>
              <a:t>default_test.rb</a:t>
            </a:r>
            <a:r>
              <a:rPr lang="en-US" baseline="0" dirty="0"/>
              <a:t>, contains the tests that we have defined. A test file is a Ruby file that contains domain specific language constructs that we use to express our desired state of the system.</a:t>
            </a:r>
          </a:p>
          <a:p>
            <a:endParaRPr lang="en-US" baseline="0" dirty="0"/>
          </a:p>
          <a:p>
            <a:r>
              <a:rPr lang="en-US" baseline="0" dirty="0"/>
              <a:t>Let's open this </a:t>
            </a:r>
            <a:r>
              <a:rPr lang="en-US" baseline="0" dirty="0" err="1"/>
              <a:t>default_test.rb</a:t>
            </a:r>
            <a:r>
              <a:rPr lang="en-US" baseline="0" dirty="0"/>
              <a:t> file and review the contents of it.</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3284021525"/>
      </p:ext>
    </p:extLst>
  </p:cSld>
  <p:clrMapOvr>
    <a:masterClrMapping/>
  </p:clrMapOvr>
</p:notes>
</file>

<file path=ppt/notesSlides/notesSlide4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completing this module you will be able to execute the </a:t>
            </a:r>
            <a:r>
              <a:rPr lang="en-US" dirty="0" err="1"/>
              <a:t>Ohai</a:t>
            </a:r>
            <a:r>
              <a:rPr lang="en-US" baseline="0" dirty="0"/>
              <a:t> </a:t>
            </a:r>
            <a:r>
              <a:rPr lang="en-US" dirty="0"/>
              <a:t>command-line tool to return an attribute, describe when </a:t>
            </a:r>
            <a:r>
              <a:rPr lang="en-US" dirty="0" err="1"/>
              <a:t>Ohai</a:t>
            </a:r>
            <a:r>
              <a:rPr lang="en-US" dirty="0"/>
              <a:t> is loaded in the chef-client run, when new attributes for the node are stored in that chef-client run, and be able to describe the attribute precedence for attributes collect by </a:t>
            </a:r>
            <a:r>
              <a:rPr lang="en-US" dirty="0" err="1"/>
              <a:t>Ohai</a:t>
            </a:r>
            <a:r>
              <a:rPr lang="en-US" dirty="0"/>
              <a:t>.</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145494952"/>
      </p:ext>
    </p:extLst>
  </p:cSld>
  <p:clrMapOvr>
    <a:masterClrMapping/>
  </p:clrMapOvr>
</p:notes>
</file>

<file path=ppt/notesSlides/notesSlide4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Ohai</a:t>
            </a:r>
            <a:r>
              <a:rPr lang="en-US" dirty="0"/>
              <a:t> is a tool that is used to detect attributes on a node, and then provide these attributes to the chef-client at the start of every chef-client run. </a:t>
            </a:r>
            <a:r>
              <a:rPr lang="en-US" dirty="0" err="1"/>
              <a:t>Ohai</a:t>
            </a:r>
            <a:r>
              <a:rPr lang="en-US" dirty="0"/>
              <a:t> is required by the chef-client and must be present on a node. (</a:t>
            </a:r>
            <a:r>
              <a:rPr lang="en-US" dirty="0" err="1"/>
              <a:t>Ohai</a:t>
            </a:r>
            <a:r>
              <a:rPr lang="en-US" dirty="0"/>
              <a:t> is installed on a node as part of the chef-client install process.)</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600394645"/>
      </p:ext>
    </p:extLst>
  </p:cSld>
  <p:clrMapOvr>
    <a:masterClrMapping/>
  </p:clrMapOvr>
</p:notes>
</file>

<file path=ppt/notesSlides/notesSlide4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group we will explore using </a:t>
            </a:r>
            <a:r>
              <a:rPr lang="en-US" dirty="0" err="1"/>
              <a:t>Ohai</a:t>
            </a:r>
            <a:r>
              <a:rPr lang="en-US" dirty="0"/>
              <a:t> from the command-line then view how it is executed within a chef-client run and then talk about the attributes that it collects. We'll start with </a:t>
            </a:r>
            <a:r>
              <a:rPr lang="en-US" dirty="0" err="1"/>
              <a:t>ohai</a:t>
            </a:r>
            <a:r>
              <a:rPr lang="en-US" dirty="0"/>
              <a:t> the command-line tool.</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578926240"/>
      </p:ext>
    </p:extLst>
  </p:cSld>
  <p:clrMapOvr>
    <a:masterClrMapping/>
  </p:clrMapOvr>
</p:notes>
</file>

<file path=ppt/notesSlides/notesSlide4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Ohai, the command-line application, will output all the system details represented in JavaScript Object Notation (JSON).</a:t>
            </a:r>
          </a:p>
        </p:txBody>
      </p:sp>
      <p:sp>
        <p:nvSpPr>
          <p:cNvPr id="5" name="Header Placeholder 4"/>
          <p:cNvSpPr>
            <a:spLocks noGrp="1"/>
          </p:cNvSpPr>
          <p:nvPr>
            <p:ph type="hdr" sz="quarter" idx="11"/>
          </p:nvPr>
        </p:nvSpPr>
        <p:spPr/>
        <p:txBody>
          <a:bodyPr/>
          <a:lstStyle/>
          <a:p>
            <a:r>
              <a:rPr lang="en-US"/>
              <a:t>Chef Intermediate</a:t>
            </a:r>
            <a:endParaRPr lang="en-US" dirty="0"/>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129728558"/>
      </p:ext>
    </p:extLst>
  </p:cSld>
  <p:clrMapOvr>
    <a:masterClrMapping/>
  </p:clrMapOvr>
</p:notes>
</file>

<file path=ppt/notesSlides/notesSlide4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Ohai is also a command-line application that is part of the </a:t>
            </a:r>
            <a:r>
              <a:rPr lang="en-US" dirty="0" err="1"/>
              <a:t>ChefDK</a:t>
            </a:r>
            <a:r>
              <a:rPr lang="en-US" dirty="0"/>
              <a:t>. When you run it</a:t>
            </a:r>
            <a:r>
              <a:rPr lang="en-US" baseline="0" dirty="0"/>
              <a:t> you will see the entire JSON representation of the system.</a:t>
            </a:r>
            <a:endParaRPr lang="en-US" dirty="0"/>
          </a:p>
        </p:txBody>
      </p:sp>
      <p:sp>
        <p:nvSpPr>
          <p:cNvPr id="5" name="Header Placeholder 4"/>
          <p:cNvSpPr>
            <a:spLocks noGrp="1"/>
          </p:cNvSpPr>
          <p:nvPr>
            <p:ph type="hdr" sz="quarter" idx="11"/>
          </p:nvPr>
        </p:nvSpPr>
        <p:spPr/>
        <p:txBody>
          <a:bodyPr/>
          <a:lstStyle/>
          <a:p>
            <a:r>
              <a:rPr lang="en-US"/>
              <a:t>Chef Intermediate</a:t>
            </a:r>
            <a:endParaRPr lang="en-US" dirty="0"/>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4190527305"/>
      </p:ext>
    </p:extLst>
  </p:cSld>
  <p:clrMapOvr>
    <a:masterClrMapping/>
  </p:clrMapOvr>
</p:notes>
</file>

<file path=ppt/notesSlides/notesSlide4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can also run </a:t>
            </a:r>
            <a:r>
              <a:rPr lang="en-US" baseline="0" dirty="0" err="1"/>
              <a:t>ohai</a:t>
            </a:r>
            <a:r>
              <a:rPr lang="en-US" baseline="0" dirty="0"/>
              <a:t> with a parameter. In this case when we want only the </a:t>
            </a:r>
            <a:r>
              <a:rPr lang="en-US" baseline="0" dirty="0" err="1"/>
              <a:t>ipaddress</a:t>
            </a:r>
            <a:r>
              <a:rPr lang="en-US" baseline="0" dirty="0"/>
              <a:t> from the entire body of information we can provide it as a parameter.</a:t>
            </a:r>
            <a:endParaRPr lang="en-US" dirty="0"/>
          </a:p>
        </p:txBody>
      </p:sp>
      <p:sp>
        <p:nvSpPr>
          <p:cNvPr id="5" name="Header Placeholder 4"/>
          <p:cNvSpPr>
            <a:spLocks noGrp="1"/>
          </p:cNvSpPr>
          <p:nvPr>
            <p:ph type="hdr" sz="quarter" idx="11"/>
          </p:nvPr>
        </p:nvSpPr>
        <p:spPr/>
        <p:txBody>
          <a:bodyPr/>
          <a:lstStyle/>
          <a:p>
            <a:r>
              <a:rPr lang="en-US"/>
              <a:t>Chef Intermediate</a:t>
            </a:r>
            <a:endParaRPr lang="en-US" dirty="0"/>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594677823"/>
      </p:ext>
    </p:extLst>
  </p:cSld>
  <p:clrMapOvr>
    <a:masterClrMapping/>
  </p:clrMapOvr>
</p:notes>
</file>

<file path=ppt/notesSlides/notesSlide4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a:t>
            </a:r>
            <a:r>
              <a:rPr lang="en-US" baseline="0" dirty="0"/>
              <a:t> we can specify the hostname to return only the hostname of the system.</a:t>
            </a:r>
            <a:endParaRPr lang="en-US" dirty="0"/>
          </a:p>
        </p:txBody>
      </p:sp>
      <p:sp>
        <p:nvSpPr>
          <p:cNvPr id="5" name="Header Placeholder 4"/>
          <p:cNvSpPr>
            <a:spLocks noGrp="1"/>
          </p:cNvSpPr>
          <p:nvPr>
            <p:ph type="hdr" sz="quarter" idx="11"/>
          </p:nvPr>
        </p:nvSpPr>
        <p:spPr/>
        <p:txBody>
          <a:bodyPr/>
          <a:lstStyle/>
          <a:p>
            <a:r>
              <a:rPr lang="en-US"/>
              <a:t>Chef Intermediate</a:t>
            </a:r>
            <a:endParaRPr lang="en-US" dirty="0"/>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4142130623"/>
      </p:ext>
    </p:extLst>
  </p:cSld>
  <p:clrMapOvr>
    <a:masterClrMapping/>
  </p:clrMapOvr>
</p:notes>
</file>

<file path=ppt/notesSlides/notesSlide4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ask</a:t>
            </a:r>
            <a:r>
              <a:rPr lang="en-US" baseline="0" dirty="0"/>
              <a:t> for the memory of the system we receive a hash that contains a number of keys and values.</a:t>
            </a:r>
            <a:endParaRPr lang="en-US" dirty="0"/>
          </a:p>
        </p:txBody>
      </p:sp>
      <p:sp>
        <p:nvSpPr>
          <p:cNvPr id="5" name="Header Placeholder 4"/>
          <p:cNvSpPr>
            <a:spLocks noGrp="1"/>
          </p:cNvSpPr>
          <p:nvPr>
            <p:ph type="hdr" sz="quarter" idx="11"/>
          </p:nvPr>
        </p:nvSpPr>
        <p:spPr/>
        <p:txBody>
          <a:bodyPr/>
          <a:lstStyle/>
          <a:p>
            <a:r>
              <a:rPr lang="en-US"/>
              <a:t>Chef Intermediate</a:t>
            </a:r>
            <a:endParaRPr lang="en-US" dirty="0"/>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589003525"/>
      </p:ext>
    </p:extLst>
  </p:cSld>
  <p:clrMapOvr>
    <a:masterClrMapping/>
  </p:clrMapOvr>
</p:notes>
</file>

<file path=ppt/notesSlides/notesSlide4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can grab a single value, like the total memory, by specifying a slash between the top-level key and the next level key underneath it. This command will return the total memory of the system.</a:t>
            </a:r>
            <a:endParaRPr lang="en-US" dirty="0"/>
          </a:p>
        </p:txBody>
      </p:sp>
      <p:sp>
        <p:nvSpPr>
          <p:cNvPr id="5" name="Header Placeholder 4"/>
          <p:cNvSpPr>
            <a:spLocks noGrp="1"/>
          </p:cNvSpPr>
          <p:nvPr>
            <p:ph type="hdr" sz="quarter" idx="11"/>
          </p:nvPr>
        </p:nvSpPr>
        <p:spPr/>
        <p:txBody>
          <a:bodyPr/>
          <a:lstStyle/>
          <a:p>
            <a:r>
              <a:rPr lang="en-US"/>
              <a:t>Chef Intermediate</a:t>
            </a:r>
            <a:endParaRPr lang="en-US" dirty="0"/>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4172738038"/>
      </p:ext>
    </p:extLst>
  </p:cSld>
  <p:clrMapOvr>
    <a:masterClrMapping/>
  </p:clrMapOvr>
</p:notes>
</file>

<file path=ppt/notesSlides/notesSlide4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return</a:t>
            </a:r>
            <a:r>
              <a:rPr lang="en-US" baseline="0" dirty="0"/>
              <a:t> all the details about the </a:t>
            </a:r>
            <a:r>
              <a:rPr lang="en-US" baseline="0" dirty="0" err="1"/>
              <a:t>cpu</a:t>
            </a:r>
            <a:r>
              <a:rPr lang="en-US" baseline="0" dirty="0"/>
              <a:t>. We see that there is one </a:t>
            </a:r>
            <a:r>
              <a:rPr lang="en-US" baseline="0" dirty="0" err="1"/>
              <a:t>cpu</a:t>
            </a:r>
            <a:r>
              <a:rPr lang="en-US" baseline="0" dirty="0"/>
              <a:t>, named '0', that contains more information.</a:t>
            </a:r>
            <a:endParaRPr lang="en-US" dirty="0"/>
          </a:p>
        </p:txBody>
      </p:sp>
      <p:sp>
        <p:nvSpPr>
          <p:cNvPr id="5" name="Header Placeholder 4"/>
          <p:cNvSpPr>
            <a:spLocks noGrp="1"/>
          </p:cNvSpPr>
          <p:nvPr>
            <p:ph type="hdr" sz="quarter" idx="11"/>
          </p:nvPr>
        </p:nvSpPr>
        <p:spPr/>
        <p:txBody>
          <a:bodyPr/>
          <a:lstStyle/>
          <a:p>
            <a:r>
              <a:rPr lang="en-US"/>
              <a:t>Chef Intermediate</a:t>
            </a:r>
            <a:endParaRPr lang="en-US" dirty="0"/>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4832242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ou</a:t>
            </a:r>
            <a:r>
              <a:rPr lang="en-US" dirty="0"/>
              <a:t>termost statement</a:t>
            </a:r>
            <a:r>
              <a:rPr lang="en-US" baseline="0" dirty="0"/>
              <a:t> is a conditional that states that when we want to evaluate the contents in between when we are not on Windows (e.g. </a:t>
            </a:r>
            <a:r>
              <a:rPr lang="en-US" baseline="0" dirty="0" err="1"/>
              <a:t>CentOS</a:t>
            </a:r>
            <a:r>
              <a:rPr lang="en-US" baseline="0" dirty="0"/>
              <a:t>, Ubuntu, </a:t>
            </a:r>
            <a:r>
              <a:rPr lang="en-US" baseline="0" dirty="0" err="1"/>
              <a:t>Debian</a:t>
            </a:r>
            <a:r>
              <a:rPr lang="en-US" baseline="0" dirty="0"/>
              <a:t>). </a:t>
            </a:r>
          </a:p>
          <a:p>
            <a:endParaRPr lang="en-US" baseline="0" dirty="0"/>
          </a:p>
          <a:p>
            <a:r>
              <a:rPr lang="en-US" baseline="0" dirty="0"/>
              <a:t>The inner describe has two parameters: The first is the the user resource named 'root' on the test instance. The second is the block which contains the expectations that we want to assert for the given resource.</a:t>
            </a:r>
          </a:p>
          <a:p>
            <a:endParaRPr lang="en-US" baseline="0" dirty="0"/>
          </a:p>
          <a:p>
            <a:r>
              <a:rPr lang="en-US" baseline="0" dirty="0"/>
              <a:t>Within the block we can define any number of expectations about the particular resource in the description. In this instance we are saying that we expect the user, named 'root', to exist on the instance.  After the expectation that has been defined is a skip. This skip is a reminder that the examples have been defined in this test file were automatically generated and should be updated or removed.</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85863390"/>
      </p:ext>
    </p:extLst>
  </p:cSld>
  <p:clrMapOvr>
    <a:masterClrMapping/>
  </p:clrMapOvr>
</p:notes>
</file>

<file path=ppt/notesSlides/notesSlide4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a:t>
            </a:r>
            <a:r>
              <a:rPr lang="en-US" baseline="0" dirty="0"/>
              <a:t> asking for all the details about the </a:t>
            </a:r>
            <a:r>
              <a:rPr lang="en-US" baseline="0" dirty="0" err="1"/>
              <a:t>cpu</a:t>
            </a:r>
            <a:r>
              <a:rPr lang="en-US" baseline="0" dirty="0"/>
              <a:t> named '0'.</a:t>
            </a:r>
            <a:endParaRPr lang="en-US" dirty="0"/>
          </a:p>
        </p:txBody>
      </p:sp>
      <p:sp>
        <p:nvSpPr>
          <p:cNvPr id="5" name="Header Placeholder 4"/>
          <p:cNvSpPr>
            <a:spLocks noGrp="1"/>
          </p:cNvSpPr>
          <p:nvPr>
            <p:ph type="hdr" sz="quarter" idx="11"/>
          </p:nvPr>
        </p:nvSpPr>
        <p:spPr/>
        <p:txBody>
          <a:bodyPr/>
          <a:lstStyle/>
          <a:p>
            <a:r>
              <a:rPr lang="en-US"/>
              <a:t>Chef Intermediate</a:t>
            </a:r>
            <a:endParaRPr lang="en-US" dirty="0"/>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808520213"/>
      </p:ext>
    </p:extLst>
  </p:cSld>
  <p:clrMapOvr>
    <a:masterClrMapping/>
  </p:clrMapOvr>
</p:notes>
</file>

<file path=ppt/notesSlides/notesSlide4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if</a:t>
            </a:r>
            <a:r>
              <a:rPr lang="en-US" baseline="0" dirty="0"/>
              <a:t> we wanted to display the Megahertz of that specific </a:t>
            </a:r>
            <a:r>
              <a:rPr lang="en-US" baseline="0" dirty="0" err="1"/>
              <a:t>cpu</a:t>
            </a:r>
            <a:r>
              <a:rPr lang="en-US" baseline="0" dirty="0"/>
              <a:t> we can append an additional key to the parameter.</a:t>
            </a:r>
            <a:endParaRPr lang="en-US" dirty="0"/>
          </a:p>
        </p:txBody>
      </p:sp>
      <p:sp>
        <p:nvSpPr>
          <p:cNvPr id="5" name="Header Placeholder 4"/>
          <p:cNvSpPr>
            <a:spLocks noGrp="1"/>
          </p:cNvSpPr>
          <p:nvPr>
            <p:ph type="hdr" sz="quarter" idx="11"/>
          </p:nvPr>
        </p:nvSpPr>
        <p:spPr/>
        <p:txBody>
          <a:bodyPr/>
          <a:lstStyle/>
          <a:p>
            <a:r>
              <a:rPr lang="en-US"/>
              <a:t>Chef Intermediate</a:t>
            </a:r>
            <a:endParaRPr lang="en-US" dirty="0"/>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044912673"/>
      </p:ext>
    </p:extLst>
  </p:cSld>
  <p:clrMapOvr>
    <a:masterClrMapping/>
  </p:clrMapOvr>
</p:notes>
</file>

<file path=ppt/notesSlides/notesSlide4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Ohai</a:t>
            </a:r>
            <a:r>
              <a:rPr lang="en-US" dirty="0"/>
              <a:t> is composed</a:t>
            </a:r>
            <a:r>
              <a:rPr lang="en-US" baseline="0" dirty="0"/>
              <a:t> of plugins that collect these different attributes. When you execute </a:t>
            </a:r>
            <a:r>
              <a:rPr lang="en-US" baseline="0" dirty="0" err="1"/>
              <a:t>Ohai</a:t>
            </a:r>
            <a:r>
              <a:rPr lang="en-US" baseline="0" dirty="0"/>
              <a:t> it will load the core plugins that are packaged with it. </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498015462"/>
      </p:ext>
    </p:extLst>
  </p:cSld>
  <p:clrMapOvr>
    <a:masterClrMapping/>
  </p:clrMapOvr>
</p:notes>
</file>

<file path=ppt/notesSlides/notesSlide4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Ohai</a:t>
            </a:r>
            <a:r>
              <a:rPr lang="en-US" dirty="0"/>
              <a:t> is composed</a:t>
            </a:r>
            <a:r>
              <a:rPr lang="en-US" baseline="0" dirty="0"/>
              <a:t> of plugins that collect these different attributes. When you execute </a:t>
            </a:r>
            <a:r>
              <a:rPr lang="en-US" baseline="0" dirty="0" err="1"/>
              <a:t>Ohai</a:t>
            </a:r>
            <a:r>
              <a:rPr lang="en-US" baseline="0" dirty="0"/>
              <a:t> it will load the core plugins that are packaged with it. </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871613509"/>
      </p:ext>
    </p:extLst>
  </p:cSld>
  <p:clrMapOvr>
    <a:masterClrMapping/>
  </p:clrMapOvr>
</p:notes>
</file>

<file path=ppt/notesSlides/notesSlide4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Executing </a:t>
            </a:r>
            <a:r>
              <a:rPr lang="en-US" dirty="0" err="1"/>
              <a:t>ohai</a:t>
            </a:r>
            <a:r>
              <a:rPr lang="en-US" baseline="0" dirty="0"/>
              <a:t> from the terminal gives you an idea about all the data that </a:t>
            </a:r>
            <a:r>
              <a:rPr lang="en-US" baseline="0" dirty="0" err="1"/>
              <a:t>Ohai</a:t>
            </a:r>
            <a:r>
              <a:rPr lang="en-US" baseline="0" dirty="0"/>
              <a:t> can provide for a system. Now it is important to see where this data is captured in the chef-client run.</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72800155"/>
      </p:ext>
    </p:extLst>
  </p:cSld>
  <p:clrMapOvr>
    <a:masterClrMapping/>
  </p:clrMapOvr>
</p:notes>
</file>

<file path=ppt/notesSlides/notesSlide4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51758949"/>
      </p:ext>
    </p:extLst>
  </p:cSld>
  <p:clrMapOvr>
    <a:masterClrMapping/>
  </p:clrMapOvr>
</p:notes>
</file>

<file path=ppt/notesSlides/notesSlide4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chef-client automatically</a:t>
            </a:r>
            <a:r>
              <a:rPr lang="en-US" baseline="0" dirty="0"/>
              <a:t> loads the </a:t>
            </a:r>
            <a:r>
              <a:rPr lang="en-US" baseline="0" dirty="0" err="1"/>
              <a:t>Ohai</a:t>
            </a:r>
            <a:r>
              <a:rPr lang="en-US" baseline="0" dirty="0"/>
              <a:t> libraries and executes them to capture details about the system. These details are stored in the node object which is available in the recipes that we define. At the end of a successful chef-client run this node object is sent to the Chef Server.</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354043399"/>
      </p:ext>
    </p:extLst>
  </p:cSld>
  <p:clrMapOvr>
    <a:masterClrMapping/>
  </p:clrMapOvr>
</p:notes>
</file>

<file path=ppt/notesSlides/notesSlide4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chef-client</a:t>
            </a:r>
            <a:r>
              <a:rPr lang="en-US" baseline="0" dirty="0"/>
              <a:t> run </a:t>
            </a:r>
            <a:r>
              <a:rPr lang="en-US" baseline="0" dirty="0" err="1"/>
              <a:t>ohai</a:t>
            </a:r>
            <a:r>
              <a:rPr lang="en-US" baseline="0" dirty="0"/>
              <a:t> in code as one of it's first steps. We can examine how that is done with Pry. Pry can be used as a debugger and as a REPL (Read-Evaluate-Print-Loop) tool. We can run this to allow to explore how </a:t>
            </a:r>
            <a:r>
              <a:rPr lang="en-US" baseline="0" dirty="0" err="1"/>
              <a:t>Ohai</a:t>
            </a:r>
            <a:r>
              <a:rPr lang="en-US" baseline="0" dirty="0"/>
              <a:t> is executed by the chef-client application.</a:t>
            </a:r>
          </a:p>
          <a:p>
            <a:endParaRPr lang="en-US" baseline="0" dirty="0"/>
          </a:p>
          <a:p>
            <a:r>
              <a:rPr lang="en-US" baseline="0" dirty="0"/>
              <a:t>First launch the session by running the specified command. Within this interactive session you can load the </a:t>
            </a:r>
            <a:r>
              <a:rPr lang="en-US" baseline="0" dirty="0" err="1"/>
              <a:t>Ohai</a:t>
            </a:r>
            <a:r>
              <a:rPr lang="en-US" baseline="0" dirty="0"/>
              <a:t> gem with the require command, create a new </a:t>
            </a:r>
            <a:r>
              <a:rPr lang="en-US" baseline="0" dirty="0" err="1"/>
              <a:t>Ohai</a:t>
            </a:r>
            <a:r>
              <a:rPr lang="en-US" baseline="0" dirty="0"/>
              <a:t> System object, and then ask the </a:t>
            </a:r>
            <a:r>
              <a:rPr lang="en-US" baseline="0" dirty="0" err="1"/>
              <a:t>ohai</a:t>
            </a:r>
            <a:r>
              <a:rPr lang="en-US" baseline="0" dirty="0"/>
              <a:t> object to load specific plugins or all plugins through the '</a:t>
            </a:r>
            <a:r>
              <a:rPr lang="en-US" baseline="0" dirty="0" err="1"/>
              <a:t>all_plugins</a:t>
            </a:r>
            <a:r>
              <a:rPr lang="en-US" baseline="0" dirty="0"/>
              <a:t>' method. When you are done you can exit by entering the command 'exit’.</a:t>
            </a:r>
          </a:p>
          <a:p>
            <a:endParaRPr lang="en-US" baseline="0" dirty="0"/>
          </a:p>
          <a:p>
            <a:r>
              <a:rPr lang="en-US" baseline="0" dirty="0"/>
              <a:t>Type ‘q’ to exit large outputs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312206570"/>
      </p:ext>
    </p:extLst>
  </p:cSld>
  <p:clrMapOvr>
    <a:masterClrMapping/>
  </p:clrMapOvr>
</p:notes>
</file>

<file path=ppt/notesSlides/notesSlide4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chef-client</a:t>
            </a:r>
            <a:r>
              <a:rPr lang="en-US" baseline="0" dirty="0"/>
              <a:t> loads and executes </a:t>
            </a:r>
            <a:r>
              <a:rPr lang="en-US" baseline="0" dirty="0" err="1"/>
              <a:t>Ohai</a:t>
            </a:r>
            <a:r>
              <a:rPr lang="en-US" baseline="0" dirty="0"/>
              <a:t> within Ruby. </a:t>
            </a:r>
            <a:r>
              <a:rPr lang="en-US" baseline="0" dirty="0" err="1"/>
              <a:t>Ohai</a:t>
            </a:r>
            <a:r>
              <a:rPr lang="en-US" baseline="0" dirty="0"/>
              <a:t> returns Ruby object representations of the data that chef-client is able to evaluate and store within the node object. These attributes discovered by </a:t>
            </a:r>
            <a:r>
              <a:rPr lang="en-US" baseline="0" dirty="0" err="1"/>
              <a:t>Ohai</a:t>
            </a:r>
            <a:r>
              <a:rPr lang="en-US" baseline="0" dirty="0"/>
              <a:t> become attributes of the node object and it is important to take a quick moment to discuss how these attributes compare to the other attributes that may be defined in other locations within cookbooks, roles, and environments.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10380265"/>
      </p:ext>
    </p:extLst>
  </p:cSld>
  <p:clrMapOvr>
    <a:masterClrMapping/>
  </p:clrMapOvr>
</p:notes>
</file>

<file path=ppt/notesSlides/notesSlide4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Later</a:t>
            </a:r>
            <a:r>
              <a:rPr lang="en-US" baseline="0" dirty="0"/>
              <a:t> within the chef-client a node object is created with the attributes collected from </a:t>
            </a:r>
            <a:r>
              <a:rPr lang="en-US" baseline="0" dirty="0" err="1"/>
              <a:t>Ohai</a:t>
            </a:r>
            <a:r>
              <a:rPr lang="en-US" baseline="0" dirty="0"/>
              <a:t>, the values previously stored on the Chef Server, and then the attributes defined in the environments, roles and cookbooks described in the node's run list. The node prioritizes and gives precedence to the attributes collected by </a:t>
            </a:r>
            <a:r>
              <a:rPr lang="en-US" baseline="0" dirty="0" err="1"/>
              <a:t>Ohai</a:t>
            </a:r>
            <a:r>
              <a:rPr lang="en-US" baseline="0" dirty="0"/>
              <a:t>.</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1124533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second example within the test file describes the port 80 on any operating system and states the expectation that it does not expect port 80 to be listening.</a:t>
            </a:r>
          </a:p>
          <a:p>
            <a:endParaRPr lang="en-US" baseline="0" dirty="0"/>
          </a:p>
          <a:p>
            <a:r>
              <a:rPr lang="en-US" baseline="0" dirty="0"/>
              <a:t>By default all operating systems will be examined. So this example would be evaluated and executed against every operating system.</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925231079"/>
      </p:ext>
    </p:extLst>
  </p:cSld>
  <p:clrMapOvr>
    <a:masterClrMapping/>
  </p:clrMapOvr>
</p:notes>
</file>

<file path=ppt/notesSlides/notesSlide4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a:t>
            </a:r>
            <a:r>
              <a:rPr lang="en-US" baseline="0" dirty="0"/>
              <a:t> a table representation of the various levels of precedence that can be specified with the location in which it can be specified. The lower the value, the lower the precedence. The higher the value, the higher the precedence.</a:t>
            </a:r>
            <a:endParaRPr lang="en-US" dirty="0"/>
          </a:p>
          <a:p>
            <a:r>
              <a:rPr lang="en-US" dirty="0"/>
              <a:t>The attributes collected from </a:t>
            </a:r>
            <a:r>
              <a:rPr lang="en-US" dirty="0" err="1"/>
              <a:t>Ohai</a:t>
            </a:r>
            <a:r>
              <a:rPr lang="en-US" dirty="0"/>
              <a:t> are considered</a:t>
            </a:r>
            <a:r>
              <a:rPr lang="en-US" baseline="0" dirty="0"/>
              <a:t> automatic attributes granting them the value of 15. This means all data collected through </a:t>
            </a:r>
            <a:r>
              <a:rPr lang="en-US" baseline="0" dirty="0" err="1"/>
              <a:t>Ohai</a:t>
            </a:r>
            <a:r>
              <a:rPr lang="en-US" baseline="0" dirty="0"/>
              <a:t> attributes cannot ever be overridden.</a:t>
            </a:r>
          </a:p>
          <a:p>
            <a:endParaRPr lang="en-US" baseline="0" dirty="0"/>
          </a:p>
          <a:p>
            <a:r>
              <a:rPr lang="en-US" baseline="0" dirty="0"/>
              <a:t>That should make sense based on the data that we have queried so far in this module (e.g. CPU, memory). Never would we want to have an attribute defined in a cookbook or environment override this data collected about our system. This is also important when considering whether you want to create an </a:t>
            </a:r>
            <a:r>
              <a:rPr lang="en-US" baseline="0" dirty="0" err="1"/>
              <a:t>Ohai</a:t>
            </a:r>
            <a:r>
              <a:rPr lang="en-US" baseline="0" dirty="0"/>
              <a:t> plugin. The kind of data that you want to collect should not be data that you will want to override as it is data that describes the system and not data that you want to configure the system.</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722781409"/>
      </p:ext>
    </p:extLst>
  </p:cSld>
  <p:clrMapOvr>
    <a:masterClrMapping/>
  </p:clrMapOvr>
</p:notes>
</file>

<file path=ppt/notesSlides/notesSlide4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seen how to use </a:t>
            </a:r>
            <a:r>
              <a:rPr lang="en-US" dirty="0" err="1"/>
              <a:t>Ohai</a:t>
            </a:r>
            <a:r>
              <a:rPr lang="en-US" dirty="0"/>
              <a:t> as</a:t>
            </a:r>
            <a:r>
              <a:rPr lang="en-US" baseline="0" dirty="0"/>
              <a:t> a command-line tool, explored how chef-client uses it, and seen the precedence level at which this data is stored. In the next module we will discuss </a:t>
            </a:r>
            <a:r>
              <a:rPr lang="en-US" baseline="0" dirty="0" err="1"/>
              <a:t>Ohai's</a:t>
            </a:r>
            <a:r>
              <a:rPr lang="en-US" baseline="0" dirty="0"/>
              <a:t> plugin history, its plugin structure, and the DSL (Domain Specific Language) it provides to express these plugins.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060300973"/>
      </p:ext>
    </p:extLst>
  </p:cSld>
  <p:clrMapOvr>
    <a:masterClrMapping/>
  </p:clrMapOvr>
</p:notes>
</file>

<file path=ppt/notesSlides/notesSlide4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Let's finish with a discussion.</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a:p>
          <a:p>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091942913"/>
      </p:ext>
    </p:extLst>
  </p:cSld>
  <p:clrMapOvr>
    <a:masterClrMapping/>
  </p:clrMapOvr>
</p:notes>
</file>

<file path=ppt/notesSlides/notesSlide4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questions can we answer </a:t>
            </a:r>
            <a:r>
              <a:rPr lang="en-US"/>
              <a:t>for you?</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081574930"/>
      </p:ext>
    </p:extLst>
  </p:cSld>
  <p:clrMapOvr>
    <a:masterClrMapping/>
  </p:clrMapOvr>
</p:notes>
</file>

<file path=ppt/notesSlides/notesSlide4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535139452"/>
      </p:ext>
    </p:extLst>
  </p:cSld>
  <p:clrMapOvr>
    <a:masterClrMapping/>
  </p:clrMapOvr>
</p:notes>
</file>

<file path=ppt/notesSlides/notesSlide4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t>
            </a:r>
            <a:r>
              <a:rPr lang="en-US" baseline="0" dirty="0"/>
              <a:t> we saw in the previous module </a:t>
            </a:r>
            <a:r>
              <a:rPr lang="en-US" baseline="0" dirty="0" err="1"/>
              <a:t>Ohai</a:t>
            </a:r>
            <a:r>
              <a:rPr lang="en-US" baseline="0" dirty="0"/>
              <a:t> provides a large set of attributes that it provides through plugins. All the data that </a:t>
            </a:r>
            <a:r>
              <a:rPr lang="en-US" baseline="0" dirty="0" err="1"/>
              <a:t>Ohai</a:t>
            </a:r>
            <a:r>
              <a:rPr lang="en-US" baseline="0" dirty="0"/>
              <a:t> collects are stored in plugins. </a:t>
            </a:r>
            <a:r>
              <a:rPr lang="en-US" baseline="0" dirty="0" err="1"/>
              <a:t>Ohai</a:t>
            </a:r>
            <a:r>
              <a:rPr lang="en-US" baseline="0" dirty="0"/>
              <a:t> comes packaged with a core set of plugins that capture a lot of common data across many different platforms.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528465299"/>
      </p:ext>
    </p:extLst>
  </p:cSld>
  <p:clrMapOvr>
    <a:masterClrMapping/>
  </p:clrMapOvr>
</p:notes>
</file>

<file path=ppt/notesSlides/notesSlide4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completing this module you will be able to find </a:t>
            </a:r>
            <a:r>
              <a:rPr lang="en-US" baseline="0" dirty="0"/>
              <a:t>the plugins that come packaged core with Chef, express what a plugin provides, depends on, and how it collects its data</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967169095"/>
      </p:ext>
    </p:extLst>
  </p:cSld>
  <p:clrMapOvr>
    <a:masterClrMapping/>
  </p:clrMapOvr>
</p:notes>
</file>

<file path=ppt/notesSlides/notesSlide4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review the core plugins packaged with </a:t>
            </a:r>
            <a:r>
              <a:rPr lang="en-US" baseline="0" dirty="0" err="1"/>
              <a:t>Ohai</a:t>
            </a:r>
            <a:r>
              <a:rPr lang="en-US" baseline="0" dirty="0"/>
              <a:t> we need to spend some time reviewing the source code of the gem as none of the gems are not defined in documentation.</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078272840"/>
      </p:ext>
    </p:extLst>
  </p:cSld>
  <p:clrMapOvr>
    <a:masterClrMapping/>
  </p:clrMapOvr>
</p:notes>
</file>

<file path=ppt/notesSlides/notesSlide4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Ohai</a:t>
            </a:r>
            <a:r>
              <a:rPr lang="en-US" dirty="0"/>
              <a:t> is</a:t>
            </a:r>
            <a:r>
              <a:rPr lang="en-US" baseline="0" dirty="0"/>
              <a:t> a Ruby gem that is packed in the Chef Development Kit (Chef DK). A Ruby gem is a packaging structure that allows for the code to be reused and shared.</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374555391"/>
      </p:ext>
    </p:extLst>
  </p:cSld>
  <p:clrMapOvr>
    <a:masterClrMapping/>
  </p:clrMapOvr>
</p:notes>
</file>

<file path=ppt/notesSlides/notesSlide4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a:t>
            </a:r>
            <a:r>
              <a:rPr lang="en-US" dirty="0" err="1"/>
              <a:t>Rubygems</a:t>
            </a:r>
            <a:r>
              <a:rPr lang="en-US" dirty="0"/>
              <a:t> are stored</a:t>
            </a:r>
            <a:r>
              <a:rPr lang="en-US" baseline="0" dirty="0"/>
              <a:t> on </a:t>
            </a:r>
            <a:r>
              <a:rPr lang="en-US" baseline="0" dirty="0" err="1"/>
              <a:t>rubygems.org</a:t>
            </a:r>
            <a:r>
              <a:rPr lang="en-US" baseline="0" dirty="0"/>
              <a:t>. We can come to the site and search for any gem by their name. Search for the Rubygem named "</a:t>
            </a:r>
            <a:r>
              <a:rPr lang="en-US" baseline="0" dirty="0" err="1"/>
              <a:t>ohai</a:t>
            </a:r>
            <a:r>
              <a:rPr lang="en-US" baseline="0" dirty="0"/>
              <a:t>".</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5567782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a:t>
            </a:r>
            <a:r>
              <a:rPr lang="en-US" baseline="0" dirty="0"/>
              <a:t> the test file found at the following path you will find that it is already populated with that initial code. Remove the first test that asserts that the user named root exists on the system. While it is likely true we are not interested in verifying that with this cookbook.</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1547039306"/>
      </p:ext>
    </p:extLst>
  </p:cSld>
  <p:clrMapOvr>
    <a:masterClrMapping/>
  </p:clrMapOvr>
</p:notes>
</file>

<file path=ppt/notesSlides/notesSlide4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project</a:t>
            </a:r>
            <a:r>
              <a:rPr lang="en-US" baseline="0" dirty="0"/>
              <a:t> page for the gem itself contains important information about the releases, where to find the source, where to file issues, etc. We are interested in viewing the source of the project so we want to click on that link.</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4140125689"/>
      </p:ext>
    </p:extLst>
  </p:cSld>
  <p:clrMapOvr>
    <a:masterClrMapping/>
  </p:clrMapOvr>
</p:notes>
</file>

<file path=ppt/notesSlides/notesSlide4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ohai</a:t>
            </a:r>
            <a:r>
              <a:rPr lang="en-US" baseline="0" dirty="0"/>
              <a:t> project is stored as a git repository within the Chef organization on GitHub. We can clone this project to our workstation to give us the ability to review the source code.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880878626"/>
      </p:ext>
    </p:extLst>
  </p:cSld>
  <p:clrMapOvr>
    <a:masterClrMapping/>
  </p:clrMapOvr>
</p:notes>
</file>

<file path=ppt/notesSlides/notesSlide4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obtain</a:t>
            </a:r>
            <a:r>
              <a:rPr lang="en-US" baseline="0" dirty="0"/>
              <a:t> the </a:t>
            </a:r>
            <a:r>
              <a:rPr lang="en-US" baseline="0" dirty="0" err="1"/>
              <a:t>Ohai</a:t>
            </a:r>
            <a:r>
              <a:rPr lang="en-US" baseline="0" dirty="0"/>
              <a:t> library on our local workstation so let's start by returning to the home directory.</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206534487"/>
      </p:ext>
    </p:extLst>
  </p:cSld>
  <p:clrMapOvr>
    <a:masterClrMapping/>
  </p:clrMapOvr>
</p:notes>
</file>

<file path=ppt/notesSlides/notesSlide4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a:t>
            </a:r>
            <a:r>
              <a:rPr lang="en-US" baseline="0" dirty="0"/>
              <a:t> is installed with the Chef DK so we will use it to clone the </a:t>
            </a:r>
            <a:r>
              <a:rPr lang="en-US" baseline="0" dirty="0" err="1"/>
              <a:t>Ohai</a:t>
            </a:r>
            <a:r>
              <a:rPr lang="en-US" baseline="0" dirty="0"/>
              <a:t> project.</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329103851"/>
      </p:ext>
    </p:extLst>
  </p:cSld>
  <p:clrMapOvr>
    <a:masterClrMapping/>
  </p:clrMapOvr>
</p:notes>
</file>

<file path=ppt/notesSlides/notesSlide4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gem</a:t>
            </a:r>
            <a:r>
              <a:rPr lang="en-US" baseline="0" dirty="0"/>
              <a:t> contains several important items within the top-level directory. We are going to explore the contents of some of the essential files.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54746242"/>
      </p:ext>
    </p:extLst>
  </p:cSld>
  <p:clrMapOvr>
    <a:masterClrMapping/>
  </p:clrMapOvr>
</p:notes>
</file>

<file path=ppt/notesSlides/notesSlide4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README contains information on how to install, configure and use this gem. This is often the place to start when exploring the gem.</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279520050"/>
      </p:ext>
    </p:extLst>
  </p:cSld>
  <p:clrMapOvr>
    <a:masterClrMapping/>
  </p:clrMapOvr>
</p:notes>
</file>

<file path=ppt/notesSlides/notesSlide4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gem</a:t>
            </a:r>
            <a:r>
              <a:rPr lang="en-US" baseline="0" dirty="0"/>
              <a:t> specification defines important information about the Rubygem. Within it you will find metadata that describes the owner, licensing, contact information, dependencies, development dependencies, the files to package in the gem, and which one of those are executables.</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632909982"/>
      </p:ext>
    </p:extLst>
  </p:cSld>
  <p:clrMapOvr>
    <a:masterClrMapping/>
  </p:clrMapOvr>
</p:notes>
</file>

<file path=ppt/notesSlides/notesSlide4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lib (or library) directory</a:t>
            </a:r>
            <a:r>
              <a:rPr lang="en-US" baseline="0" dirty="0"/>
              <a:t> contains the source code for this gem. Within the root of the directory you will find a single file that shares the same name as the gem.</a:t>
            </a:r>
          </a:p>
          <a:p>
            <a:endParaRPr lang="en-US" baseline="0" dirty="0"/>
          </a:p>
          <a:p>
            <a:r>
              <a:rPr lang="en-US" baseline="0" dirty="0"/>
              <a:t>In the previous module when we typed "require '</a:t>
            </a:r>
            <a:r>
              <a:rPr lang="en-US" baseline="0" dirty="0" err="1"/>
              <a:t>ohai</a:t>
            </a:r>
            <a:r>
              <a:rPr lang="en-US" baseline="0" dirty="0"/>
              <a:t>'" this was the file that was loaded into memory.</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408954024"/>
      </p:ext>
    </p:extLst>
  </p:cSld>
  <p:clrMapOvr>
    <a:masterClrMapping/>
  </p:clrMapOvr>
</p:notes>
</file>

<file path=ppt/notesSlides/notesSlide4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file</a:t>
            </a:r>
            <a:r>
              <a:rPr lang="en-US" baseline="0" dirty="0"/>
              <a:t> requires more files from within the gem. The paths specified are relative to the 'lib' directory so all of these examples are loading files from within the subdirectory of </a:t>
            </a:r>
            <a:r>
              <a:rPr lang="en-US" baseline="0" dirty="0" err="1"/>
              <a:t>ohai</a:t>
            </a:r>
            <a:r>
              <a:rPr lang="en-US" baseline="0" dirty="0"/>
              <a:t>.</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736820674"/>
      </p:ext>
    </p:extLst>
  </p:cSld>
  <p:clrMapOvr>
    <a:masterClrMapping/>
  </p:clrMapOvr>
</p:notes>
</file>

<file path=ppt/notesSlides/notesSlide4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Ohai</a:t>
            </a:r>
            <a:r>
              <a:rPr lang="en-US" dirty="0"/>
              <a:t> stores</a:t>
            </a:r>
            <a:r>
              <a:rPr lang="en-US" baseline="0" dirty="0"/>
              <a:t> its plugins in a specific subdirectory of this project.</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9755232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other expectation expressed within this file is useful but it is wrong. When we setup a web server we are going to want to have incoming connections on port 80.</a:t>
            </a:r>
          </a:p>
          <a:p>
            <a:endParaRPr lang="en-US" baseline="0" dirty="0"/>
          </a:p>
          <a:p>
            <a:r>
              <a:rPr lang="en-US" baseline="0" dirty="0"/>
              <a:t>So update the following example to state that port 80 should be listening. Also remove the line with the skip as we have now successfully updated the test and I would consider it one that is ours and correct for the code we will eventually write.</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3041590758"/>
      </p:ext>
    </p:extLst>
  </p:cSld>
  <p:clrMapOvr>
    <a:masterClrMapping/>
  </p:clrMapOvr>
</p:notes>
</file>

<file path=ppt/notesSlides/notesSlide4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That was a quick introduction to the gem structure to give us an idea about where the plugins are stored. Now it is time to explore the Domain Specific Language (DSL) used to write these plugins.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285429108"/>
      </p:ext>
    </p:extLst>
  </p:cSld>
  <p:clrMapOvr>
    <a:masterClrMapping/>
  </p:clrMapOvr>
</p:notes>
</file>

<file path=ppt/notesSlides/notesSlide4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Ohai</a:t>
            </a:r>
            <a:r>
              <a:rPr lang="en-US" dirty="0"/>
              <a:t> has seen</a:t>
            </a:r>
            <a:r>
              <a:rPr lang="en-US" baseline="0" dirty="0"/>
              <a:t> many notable releases. Depending on the version of Chef you are using within your organization may dictate which version of </a:t>
            </a:r>
            <a:r>
              <a:rPr lang="en-US" baseline="0" dirty="0" err="1"/>
              <a:t>Ohai</a:t>
            </a:r>
            <a:r>
              <a:rPr lang="en-US" baseline="0" dirty="0"/>
              <a:t> is being used.</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852565274"/>
      </p:ext>
    </p:extLst>
  </p:cSld>
  <p:clrMapOvr>
    <a:masterClrMapping/>
  </p:clrMapOvr>
</p:notes>
</file>

<file path=ppt/notesSlides/notesSlide4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err="1"/>
              <a:t>Ohai</a:t>
            </a:r>
            <a:r>
              <a:rPr lang="en-US" baseline="0" dirty="0"/>
              <a:t> 6 introduced the ability to express plugins through a DSL. </a:t>
            </a:r>
            <a:r>
              <a:rPr lang="en-US" baseline="0" dirty="0" err="1"/>
              <a:t>Ohai</a:t>
            </a:r>
            <a:r>
              <a:rPr lang="en-US" baseline="0" dirty="0"/>
              <a:t> 7 refined that DSL. </a:t>
            </a:r>
            <a:r>
              <a:rPr lang="en-US" baseline="0" dirty="0" err="1"/>
              <a:t>Ohai</a:t>
            </a:r>
            <a:r>
              <a:rPr lang="en-US" baseline="0" dirty="0"/>
              <a:t> 8 continues to use that same language. The following slides and our exercise in the next module will focus on the DSL defined in </a:t>
            </a:r>
            <a:r>
              <a:rPr lang="en-US" baseline="0" dirty="0" err="1"/>
              <a:t>Ohai</a:t>
            </a:r>
            <a:r>
              <a:rPr lang="en-US" baseline="0" dirty="0"/>
              <a:t> 7.</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784327137"/>
      </p:ext>
    </p:extLst>
  </p:cSld>
  <p:clrMapOvr>
    <a:masterClrMapping/>
  </p:clrMapOvr>
</p:notes>
</file>

<file path=ppt/notesSlides/notesSlide4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a:t>
            </a:r>
            <a:r>
              <a:rPr lang="en-US" baseline="0" dirty="0"/>
              <a:t> load the languages plugin and review the basic structure of the plugin.</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767600930"/>
      </p:ext>
    </p:extLst>
  </p:cSld>
  <p:clrMapOvr>
    <a:masterClrMapping/>
  </p:clrMapOvr>
</p:notes>
</file>

<file path=ppt/notesSlides/notesSlide4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plugin starts</a:t>
            </a:r>
            <a:r>
              <a:rPr lang="en-US" baseline="0" dirty="0"/>
              <a:t> with invoking a method on the </a:t>
            </a:r>
            <a:r>
              <a:rPr lang="en-US" baseline="0" dirty="0" err="1"/>
              <a:t>Ohai</a:t>
            </a:r>
            <a:r>
              <a:rPr lang="en-US" baseline="0" dirty="0"/>
              <a:t> class with a single parameter. That parameter provided is the symbol name of the plugin. All </a:t>
            </a:r>
            <a:r>
              <a:rPr lang="en-US" baseline="0" dirty="0" err="1"/>
              <a:t>Ohai</a:t>
            </a:r>
            <a:r>
              <a:rPr lang="en-US" baseline="0" dirty="0"/>
              <a:t> plugins must have a symbol name with the first letter capitalized.</a:t>
            </a:r>
          </a:p>
          <a:p>
            <a:endParaRPr lang="en-US" baseline="0" dirty="0"/>
          </a:p>
          <a:p>
            <a:r>
              <a:rPr lang="en-US" baseline="0" dirty="0"/>
              <a:t>The remainder of the plugin is defined within the block of the 'plugin' method. The 'provides' method specifies what attribute or attributes the plugin will be added to the node object. The '</a:t>
            </a:r>
            <a:r>
              <a:rPr lang="en-US" baseline="0" dirty="0" err="1"/>
              <a:t>collect_data</a:t>
            </a:r>
            <a:r>
              <a:rPr lang="en-US" baseline="0" dirty="0"/>
              <a:t>' method defines a block which contains the code that is executed on all platforms. This block of code will often times set the values of the attributes the plugin provides.</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713923967"/>
      </p:ext>
    </p:extLst>
  </p:cSld>
  <p:clrMapOvr>
    <a:masterClrMapping/>
  </p:clrMapOvr>
</p:notes>
</file>

<file path=ppt/notesSlides/notesSlide4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plugin is named Languages. It provides the languages attribute on the node. This languages attribute is populated with the contents of a new Mash.</a:t>
            </a:r>
          </a:p>
          <a:p>
            <a:endParaRPr lang="en-US" baseline="0" dirty="0"/>
          </a:p>
          <a:p>
            <a:r>
              <a:rPr lang="en-US" baseline="0" dirty="0"/>
              <a:t>But what is a Mash?</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555740226"/>
      </p:ext>
    </p:extLst>
  </p:cSld>
  <p:clrMapOvr>
    <a:masterClrMapping/>
  </p:clrMapOvr>
</p:notes>
</file>

<file path=ppt/notesSlides/notesSlide4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understand what a Mash is first let's talk about Ruby's Hash. Hashes allow you to store values with a key; often times these keys are Ruby Strings or Ruby Symbols. When you want to retrieve that value you need to provide the same key. So if say you stored data with a Symbol key it is only retrievable with a Symbol key. The same could be said for using a String key.</a:t>
            </a:r>
          </a:p>
          <a:p>
            <a:endParaRPr lang="en-US" baseline="0"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706787612"/>
      </p:ext>
    </p:extLst>
  </p:cSld>
  <p:clrMapOvr>
    <a:masterClrMapping/>
  </p:clrMapOvr>
</p:notes>
</file>

<file path=ppt/notesSlides/notesSlide4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 Mash is similar to a Ruby Hash except that it is indifferent to whether you provide it a String key or Symbol key. Either of those types of keys will return value stored by the other. This more lenient data structure allows for these two keys to be used interchangeably. Allowing us to use whichever key style we prefer without being penalized if we were to guess the key style that differs from other plugins.</a:t>
            </a:r>
          </a:p>
          <a:p>
            <a:endParaRPr lang="en-US" baseline="0"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4280849309"/>
      </p:ext>
    </p:extLst>
  </p:cSld>
  <p:clrMapOvr>
    <a:masterClrMapping/>
  </p:clrMapOvr>
</p:notes>
</file>

<file path=ppt/notesSlides/notesSlide4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language plugin is small plugin that setups up a data structure for other language plugins to add more information to it. Let's review a specific language plugin to see a more complex implementation.</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987114192"/>
      </p:ext>
    </p:extLst>
  </p:cSld>
  <p:clrMapOvr>
    <a:masterClrMapping/>
  </p:clrMapOvr>
</p:notes>
</file>

<file path=ppt/notesSlides/notesSlide4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within the</a:t>
            </a:r>
            <a:r>
              <a:rPr lang="en-US" baseline="0" dirty="0"/>
              <a:t> Python plugin we see the same structure with a dependency and a significant amount of work being done in the '</a:t>
            </a:r>
            <a:r>
              <a:rPr lang="en-US" baseline="0" dirty="0" err="1"/>
              <a:t>collect_data</a:t>
            </a:r>
            <a:r>
              <a:rPr lang="en-US" baseline="0" dirty="0"/>
              <a:t>' method block. The attribute provided by this plugin can be found on the node object under the specified path. Remember this is the same path structure you use on the command-line when wanting to traverse the attributes provided.</a:t>
            </a:r>
          </a:p>
          <a:p>
            <a:endParaRPr lang="en-US" baseline="0" dirty="0"/>
          </a:p>
          <a:p>
            <a:r>
              <a:rPr lang="en-US" baseline="0" dirty="0"/>
              <a:t>The dependency described here states that this plugin requires that the node attribute value 'languages' must be defined first before this plugin will execute. </a:t>
            </a:r>
            <a:r>
              <a:rPr lang="en-US" baseline="0" dirty="0" err="1"/>
              <a:t>Ohai</a:t>
            </a:r>
            <a:r>
              <a:rPr lang="en-US" baseline="0" dirty="0"/>
              <a:t> will determine how to execute the plugins based on these dependencies.</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021130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content of this training has been</a:t>
            </a:r>
            <a:r>
              <a:rPr lang="en-US" baseline="0" dirty="0"/>
              <a:t> designed in a way to emphasize this hands-on approach to the content. Together, we will perform exercises together that accomplish an understood objective. After that is done you will often emphasize an activity by performing a lab. The lab is designed to challenge your understanding and retention of the previously accomplished exercises. You can work through this labs on your own or in groups. After completing the labs we will all come together again to review the exercise. Finally, we will end each section with a discussion about the topics that we introduced. These discussions will often ask you to share your opinions, recent experiences, or previous experiences within this domain.</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9712616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Ensuring</a:t>
            </a:r>
            <a:r>
              <a:rPr lang="en-US" baseline="0" dirty="0"/>
              <a:t> that we are listening on port 80 for incoming connections does not verify that we are in fact returning the correct home page with the welcoming message we plan to write. To do that we will need to write a new expectation.</a:t>
            </a:r>
          </a:p>
          <a:p>
            <a:endParaRPr lang="en-US" baseline="0" dirty="0"/>
          </a:p>
          <a:p>
            <a:r>
              <a:rPr lang="en-US" baseline="0" dirty="0" err="1"/>
              <a:t>InSpec</a:t>
            </a:r>
            <a:r>
              <a:rPr lang="en-US" baseline="0" dirty="0"/>
              <a:t> provides a helper method that allows you to specify a command. That command returns the results from the command through standard out. We are asking the command's standard out if anywhere in the results match the value 'Welcome Home'.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4193448475"/>
      </p:ext>
    </p:extLst>
  </p:cSld>
  <p:clrMapOvr>
    <a:masterClrMapping/>
  </p:clrMapOvr>
</p:notes>
</file>

<file path=ppt/notesSlides/notesSlide5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Within the </a:t>
            </a:r>
            <a:r>
              <a:rPr lang="en-US" baseline="0" dirty="0" err="1"/>
              <a:t>collect_data</a:t>
            </a:r>
            <a:r>
              <a:rPr lang="en-US" baseline="0" dirty="0"/>
              <a:t> block we use a helper method named '</a:t>
            </a:r>
            <a:r>
              <a:rPr lang="en-US" baseline="0" dirty="0" err="1"/>
              <a:t>shell_out</a:t>
            </a:r>
            <a:r>
              <a:rPr lang="en-US" baseline="0" dirty="0"/>
              <a:t>'. This '</a:t>
            </a:r>
            <a:r>
              <a:rPr lang="en-US" baseline="0" dirty="0" err="1"/>
              <a:t>shell_out</a:t>
            </a:r>
            <a:r>
              <a:rPr lang="en-US" baseline="0" dirty="0"/>
              <a:t>' method accepts a single parameter which is the command to run. This '</a:t>
            </a:r>
            <a:r>
              <a:rPr lang="en-US" baseline="0" dirty="0" err="1"/>
              <a:t>shell_out</a:t>
            </a:r>
            <a:r>
              <a:rPr lang="en-US" baseline="0" dirty="0"/>
              <a:t>' method will generate an object for which you can ask for the standard output, standard error, and the exit status.</a:t>
            </a:r>
          </a:p>
          <a:p>
            <a:endParaRPr lang="en-US" baseline="0" dirty="0"/>
          </a:p>
          <a:p>
            <a:r>
              <a:rPr lang="en-US" baseline="0" dirty="0"/>
              <a:t>This command is executed and if the status is successful (0 status code) then look at the standard output, split it into multiple lines, extract the version and possibly any build date information, and then store that information into the Mash that was created by the Languages plugin. If a failure occurs at any point catch that error and display a debug message. </a:t>
            </a:r>
          </a:p>
          <a:p>
            <a:endParaRPr lang="en-US" baseline="0" dirty="0"/>
          </a:p>
          <a:p>
            <a:r>
              <a:rPr lang="en-US" baseline="0" dirty="0"/>
              <a:t>You will find that most </a:t>
            </a:r>
            <a:r>
              <a:rPr lang="en-US" baseline="0" dirty="0" err="1"/>
              <a:t>Ohai</a:t>
            </a:r>
            <a:r>
              <a:rPr lang="en-US" baseline="0" dirty="0"/>
              <a:t> plugins will fit the following pattern. Perform a system related call to collect some data, use Ruby to process that data, and then store the data.</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403172454"/>
      </p:ext>
    </p:extLst>
  </p:cSld>
  <p:clrMapOvr>
    <a:masterClrMapping/>
  </p:clrMapOvr>
</p:notes>
</file>

<file path=ppt/notesSlides/notesSlide5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a:t>Chef Software, Inc.</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Tree>
    <p:extLst>
      <p:ext uri="{BB962C8B-B14F-4D97-AF65-F5344CB8AC3E}">
        <p14:creationId xmlns:p14="http://schemas.microsoft.com/office/powerpoint/2010/main" val="3866903570"/>
      </p:ext>
    </p:extLst>
  </p:cSld>
  <p:clrMapOvr>
    <a:masterClrMapping/>
  </p:clrMapOvr>
</p:notes>
</file>

<file path=ppt/notesSlides/notesSlide5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were able to view the contents of the gem and examine the contents of a few plugins to give us an understanding of how plugins are structured. Now it is time for use to create our own.</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785106874"/>
      </p:ext>
    </p:extLst>
  </p:cSld>
  <p:clrMapOvr>
    <a:masterClrMapping/>
  </p:clrMapOvr>
</p:notes>
</file>

<file path=ppt/notesSlides/notesSlide5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580434"/>
      </p:ext>
    </p:extLst>
  </p:cSld>
  <p:clrMapOvr>
    <a:masterClrMapping/>
  </p:clrMapOvr>
</p:notes>
</file>

<file path=ppt/notesSlides/notesSlide5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questions can we answer for you?</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260475105"/>
      </p:ext>
    </p:extLst>
  </p:cSld>
  <p:clrMapOvr>
    <a:masterClrMapping/>
  </p:clrMapOvr>
</p:notes>
</file>

<file path=ppt/notesSlides/notesSlide5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a:t>Chef Software, Inc.</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Tree>
    <p:extLst>
      <p:ext uri="{BB962C8B-B14F-4D97-AF65-F5344CB8AC3E}">
        <p14:creationId xmlns:p14="http://schemas.microsoft.com/office/powerpoint/2010/main" val="654064793"/>
      </p:ext>
    </p:extLst>
  </p:cSld>
  <p:clrMapOvr>
    <a:masterClrMapping/>
  </p:clrMapOvr>
</p:notes>
</file>

<file path=ppt/notesSlides/notesSlide5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4204014519"/>
      </p:ext>
    </p:extLst>
  </p:cSld>
  <p:clrMapOvr>
    <a:masterClrMapping/>
  </p:clrMapOvr>
</p:notes>
</file>

<file path=ppt/notesSlides/notesSlide5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completing this module you will be able to</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550772326"/>
      </p:ext>
    </p:extLst>
  </p:cSld>
  <p:clrMapOvr>
    <a:masterClrMapping/>
  </p:clrMapOvr>
</p:notes>
</file>

<file path=ppt/notesSlides/notesSlide5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a:t>Chef Software, Inc.</a:t>
            </a:r>
            <a:endParaRPr lang="en-US" dirty="0"/>
          </a:p>
        </p:txBody>
      </p:sp>
      <p:sp>
        <p:nvSpPr>
          <p:cNvPr id="5" name="Header Placeholder 4"/>
          <p:cNvSpPr>
            <a:spLocks noGrp="1"/>
          </p:cNvSpPr>
          <p:nvPr>
            <p:ph type="hdr" sz="quarter" idx="11"/>
          </p:nvPr>
        </p:nvSpPr>
        <p:spPr/>
        <p:txBody>
          <a:bodyPr/>
          <a:lstStyle/>
          <a:p>
            <a:pPr>
              <a:defRPr/>
            </a:pPr>
            <a:r>
              <a:rPr lang="en-US"/>
              <a:t>Chef Intermediate</a:t>
            </a:r>
            <a:endParaRPr lang="en-US" dirty="0"/>
          </a:p>
        </p:txBody>
      </p:sp>
    </p:spTree>
    <p:extLst>
      <p:ext uri="{BB962C8B-B14F-4D97-AF65-F5344CB8AC3E}">
        <p14:creationId xmlns:p14="http://schemas.microsoft.com/office/powerpoint/2010/main" val="1768122881"/>
      </p:ext>
    </p:extLst>
  </p:cSld>
  <p:clrMapOvr>
    <a:masterClrMapping/>
  </p:clrMapOvr>
</p:notes>
</file>

<file path=ppt/notesSlides/notesSlide5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a:t>Chef Software, Inc.</a:t>
            </a:r>
            <a:endParaRPr lang="en-US" dirty="0"/>
          </a:p>
        </p:txBody>
      </p:sp>
      <p:sp>
        <p:nvSpPr>
          <p:cNvPr id="5" name="Header Placeholder 4"/>
          <p:cNvSpPr>
            <a:spLocks noGrp="1"/>
          </p:cNvSpPr>
          <p:nvPr>
            <p:ph type="hdr" sz="quarter" idx="11"/>
          </p:nvPr>
        </p:nvSpPr>
        <p:spPr/>
        <p:txBody>
          <a:bodyPr/>
          <a:lstStyle/>
          <a:p>
            <a:pPr>
              <a:defRPr/>
            </a:pPr>
            <a:r>
              <a:rPr lang="en-US"/>
              <a:t>Chef Intermediate</a:t>
            </a:r>
            <a:endParaRPr lang="en-US" dirty="0"/>
          </a:p>
        </p:txBody>
      </p:sp>
    </p:spTree>
    <p:extLst>
      <p:ext uri="{BB962C8B-B14F-4D97-AF65-F5344CB8AC3E}">
        <p14:creationId xmlns:p14="http://schemas.microsoft.com/office/powerpoint/2010/main" val="18651213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a:t>
            </a:r>
            <a:r>
              <a:rPr lang="en-US" baseline="0" dirty="0"/>
              <a:t> the test defined it is now time to execute the tests and see the failure.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460212648"/>
      </p:ext>
    </p:extLst>
  </p:cSld>
  <p:clrMapOvr>
    <a:masterClrMapping/>
  </p:clrMapOvr>
</p:notes>
</file>

<file path=ppt/notesSlides/notesSlide5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a:t>Chef Software, Inc.</a:t>
            </a:r>
            <a:endParaRPr lang="en-US" dirty="0"/>
          </a:p>
        </p:txBody>
      </p:sp>
      <p:sp>
        <p:nvSpPr>
          <p:cNvPr id="5" name="Header Placeholder 4"/>
          <p:cNvSpPr>
            <a:spLocks noGrp="1"/>
          </p:cNvSpPr>
          <p:nvPr>
            <p:ph type="hdr" sz="quarter" idx="11"/>
          </p:nvPr>
        </p:nvSpPr>
        <p:spPr/>
        <p:txBody>
          <a:bodyPr/>
          <a:lstStyle/>
          <a:p>
            <a:pPr>
              <a:defRPr/>
            </a:pPr>
            <a:r>
              <a:rPr lang="en-US"/>
              <a:t>Chef Intermediate</a:t>
            </a:r>
            <a:endParaRPr lang="en-US" dirty="0"/>
          </a:p>
        </p:txBody>
      </p:sp>
    </p:spTree>
    <p:extLst>
      <p:ext uri="{BB962C8B-B14F-4D97-AF65-F5344CB8AC3E}">
        <p14:creationId xmlns:p14="http://schemas.microsoft.com/office/powerpoint/2010/main" val="363118597"/>
      </p:ext>
    </p:extLst>
  </p:cSld>
  <p:clrMapOvr>
    <a:masterClrMapping/>
  </p:clrMapOvr>
</p:notes>
</file>

<file path=ppt/notesSlides/notesSlide5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a:t>Chef Software, Inc.</a:t>
            </a:r>
            <a:endParaRPr lang="en-US" dirty="0"/>
          </a:p>
        </p:txBody>
      </p:sp>
      <p:sp>
        <p:nvSpPr>
          <p:cNvPr id="5" name="Header Placeholder 4"/>
          <p:cNvSpPr>
            <a:spLocks noGrp="1"/>
          </p:cNvSpPr>
          <p:nvPr>
            <p:ph type="hdr" sz="quarter" idx="11"/>
          </p:nvPr>
        </p:nvSpPr>
        <p:spPr/>
        <p:txBody>
          <a:bodyPr/>
          <a:lstStyle/>
          <a:p>
            <a:pPr>
              <a:defRPr/>
            </a:pPr>
            <a:r>
              <a:rPr lang="en-US"/>
              <a:t>Chef Intermediate</a:t>
            </a:r>
            <a:endParaRPr lang="en-US" dirty="0"/>
          </a:p>
        </p:txBody>
      </p:sp>
    </p:spTree>
    <p:extLst>
      <p:ext uri="{BB962C8B-B14F-4D97-AF65-F5344CB8AC3E}">
        <p14:creationId xmlns:p14="http://schemas.microsoft.com/office/powerpoint/2010/main" val="2271459184"/>
      </p:ext>
    </p:extLst>
  </p:cSld>
  <p:clrMapOvr>
    <a:masterClrMapping/>
  </p:clrMapOvr>
</p:notes>
</file>

<file path=ppt/notesSlides/notesSlide5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a:t>Chef Software, Inc.</a:t>
            </a:r>
            <a:endParaRPr lang="en-US" dirty="0"/>
          </a:p>
        </p:txBody>
      </p:sp>
      <p:sp>
        <p:nvSpPr>
          <p:cNvPr id="5" name="Header Placeholder 4"/>
          <p:cNvSpPr>
            <a:spLocks noGrp="1"/>
          </p:cNvSpPr>
          <p:nvPr>
            <p:ph type="hdr" sz="quarter" idx="11"/>
          </p:nvPr>
        </p:nvSpPr>
        <p:spPr/>
        <p:txBody>
          <a:bodyPr/>
          <a:lstStyle/>
          <a:p>
            <a:pPr>
              <a:defRPr/>
            </a:pPr>
            <a:r>
              <a:rPr lang="en-US"/>
              <a:t>Chef Intermediate</a:t>
            </a:r>
            <a:endParaRPr lang="en-US" dirty="0"/>
          </a:p>
        </p:txBody>
      </p:sp>
    </p:spTree>
    <p:extLst>
      <p:ext uri="{BB962C8B-B14F-4D97-AF65-F5344CB8AC3E}">
        <p14:creationId xmlns:p14="http://schemas.microsoft.com/office/powerpoint/2010/main" val="3723849065"/>
      </p:ext>
    </p:extLst>
  </p:cSld>
  <p:clrMapOvr>
    <a:masterClrMapping/>
  </p:clrMapOvr>
</p:notes>
</file>

<file path=ppt/notesSlides/notesSlide5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using a Custom Resource from the </a:t>
            </a:r>
            <a:r>
              <a:rPr lang="en-US" dirty="0" err="1"/>
              <a:t>Ohai</a:t>
            </a:r>
            <a:r>
              <a:rPr lang="en-US" dirty="0"/>
              <a:t> cookbook to provide the </a:t>
            </a:r>
            <a:r>
              <a:rPr lang="en-US" dirty="0" err="1"/>
              <a:t>apache_modules</a:t>
            </a:r>
            <a:r>
              <a:rPr lang="en-US" dirty="0"/>
              <a:t> attribute. </a:t>
            </a:r>
          </a:p>
        </p:txBody>
      </p:sp>
      <p:sp>
        <p:nvSpPr>
          <p:cNvPr id="4" name="Date Placeholder 3"/>
          <p:cNvSpPr>
            <a:spLocks noGrp="1"/>
          </p:cNvSpPr>
          <p:nvPr>
            <p:ph type="dt" idx="10"/>
          </p:nvPr>
        </p:nvSpPr>
        <p:spPr/>
        <p:txBody>
          <a:bodyPr/>
          <a:lstStyle/>
          <a:p>
            <a:pPr>
              <a:defRPr/>
            </a:pPr>
            <a:r>
              <a:rPr lang="en-US"/>
              <a:t>Chef Software, Inc.</a:t>
            </a:r>
            <a:endParaRPr lang="en-US" dirty="0"/>
          </a:p>
        </p:txBody>
      </p:sp>
      <p:sp>
        <p:nvSpPr>
          <p:cNvPr id="5" name="Header Placeholder 4"/>
          <p:cNvSpPr>
            <a:spLocks noGrp="1"/>
          </p:cNvSpPr>
          <p:nvPr>
            <p:ph type="hdr" sz="quarter" idx="11"/>
          </p:nvPr>
        </p:nvSpPr>
        <p:spPr/>
        <p:txBody>
          <a:bodyPr/>
          <a:lstStyle/>
          <a:p>
            <a:pPr>
              <a:defRPr/>
            </a:pPr>
            <a:r>
              <a:rPr lang="en-US"/>
              <a:t>Chef Intermediate</a:t>
            </a:r>
            <a:endParaRPr lang="en-US" dirty="0"/>
          </a:p>
        </p:txBody>
      </p:sp>
    </p:spTree>
    <p:extLst>
      <p:ext uri="{BB962C8B-B14F-4D97-AF65-F5344CB8AC3E}">
        <p14:creationId xmlns:p14="http://schemas.microsoft.com/office/powerpoint/2010/main" val="2098151136"/>
      </p:ext>
    </p:extLst>
  </p:cSld>
  <p:clrMapOvr>
    <a:masterClrMapping/>
  </p:clrMapOvr>
</p:notes>
</file>

<file path=ppt/notesSlides/notesSlide5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342140732"/>
      </p:ext>
    </p:extLst>
  </p:cSld>
  <p:clrMapOvr>
    <a:masterClrMapping/>
  </p:clrMapOvr>
</p:notes>
</file>

<file path=ppt/notesSlides/notesSlide5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completing this module you will be able to</a:t>
            </a:r>
            <a:r>
              <a:rPr lang="en-US" baseline="0" dirty="0"/>
              <a:t> </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526797770"/>
      </p:ext>
    </p:extLst>
  </p:cSld>
  <p:clrMapOvr>
    <a:masterClrMapping/>
  </p:clrMapOvr>
</p:notes>
</file>

<file path=ppt/notesSlides/notesSlide5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a:t>Chef Software, Inc.</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Tree>
    <p:extLst>
      <p:ext uri="{BB962C8B-B14F-4D97-AF65-F5344CB8AC3E}">
        <p14:creationId xmlns:p14="http://schemas.microsoft.com/office/powerpoint/2010/main" val="3765847082"/>
      </p:ext>
    </p:extLst>
  </p:cSld>
  <p:clrMapOvr>
    <a:masterClrMapping/>
  </p:clrMapOvr>
</p:notes>
</file>

<file path=ppt/notesSlides/notesSlide5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a:t>Chef Software, Inc.</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Tree>
    <p:extLst>
      <p:ext uri="{BB962C8B-B14F-4D97-AF65-F5344CB8AC3E}">
        <p14:creationId xmlns:p14="http://schemas.microsoft.com/office/powerpoint/2010/main" val="3609430573"/>
      </p:ext>
    </p:extLst>
  </p:cSld>
  <p:clrMapOvr>
    <a:masterClrMapping/>
  </p:clrMapOvr>
</p:notes>
</file>

<file path=ppt/notesSlides/notesSlide5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383200447"/>
      </p:ext>
    </p:extLst>
  </p:cSld>
  <p:clrMapOvr>
    <a:masterClrMapping/>
  </p:clrMapOvr>
</p:notes>
</file>

<file path=ppt/notesSlides/notesSlide5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a:t>Chef Software, Inc.</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Tree>
    <p:extLst>
      <p:ext uri="{BB962C8B-B14F-4D97-AF65-F5344CB8AC3E}">
        <p14:creationId xmlns:p14="http://schemas.microsoft.com/office/powerpoint/2010/main" val="8194572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baseline="0" dirty="0"/>
              <a:t> execute our tests using the tool Test Kitchen we need to be within the directory of the cookbook.</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1754756509"/>
      </p:ext>
    </p:extLst>
  </p:cSld>
  <p:clrMapOvr>
    <a:masterClrMapping/>
  </p:clrMapOvr>
</p:notes>
</file>

<file path=ppt/notesSlides/notesSlide5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code for chef-client cookbook: https://github.com/chef-cookbooks/chef-client</a:t>
            </a:r>
          </a:p>
          <a:p>
            <a:r>
              <a:rPr lang="en-US" dirty="0"/>
              <a:t>Link to chef-client::</a:t>
            </a:r>
            <a:r>
              <a:rPr lang="en-US" dirty="0" err="1"/>
              <a:t>config.rb</a:t>
            </a:r>
            <a:r>
              <a:rPr lang="en-US" dirty="0"/>
              <a:t> https://github.com/chef-cookbooks/chef-client/blob/master/recipes/config.rb</a:t>
            </a:r>
          </a:p>
        </p:txBody>
      </p:sp>
      <p:sp>
        <p:nvSpPr>
          <p:cNvPr id="4" name="Date Placeholder 3"/>
          <p:cNvSpPr>
            <a:spLocks noGrp="1"/>
          </p:cNvSpPr>
          <p:nvPr>
            <p:ph type="dt" idx="10"/>
          </p:nvPr>
        </p:nvSpPr>
        <p:spPr/>
        <p:txBody>
          <a:bodyPr/>
          <a:lstStyle/>
          <a:p>
            <a:pPr>
              <a:defRPr/>
            </a:pPr>
            <a:r>
              <a:rPr lang="en-US"/>
              <a:t>Chef Software, Inc.</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Tree>
    <p:extLst>
      <p:ext uri="{BB962C8B-B14F-4D97-AF65-F5344CB8AC3E}">
        <p14:creationId xmlns:p14="http://schemas.microsoft.com/office/powerpoint/2010/main" val="2864517572"/>
      </p:ext>
    </p:extLst>
  </p:cSld>
  <p:clrMapOvr>
    <a:masterClrMapping/>
  </p:clrMapOvr>
</p:notes>
</file>

<file path=ppt/notesSlides/notesSlide5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a:t>Chef Software, Inc.</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Tree>
    <p:extLst>
      <p:ext uri="{BB962C8B-B14F-4D97-AF65-F5344CB8AC3E}">
        <p14:creationId xmlns:p14="http://schemas.microsoft.com/office/powerpoint/2010/main" val="1771883494"/>
      </p:ext>
    </p:extLst>
  </p:cSld>
  <p:clrMapOvr>
    <a:masterClrMapping/>
  </p:clrMapOvr>
</p:notes>
</file>

<file path=ppt/notesSlides/notesSlide5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a:t>Chef Software, Inc.</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Tree>
    <p:extLst>
      <p:ext uri="{BB962C8B-B14F-4D97-AF65-F5344CB8AC3E}">
        <p14:creationId xmlns:p14="http://schemas.microsoft.com/office/powerpoint/2010/main" val="39360749"/>
      </p:ext>
    </p:extLst>
  </p:cSld>
  <p:clrMapOvr>
    <a:masterClrMapping/>
  </p:clrMapOvr>
</p:notes>
</file>

<file path=ppt/notesSlides/notesSlide5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a:t>Chef Software, Inc.</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Tree>
    <p:extLst>
      <p:ext uri="{BB962C8B-B14F-4D97-AF65-F5344CB8AC3E}">
        <p14:creationId xmlns:p14="http://schemas.microsoft.com/office/powerpoint/2010/main" val="2606473570"/>
      </p:ext>
    </p:extLst>
  </p:cSld>
  <p:clrMapOvr>
    <a:masterClrMapping/>
  </p:clrMapOvr>
</p:notes>
</file>

<file path=ppt/notesSlides/notesSlide5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a:t>Chef Software, Inc.</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Tree>
    <p:extLst>
      <p:ext uri="{BB962C8B-B14F-4D97-AF65-F5344CB8AC3E}">
        <p14:creationId xmlns:p14="http://schemas.microsoft.com/office/powerpoint/2010/main" val="2320889963"/>
      </p:ext>
    </p:extLst>
  </p:cSld>
  <p:clrMapOvr>
    <a:masterClrMapping/>
  </p:clrMapOvr>
</p:notes>
</file>

<file path=ppt/notesSlides/notesSlide5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a:t>Chef Software, Inc.</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Tree>
    <p:extLst>
      <p:ext uri="{BB962C8B-B14F-4D97-AF65-F5344CB8AC3E}">
        <p14:creationId xmlns:p14="http://schemas.microsoft.com/office/powerpoint/2010/main" val="3872141123"/>
      </p:ext>
    </p:extLst>
  </p:cSld>
  <p:clrMapOvr>
    <a:masterClrMapping/>
  </p:clrMapOvr>
</p:notes>
</file>

<file path=ppt/notesSlides/notesSlide5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a:t>Chef Software, Inc.</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Tree>
    <p:extLst>
      <p:ext uri="{BB962C8B-B14F-4D97-AF65-F5344CB8AC3E}">
        <p14:creationId xmlns:p14="http://schemas.microsoft.com/office/powerpoint/2010/main" val="3172313907"/>
      </p:ext>
    </p:extLst>
  </p:cSld>
  <p:clrMapOvr>
    <a:masterClrMapping/>
  </p:clrMapOvr>
</p:notes>
</file>

<file path=ppt/notesSlides/notesSlide5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a:t>Chef Software, Inc.</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Tree>
    <p:extLst>
      <p:ext uri="{BB962C8B-B14F-4D97-AF65-F5344CB8AC3E}">
        <p14:creationId xmlns:p14="http://schemas.microsoft.com/office/powerpoint/2010/main" val="3088101550"/>
      </p:ext>
    </p:extLst>
  </p:cSld>
  <p:clrMapOvr>
    <a:masterClrMapping/>
  </p:clrMapOvr>
</p:notes>
</file>

<file path=ppt/notesSlides/notesSlide5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a:t>Chef Software, Inc.</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Tree>
    <p:extLst>
      <p:ext uri="{BB962C8B-B14F-4D97-AF65-F5344CB8AC3E}">
        <p14:creationId xmlns:p14="http://schemas.microsoft.com/office/powerpoint/2010/main" val="2500109589"/>
      </p:ext>
    </p:extLst>
  </p:cSld>
  <p:clrMapOvr>
    <a:masterClrMapping/>
  </p:clrMapOvr>
</p:notes>
</file>

<file path=ppt/notesSlides/notesSlide5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a:t>Chef Software, Inc.</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Tree>
    <p:extLst>
      <p:ext uri="{BB962C8B-B14F-4D97-AF65-F5344CB8AC3E}">
        <p14:creationId xmlns:p14="http://schemas.microsoft.com/office/powerpoint/2010/main" val="20919966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a:t>
            </a:r>
            <a:r>
              <a:rPr lang="en-US" baseline="0" dirty="0"/>
              <a:t> employ Test Kitchen to execute the tests we need make changes to the existing Test Kitchen configuration file. The cookbook was automatically generated with a '.</a:t>
            </a:r>
            <a:r>
              <a:rPr lang="en-US" baseline="0" dirty="0" err="1"/>
              <a:t>kitchen.yml</a:t>
            </a:r>
            <a:r>
              <a:rPr lang="en-US" baseline="0" dirty="0"/>
              <a:t>'.</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465705087"/>
      </p:ext>
    </p:extLst>
  </p:cSld>
  <p:clrMapOvr>
    <a:masterClrMapping/>
  </p:clrMapOvr>
</p:notes>
</file>

<file path=ppt/notesSlides/notesSlide5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a:t>Chef Software, Inc.</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Tree>
    <p:extLst>
      <p:ext uri="{BB962C8B-B14F-4D97-AF65-F5344CB8AC3E}">
        <p14:creationId xmlns:p14="http://schemas.microsoft.com/office/powerpoint/2010/main" val="2371112679"/>
      </p:ext>
    </p:extLst>
  </p:cSld>
  <p:clrMapOvr>
    <a:masterClrMapping/>
  </p:clrMapOvr>
</p:notes>
</file>

<file path=ppt/notesSlides/notesSlide5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a:t>Chef Software, Inc.</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Tree>
    <p:extLst>
      <p:ext uri="{BB962C8B-B14F-4D97-AF65-F5344CB8AC3E}">
        <p14:creationId xmlns:p14="http://schemas.microsoft.com/office/powerpoint/2010/main" val="1825064621"/>
      </p:ext>
    </p:extLst>
  </p:cSld>
  <p:clrMapOvr>
    <a:masterClrMapping/>
  </p:clrMapOvr>
</p:notes>
</file>

<file path=ppt/notesSlides/notesSlide5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a:t>Chef Software, Inc.</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Tree>
    <p:extLst>
      <p:ext uri="{BB962C8B-B14F-4D97-AF65-F5344CB8AC3E}">
        <p14:creationId xmlns:p14="http://schemas.microsoft.com/office/powerpoint/2010/main" val="3359506281"/>
      </p:ext>
    </p:extLst>
  </p:cSld>
  <p:clrMapOvr>
    <a:masterClrMapping/>
  </p:clrMapOvr>
</p:notes>
</file>

<file path=ppt/notesSlides/notesSlide5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a:t>Chef Software, Inc.</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Tree>
    <p:extLst>
      <p:ext uri="{BB962C8B-B14F-4D97-AF65-F5344CB8AC3E}">
        <p14:creationId xmlns:p14="http://schemas.microsoft.com/office/powerpoint/2010/main" val="1047543207"/>
      </p:ext>
    </p:extLst>
  </p:cSld>
  <p:clrMapOvr>
    <a:masterClrMapping/>
  </p:clrMapOvr>
</p:notes>
</file>

<file path=ppt/notesSlides/notesSlide5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a:t>Chef Software, Inc.</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Tree>
    <p:extLst>
      <p:ext uri="{BB962C8B-B14F-4D97-AF65-F5344CB8AC3E}">
        <p14:creationId xmlns:p14="http://schemas.microsoft.com/office/powerpoint/2010/main" val="847946077"/>
      </p:ext>
    </p:extLst>
  </p:cSld>
  <p:clrMapOvr>
    <a:masterClrMapping/>
  </p:clrMapOvr>
</p:notes>
</file>

<file path=ppt/notesSlides/notesSlide5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a:t>Chef Software, Inc.</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Tree>
    <p:extLst>
      <p:ext uri="{BB962C8B-B14F-4D97-AF65-F5344CB8AC3E}">
        <p14:creationId xmlns:p14="http://schemas.microsoft.com/office/powerpoint/2010/main" val="932348049"/>
      </p:ext>
    </p:extLst>
  </p:cSld>
  <p:clrMapOvr>
    <a:masterClrMapping/>
  </p:clrMapOvr>
</p:notes>
</file>

<file path=ppt/notesSlides/notesSlide5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a:t>Chef Software, Inc.</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Tree>
    <p:extLst>
      <p:ext uri="{BB962C8B-B14F-4D97-AF65-F5344CB8AC3E}">
        <p14:creationId xmlns:p14="http://schemas.microsoft.com/office/powerpoint/2010/main" val="11110765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key is driver, which has a single key-value pair that specifies the name of the driver Kitchen will use when executed. </a:t>
            </a:r>
          </a:p>
          <a:p>
            <a:endParaRPr lang="en-US" dirty="0"/>
          </a:p>
          <a:p>
            <a:r>
              <a:rPr lang="en-US" dirty="0"/>
              <a:t>The driver is responsible for creating the instance that we will use to test our cookbook. There are lots of different drivers available--two very popular ones are the </a:t>
            </a:r>
            <a:r>
              <a:rPr lang="en-US" dirty="0" err="1"/>
              <a:t>docker</a:t>
            </a:r>
            <a:r>
              <a:rPr lang="en-US" dirty="0"/>
              <a:t> and vagrant driver.</a:t>
            </a:r>
          </a:p>
          <a:p>
            <a:endParaRPr lang="en-US" dirty="0"/>
          </a:p>
          <a:p>
            <a:r>
              <a:rPr lang="en-US" dirty="0"/>
              <a:t>Instructor Note: Testing</a:t>
            </a:r>
            <a:r>
              <a:rPr lang="en-US" baseline="0" dirty="0"/>
              <a:t> on this remote workstation requires that we use </a:t>
            </a:r>
            <a:r>
              <a:rPr lang="en-US" baseline="0" dirty="0" err="1"/>
              <a:t>Docker</a:t>
            </a:r>
            <a:r>
              <a:rPr lang="en-US" baseline="0" dirty="0"/>
              <a:t> because Vagrant does not work within a virtual environment. Vagrant is the standard choice when working on your local workstation.</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27699508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key is </a:t>
            </a:r>
            <a:r>
              <a:rPr lang="en-US" dirty="0" err="1"/>
              <a:t>provisioner</a:t>
            </a:r>
            <a:r>
              <a:rPr lang="en-US" dirty="0"/>
              <a:t>, which also has a single key-value pair which is the name of the </a:t>
            </a:r>
            <a:r>
              <a:rPr lang="en-US" dirty="0" err="1"/>
              <a:t>provisioner</a:t>
            </a:r>
            <a:r>
              <a:rPr lang="en-US" dirty="0"/>
              <a:t> Kitchen will use when executed. This </a:t>
            </a:r>
            <a:r>
              <a:rPr lang="en-US" dirty="0" err="1"/>
              <a:t>provisioner</a:t>
            </a:r>
            <a:r>
              <a:rPr lang="en-US" dirty="0"/>
              <a:t> is responsible for how it applies code to the instance that the driver created. Here the default value is </a:t>
            </a:r>
            <a:r>
              <a:rPr lang="en-US" dirty="0" err="1"/>
              <a:t>chef_zero</a:t>
            </a:r>
            <a:r>
              <a:rPr lang="en-US" dirty="0"/>
              <a:t>.</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3972608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key is the verifier.</a:t>
            </a:r>
            <a:r>
              <a:rPr lang="en-US" baseline="0" dirty="0"/>
              <a:t> This verifier by default is using </a:t>
            </a:r>
            <a:r>
              <a:rPr lang="en-US" baseline="0" dirty="0" err="1"/>
              <a:t>InSpec</a:t>
            </a:r>
            <a:r>
              <a:rPr lang="en-US" baseline="0" dirty="0"/>
              <a:t>. Test Kitchen has the ability to use several different verifiers. The default generated with the cookbook generator is </a:t>
            </a:r>
            <a:r>
              <a:rPr lang="en-US" baseline="0" dirty="0" err="1"/>
              <a:t>InSpec</a:t>
            </a:r>
            <a:r>
              <a:rPr lang="en-US" baseline="0" dirty="0"/>
              <a:t>.</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23543605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fourth key is platforms, which contains a list of all the platforms that Kitchen will test against when executed. This should be a list of all the platforms that you want your cookbook to support.</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41322599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fifth key is suites, which contains a list of all the test suites that Kitchen will test against when executed. Each suite usually defines a unique combination of run lists that exercise all the recipes within a cookbook.</a:t>
            </a:r>
          </a:p>
          <a:p>
            <a:endParaRPr lang="en-US" dirty="0"/>
          </a:p>
          <a:p>
            <a:r>
              <a:rPr lang="en-US" dirty="0"/>
              <a:t>In this example, this suite is named 'default'.</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28349220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default suite will execute the run list containing: The apache</a:t>
            </a:r>
            <a:r>
              <a:rPr lang="en-US" baseline="0" dirty="0"/>
              <a:t> </a:t>
            </a:r>
            <a:r>
              <a:rPr lang="en-US" dirty="0"/>
              <a:t>cookbook's default recipe.</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3449524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outline of the</a:t>
            </a:r>
            <a:r>
              <a:rPr lang="en-US" baseline="0" dirty="0"/>
              <a:t> events for this training. Please take a moment to review this list to ensure that the topics listed here meet your expectations. Take a moment to note which topics are of most interest to you. Also note which topics are not present here on this list. We will discuss your thoughts at the end of the section.</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9034418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location</a:t>
            </a:r>
            <a:r>
              <a:rPr lang="en-US" baseline="0" dirty="0"/>
              <a:t> where the tests can be found. This is the file that we viewed earlier and updated.</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2527744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initial</a:t>
            </a:r>
            <a:r>
              <a:rPr lang="en-US" baseline="0" dirty="0"/>
              <a:t> Test Kitchen configuration is set up in way for local development on non-virtual machine. Because we are currently on a virtual machine we cannot use vagrant. We are also not interested in those following platforms.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33120933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a:t>
            </a:r>
            <a:r>
              <a:rPr lang="en-US" baseline="0" dirty="0"/>
              <a:t> many different drivers that Test Kitchen supports. The </a:t>
            </a:r>
            <a:r>
              <a:rPr lang="en-US" baseline="0" dirty="0" err="1"/>
              <a:t>docker</a:t>
            </a:r>
            <a:r>
              <a:rPr lang="en-US" baseline="0" dirty="0"/>
              <a:t> driver is configured to work on this virtual machine. At this moment we are only interested in verifying that the cookbook we develop works on this current platform.</a:t>
            </a:r>
          </a:p>
          <a:p>
            <a:endParaRPr lang="en-US" baseline="0" dirty="0"/>
          </a:p>
          <a:p>
            <a:r>
              <a:rPr lang="en-US" baseline="0" dirty="0"/>
              <a:t>Later we will return to this configuration file and add an additional platform.</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10199527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a:t>It is important to recognize that within the .</a:t>
            </a:r>
            <a:r>
              <a:rPr lang="en-US" dirty="0" err="1"/>
              <a:t>kitchen.yml</a:t>
            </a:r>
            <a:r>
              <a:rPr lang="en-US" dirty="0"/>
              <a:t> file we defined two fields that create a test matrix;</a:t>
            </a:r>
            <a:r>
              <a:rPr lang="en-US" baseline="0" dirty="0"/>
              <a:t> t</a:t>
            </a:r>
            <a:r>
              <a:rPr lang="en-US" dirty="0"/>
              <a:t>he number of platforms we want to support multiplied by the number of test suites that we defined.</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300687089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visualize this test matrix by running the command `kitchen list`. </a:t>
            </a:r>
          </a:p>
          <a:p>
            <a:endParaRPr lang="en-US" dirty="0"/>
          </a:p>
          <a:p>
            <a:r>
              <a:rPr lang="en-US" dirty="0"/>
              <a:t>In the output you can see that an instance is created in the list for every test</a:t>
            </a:r>
            <a:r>
              <a:rPr lang="en-US" baseline="0" dirty="0"/>
              <a:t> </a:t>
            </a:r>
            <a:r>
              <a:rPr lang="en-US" dirty="0"/>
              <a:t>suite and every platform. In our current file we have one suite, named 'default'</a:t>
            </a:r>
            <a:r>
              <a:rPr lang="en-US" baseline="0" dirty="0"/>
              <a:t> and </a:t>
            </a:r>
            <a:r>
              <a:rPr lang="en-US" dirty="0"/>
              <a:t>one platform</a:t>
            </a:r>
            <a:r>
              <a:rPr lang="en-US" baseline="0" dirty="0"/>
              <a:t> </a:t>
            </a:r>
            <a:r>
              <a:rPr lang="en-US" baseline="0" dirty="0" err="1"/>
              <a:t>CentOS</a:t>
            </a:r>
            <a:r>
              <a:rPr lang="en-US" baseline="0" dirty="0"/>
              <a:t>.</a:t>
            </a:r>
            <a:endParaRPr lang="en-US" dirty="0"/>
          </a:p>
          <a:p>
            <a:endParaRPr lang="en-US" dirty="0"/>
          </a:p>
          <a:p>
            <a:r>
              <a:rPr lang="en-US" dirty="0"/>
              <a:t>Run the</a:t>
            </a:r>
            <a:r>
              <a:rPr lang="en-US" baseline="0" dirty="0"/>
              <a:t> following command to verify that the Test Kitchen configuration file had been set up correctly.</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28579513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or turn on a</a:t>
            </a:r>
            <a:r>
              <a:rPr lang="en-US" baseline="0" dirty="0"/>
              <a:t> </a:t>
            </a:r>
            <a:r>
              <a:rPr lang="en-US" dirty="0"/>
              <a:t>virtual or cloud instance</a:t>
            </a:r>
            <a:r>
              <a:rPr lang="en-US" baseline="0" dirty="0"/>
              <a:t> </a:t>
            </a:r>
            <a:r>
              <a:rPr lang="en-US" dirty="0"/>
              <a:t>for the platforms specified in the kitchen configuration.</a:t>
            </a:r>
          </a:p>
          <a:p>
            <a:endParaRPr lang="en-US" dirty="0"/>
          </a:p>
          <a:p>
            <a:r>
              <a:rPr lang="en-US" dirty="0"/>
              <a:t>Running 'kitchen create default-centos-69' would create</a:t>
            </a:r>
            <a:r>
              <a:rPr lang="en-US" baseline="0" dirty="0"/>
              <a:t> the the one instance that uses the test suite on the platform we want.</a:t>
            </a:r>
          </a:p>
          <a:p>
            <a:endParaRPr lang="en-US" baseline="0" dirty="0"/>
          </a:p>
          <a:p>
            <a:r>
              <a:rPr lang="en-US" baseline="0" dirty="0"/>
              <a:t>Typing in that name would be tiring if you had a lot of instances. A shortcut can be used to target the same system 'kitchen create default' or 'kitchen create centos' or even 'kitchen create 67'. This is an example of using the Regular Expression (REGEXP) to specify an instance.</a:t>
            </a:r>
          </a:p>
          <a:p>
            <a:endParaRPr lang="en-US" baseline="0" dirty="0"/>
          </a:p>
          <a:p>
            <a:r>
              <a:rPr lang="en-US" baseline="0" dirty="0"/>
              <a:t>When you want to target all of the instances you can run 'kitchen create' without any parameters. This will create all instances. Seeing as how there is only one instance this will work well.</a:t>
            </a:r>
          </a:p>
          <a:p>
            <a:endParaRPr lang="en-US" dirty="0"/>
          </a:p>
          <a:p>
            <a:r>
              <a:rPr lang="en-US" dirty="0"/>
              <a:t>In our case, this command would use the Docker driver to create a docker image based on centos-6.9.</a:t>
            </a:r>
          </a:p>
          <a:p>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31701841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 an image gives us a instance to test our cookbooks but it still would leave us with the work of installing chef and applying the cookbook defined in our .</a:t>
            </a:r>
            <a:r>
              <a:rPr lang="en-US" dirty="0" err="1"/>
              <a:t>kitchen.yml</a:t>
            </a:r>
            <a:r>
              <a:rPr lang="en-US" dirty="0"/>
              <a:t> run list.</a:t>
            </a:r>
          </a:p>
          <a:p>
            <a:endParaRPr lang="en-US" dirty="0"/>
          </a:p>
          <a:p>
            <a:r>
              <a:rPr lang="en-US" dirty="0"/>
              <a:t>So let's</a:t>
            </a:r>
            <a:r>
              <a:rPr lang="en-US" baseline="0" dirty="0"/>
              <a:t> </a:t>
            </a:r>
            <a:r>
              <a:rPr lang="en-US" dirty="0"/>
              <a:t>introduce you to the second kitchen command: 'kitchen converge'.</a:t>
            </a:r>
          </a:p>
          <a:p>
            <a:endParaRPr lang="en-US" dirty="0"/>
          </a:p>
          <a:p>
            <a:r>
              <a:rPr lang="en-US" dirty="0"/>
              <a:t>Converging an instance will create the instance if it has not already been created. Then it will install chef and apply that cookbook to that instance.</a:t>
            </a:r>
          </a:p>
          <a:p>
            <a:endParaRPr lang="en-US" dirty="0"/>
          </a:p>
          <a:p>
            <a:r>
              <a:rPr lang="en-US" dirty="0"/>
              <a:t>In our case, this command would take our image and install chef and apply the apache</a:t>
            </a:r>
            <a:r>
              <a:rPr lang="en-US" baseline="0" dirty="0"/>
              <a:t> </a:t>
            </a:r>
            <a:r>
              <a:rPr lang="en-US" dirty="0"/>
              <a:t>cookbook's default recipe.</a:t>
            </a:r>
          </a:p>
          <a:p>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76997676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verify an instance means to:</a:t>
            </a:r>
          </a:p>
          <a:p>
            <a:endParaRPr lang="en-US" dirty="0"/>
          </a:p>
          <a:p>
            <a:pPr marL="171450" indent="-171450">
              <a:buFont typeface="Arial" panose="020B0604020202020204" pitchFamily="34" charset="0"/>
              <a:buChar char="•"/>
            </a:pPr>
            <a:r>
              <a:rPr lang="en-US" dirty="0"/>
              <a:t>Create a virtual or cloud instances, if needed</a:t>
            </a:r>
          </a:p>
          <a:p>
            <a:pPr marL="171450" indent="-171450">
              <a:buFont typeface="Arial" panose="020B0604020202020204" pitchFamily="34" charset="0"/>
              <a:buChar char="•"/>
            </a:pPr>
            <a:r>
              <a:rPr lang="en-US" dirty="0"/>
              <a:t>Converge the instance, if needed</a:t>
            </a:r>
          </a:p>
          <a:p>
            <a:pPr marL="171450" indent="-171450">
              <a:buFont typeface="Arial" panose="020B0604020202020204" pitchFamily="34" charset="0"/>
              <a:buChar char="•"/>
            </a:pPr>
            <a:r>
              <a:rPr lang="en-US" dirty="0"/>
              <a:t>And then execute a collection of defined tests against the instance</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15496103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a:t>
            </a:r>
            <a:r>
              <a:rPr lang="en-US" baseline="0" dirty="0"/>
              <a:t> the instance with the following command. Here Test Kitchen will ask the driver specified in the kitchen configuration file to provision an instance for us.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248759685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You can</a:t>
            </a:r>
            <a:r>
              <a:rPr lang="en-US" baseline="0" dirty="0"/>
              <a:t> gain access to this virtual instance that we have created through the specified command. The login subcommand allows you to specify a parameter, which is the name of the instance that you want to log into. In your case, you only have one instance so Test Kitchen assumes you want to log into that one.</a:t>
            </a:r>
          </a:p>
          <a:p>
            <a:endParaRPr lang="en-US" baseline="0" dirty="0"/>
          </a:p>
          <a:p>
            <a:r>
              <a:rPr lang="en-US" baseline="0" dirty="0"/>
              <a:t>You are in now logged into a virtual instance on a virtual instance.</a:t>
            </a:r>
          </a:p>
          <a:p>
            <a:endParaRPr lang="en-US" baseline="0"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1660628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As I mentioned there</a:t>
            </a:r>
            <a:r>
              <a:rPr lang="en-US" baseline="0" dirty="0"/>
              <a:t> is a lot work planned for the day. To ensure we </a:t>
            </a:r>
            <a:r>
              <a:rPr lang="en-US" dirty="0"/>
              <a:t>focus on the concepts we introduce and not on troubleshooting systems we are providing you</a:t>
            </a:r>
            <a:r>
              <a:rPr lang="en-US" baseline="0" dirty="0"/>
              <a:t> a workstation with the necessary tools installed to get started right away.</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Instructor Note: </a:t>
            </a:r>
            <a:r>
              <a:rPr lang="en-US" dirty="0"/>
              <a:t>At the end of the training</a:t>
            </a:r>
            <a:r>
              <a:rPr lang="en-US" baseline="0" dirty="0"/>
              <a:t> it is often a good idea to offer your services to help individuals install necessary software or troubleshoot their systems.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256003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Logging in to the virtual instance is useful to explore</a:t>
            </a:r>
            <a:r>
              <a:rPr lang="en-US" baseline="0" dirty="0"/>
              <a:t> the platform or assist with troubleshooting your recipes they fail in perplexing ways. Right now, we are interested in executing the tests so logout of the instance with the 'exit' command and we will return to the workstation.</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20683206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a:t>
            </a:r>
            <a:r>
              <a:rPr lang="en-US" baseline="0" dirty="0"/>
              <a:t> the instance allows us to view the operating system but Chef is not installed and the cookbook recipe, defined in the run list of the default test suite, has not been applied to the system. To do that you need to run 'kitchen converge'. Converge will take care of all of that.</a:t>
            </a:r>
          </a:p>
          <a:p>
            <a:endParaRPr lang="en-US" baseline="0" dirty="0"/>
          </a:p>
          <a:p>
            <a:r>
              <a:rPr lang="en-US" baseline="0" dirty="0"/>
              <a:t>In this instance the default recipe of the apache cookbook contains no resources. You have not written a single resource that defines your desired state. Before we do that we want to ensure the instance is not already in a state that perhaps already meets the expectations that we defined.</a:t>
            </a:r>
          </a:p>
          <a:p>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28177527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verify the state</a:t>
            </a:r>
            <a:r>
              <a:rPr lang="en-US" baseline="0" dirty="0"/>
              <a:t> of the instance with specification that we defined we use the 'kitchen verify' command. This command will install all the necessary testing tools, configure them, and then execute the test suite, and return to us the results.</a:t>
            </a:r>
          </a:p>
          <a:p>
            <a:endParaRPr lang="en-US" baseline="0" dirty="0"/>
          </a:p>
          <a:p>
            <a:r>
              <a:rPr lang="en-US" baseline="0" dirty="0"/>
              <a:t>Something that is important to mention is that we could have simply run this command from the start. When no previous instance exists, no instance has been created or converged, this command will automatically perform those two steps. When the instance is running, however, the verification step is only run.</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340482164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let's read the results from the kitchen verification to ensure that our expectations failed to be met.</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4363562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a:t>
            </a:r>
            <a:r>
              <a:rPr lang="en-US" baseline="0" dirty="0"/>
              <a:t> failure is displayed with a human-readable sentence about the defined resource, the expected results, and the result that was received (or 'got').</a:t>
            </a:r>
          </a:p>
          <a:p>
            <a:endParaRPr lang="en-US" baseline="0" dirty="0"/>
          </a:p>
          <a:p>
            <a:r>
              <a:rPr lang="en-US" baseline="0" dirty="0"/>
              <a:t>We see that we have two errors. The first is that port 80 is not listening when we expected to be listening. We also expected the command's standard out to return content to us and it did not; it returned nothing.</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87762035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all the</a:t>
            </a:r>
            <a:r>
              <a:rPr lang="en-US" baseline="0" dirty="0"/>
              <a:t> failures a final summary of the results will be displayed which shows us that our test suite contains 2 examples and that 2 examples failed to meet expectations.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417283697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we know for certain that the test instance is not in our desired state. When we write the resources now in the default recipe to bring the instance to the desired state we can be certain that we have done it in a way that meets the expectations that we have established.</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352322965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following recipe defines three resources. These three resources express the desired state of an apache server that will serve up a simple page that contains the text 'Welcome Home!'.</a:t>
            </a:r>
          </a:p>
          <a:p>
            <a:endParaRPr lang="en-US" baseline="0" dirty="0"/>
          </a:p>
          <a:p>
            <a:r>
              <a:rPr lang="en-US" baseline="0" dirty="0"/>
              <a:t>The package will install all the necessary software on the operating system. The file will create an HTML file with the desired content at a location pre-defined by the web server. The service resource will start the web server and then ensure that if we reboot the system the web server will start up.</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253920990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Whenever you make</a:t>
            </a:r>
            <a:r>
              <a:rPr lang="en-US" baseline="0" dirty="0"/>
              <a:t> a change to the recipe it is important to run 'kitchen converge'. This command will apply the updated recipe to the state of the virtual instance. </a:t>
            </a:r>
          </a:p>
          <a:p>
            <a:endParaRPr lang="en-US" baseline="0" dirty="0"/>
          </a:p>
          <a:p>
            <a:r>
              <a:rPr lang="en-US" baseline="0" dirty="0"/>
              <a:t>In the output, you should see the resources that you defined being applied to the instance. The package, the file, and the actions of the service.</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2020217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with</a:t>
            </a:r>
            <a:r>
              <a:rPr lang="en-US" baseline="0" dirty="0"/>
              <a:t> the desired state expressed in the default recipe and applied to the virtual instance it is time to see if the test we wrote initially will now pass. If it does, that means we got everything right in the configuration we wrote in the recipe. We can declare victory!</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2766502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provide you with the address,</a:t>
            </a:r>
            <a:r>
              <a:rPr lang="en-US" baseline="0" dirty="0"/>
              <a:t> username and password of the workstation. With that information you will need to use the SSH tool that you have installed to connect that workstation.</a:t>
            </a:r>
          </a:p>
          <a:p>
            <a:endParaRPr lang="en-US" baseline="0" dirty="0"/>
          </a:p>
          <a:p>
            <a:r>
              <a:rPr lang="en-US" baseline="0" dirty="0"/>
              <a:t>This demonstrates how you might connect to the remote machine using your terminal or command-prompt if you have access to the application </a:t>
            </a:r>
            <a:r>
              <a:rPr lang="en-US" baseline="0" dirty="0" err="1"/>
              <a:t>ssh</a:t>
            </a:r>
            <a:r>
              <a:rPr lang="en-US" baseline="0" dirty="0"/>
              <a:t>. This may be different based on your operating system.</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00030588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verify the state of the virtual instance you run the 'kitchen verify' command. In the summary you should find the failing expectation no longer fails.</a:t>
            </a:r>
          </a:p>
          <a:p>
            <a:endParaRPr lang="en-US" baseline="0" dirty="0"/>
          </a:p>
          <a:p>
            <a:r>
              <a:rPr lang="en-US" baseline="0" dirty="0"/>
              <a:t>If it does fail, it is time to review the code you wrote in the recipe file and the spec file. When it was failing did you get a different failure than the one that we walked through? That probably means there is an error in the spec file. Did the test instance actually converge successfully? Sometimes output will scroll by and we don't have time to read it. I get it. Scroll back up and see if there was an error message tucked into the 'kitchen converge' you ran.</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42235978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you've done it. You have done Test Driven Development (TDD). Wrote a test. Saw it fail. Wrote a unit of code. Saw it pass.</a:t>
            </a:r>
          </a:p>
          <a:p>
            <a:endParaRPr lang="en-US" baseline="0" dirty="0"/>
          </a:p>
          <a:p>
            <a:r>
              <a:rPr lang="en-US" baseline="0" dirty="0"/>
              <a:t>You created a cookbook. Wrote </a:t>
            </a:r>
            <a:r>
              <a:rPr lang="en-US" baseline="0"/>
              <a:t>an expectation in </a:t>
            </a:r>
            <a:r>
              <a:rPr lang="en-US" baseline="0" dirty="0"/>
              <a:t>the spec file. Saw the test fail. Wrote a recipe. Applied the recipe. Ran the tests and saw them pass.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408894079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Now that you participated in writing a test and then the recipe let's have a discussion.</a:t>
            </a:r>
          </a:p>
          <a:p>
            <a:endParaRPr lang="en-US" baseline="0" dirty="0"/>
          </a:p>
          <a:p>
            <a:r>
              <a:rPr lang="en-US" baseline="0" dirty="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346368643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Before</a:t>
            </a:r>
            <a:r>
              <a:rPr lang="en-US" baseline="0" dirty="0"/>
              <a:t> we complete this section, let us pause for questions.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338200627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You</a:t>
            </a:r>
            <a:r>
              <a:rPr lang="en-US" baseline="0" dirty="0"/>
              <a:t> have performed almost all of the steps of TDD. Next we are going to use the tests to help us refactor the recipe we wrote. In a series of group exercises we will explore some of the important nuances of Test Kitchen's subcommands: converge and verify. And explore another subcommand named: test.</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CA"/>
              <a:t>Chef Software, Inc.</a:t>
            </a:r>
            <a:endParaRPr lang="en-US" dirty="0"/>
          </a:p>
        </p:txBody>
      </p:sp>
    </p:spTree>
    <p:extLst>
      <p:ext uri="{BB962C8B-B14F-4D97-AF65-F5344CB8AC3E}">
        <p14:creationId xmlns:p14="http://schemas.microsoft.com/office/powerpoint/2010/main" val="370187844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CA"/>
              <a:t>Chef Software, Inc.</a:t>
            </a:r>
            <a:endParaRPr lang="en-US" dirty="0"/>
          </a:p>
        </p:txBody>
      </p:sp>
      <p:sp>
        <p:nvSpPr>
          <p:cNvPr id="5" name="Header Placeholder 4"/>
          <p:cNvSpPr>
            <a:spLocks noGrp="1"/>
          </p:cNvSpPr>
          <p:nvPr>
            <p:ph type="hdr" sz="quarter" idx="11"/>
          </p:nvPr>
        </p:nvSpPr>
        <p:spPr/>
        <p:txBody>
          <a:bodyPr/>
          <a:lstStyle/>
          <a:p>
            <a:pPr>
              <a:defRPr/>
            </a:pPr>
            <a:r>
              <a:rPr lang="en-US"/>
              <a:t>Chef Intermediate</a:t>
            </a:r>
            <a:endParaRPr lang="en-US" dirty="0"/>
          </a:p>
        </p:txBody>
      </p:sp>
    </p:spTree>
    <p:extLst>
      <p:ext uri="{BB962C8B-B14F-4D97-AF65-F5344CB8AC3E}">
        <p14:creationId xmlns:p14="http://schemas.microsoft.com/office/powerpoint/2010/main" val="1627835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explored the process of developing a test first but to explore the full Test Driven Development (TDD) cycle we need to refactor the code that we wrote.</a:t>
            </a:r>
          </a:p>
          <a:p>
            <a:endParaRPr lang="en-US" baseline="0" dirty="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Refactoring is the process</a:t>
            </a:r>
            <a:r>
              <a:rPr lang="en-US" baseline="0" dirty="0"/>
              <a:t> of making changes to the implementation while maintaining the original intention. Without having tests that capture the original intention how do you know if the new implementation did not change the original intention? Fortunately for us we have defined a test that will allow us to make the changes confident that we have not destroyed that original intention.</a:t>
            </a:r>
          </a:p>
          <a:p>
            <a:endParaRPr lang="en-US" baseline="0" dirty="0"/>
          </a:p>
        </p:txBody>
      </p:sp>
      <p:sp>
        <p:nvSpPr>
          <p:cNvPr id="5" name="Header Placeholder 4"/>
          <p:cNvSpPr>
            <a:spLocks noGrp="1"/>
          </p:cNvSpPr>
          <p:nvPr>
            <p:ph type="hdr" sz="quarter" idx="11"/>
          </p:nvPr>
        </p:nvSpPr>
        <p:spPr/>
        <p:txBody>
          <a:bodyPr/>
          <a:lstStyle/>
          <a:p>
            <a:pPr>
              <a:defRPr/>
            </a:pPr>
            <a:r>
              <a:rPr lang="en-US" dirty="0"/>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99305440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Refactoring is the often forgotten step</a:t>
            </a:r>
            <a:r>
              <a:rPr lang="en-US" baseline="0" dirty="0"/>
              <a:t> in the TDD cycle. When we are able to get our expectations to pass we immediately want to move to our next requirement or next cookbook. </a:t>
            </a:r>
          </a:p>
          <a:p>
            <a:endParaRPr lang="en-US" baseline="0" dirty="0"/>
          </a:p>
          <a:p>
            <a:r>
              <a:rPr lang="en-US" baseline="0" dirty="0"/>
              <a:t>This step is incredibly important. Within it we are able to reflect on the unit of code and tests that we have written and evaluate them. How you evaluate the code may vary based on your experience, the standards defined by the team you work with, or if the code will be shared with the Chef community.</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53344725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In this module you will learn how</a:t>
            </a:r>
            <a:r>
              <a:rPr lang="en-US" sz="1200" kern="1200" baseline="0" dirty="0">
                <a:solidFill>
                  <a:schemeClr val="tx1"/>
                </a:solidFill>
                <a:effectLst/>
                <a:latin typeface="Arial" panose="020B0604020202020204" pitchFamily="34" charset="0"/>
                <a:ea typeface="ＭＳ Ｐゴシック" charset="0"/>
                <a:cs typeface="Arial" panose="020B0604020202020204" pitchFamily="34" charset="0"/>
              </a:rPr>
              <a:t> to refactor a cookbook using the method '</a:t>
            </a:r>
            <a:r>
              <a:rPr lang="en-US" sz="1200" kern="1200" baseline="0" dirty="0" err="1">
                <a:solidFill>
                  <a:schemeClr val="tx1"/>
                </a:solidFill>
                <a:effectLst/>
                <a:latin typeface="Arial" panose="020B0604020202020204" pitchFamily="34" charset="0"/>
                <a:ea typeface="ＭＳ Ｐゴシック" charset="0"/>
                <a:cs typeface="Arial" panose="020B0604020202020204" pitchFamily="34" charset="0"/>
              </a:rPr>
              <a:t>include_recipe</a:t>
            </a:r>
            <a:r>
              <a:rPr lang="en-US" sz="1200" kern="1200" baseline="0" dirty="0">
                <a:solidFill>
                  <a:schemeClr val="tx1"/>
                </a:solidFill>
                <a:effectLst/>
                <a:latin typeface="Arial" panose="020B0604020202020204" pitchFamily="34" charset="0"/>
                <a:ea typeface="ＭＳ Ｐゴシック" charset="0"/>
                <a:cs typeface="Arial" panose="020B0604020202020204" pitchFamily="34" charset="0"/>
              </a:rPr>
              <a:t>', verify the changes with Test Kitchen, and then explain in what scenarios you would choose to use 'kitchen converge', 'kitchen verify' and 'kitchen test'.</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9636876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a:t>
            </a:r>
            <a:r>
              <a:rPr lang="en-US" baseline="0" dirty="0"/>
              <a:t> initial implementation of the default recipe for the apache cookbook defined the entire installation, configuration, and management of the service within a single recipe. This implementation has the benefit of being entirely readable from a single recipe. However, it does not easily allow for other cookbooks that may want to use the apache cookbook to easily choose the components that it may need.</a:t>
            </a:r>
          </a:p>
          <a:p>
            <a:endParaRPr lang="en-US" baseline="0" dirty="0"/>
          </a:p>
          <a:p>
            <a:r>
              <a:rPr lang="en-US" baseline="0" dirty="0"/>
              <a:t>An example of this is that we may deploy </a:t>
            </a:r>
            <a:r>
              <a:rPr lang="en-US" baseline="0" dirty="0" err="1"/>
              <a:t>wordpress</a:t>
            </a:r>
            <a:r>
              <a:rPr lang="en-US" baseline="0" dirty="0"/>
              <a:t> or some other web application that relies on the apache webserver installed and running. In this new cookbook we would like to re-use the resources that installs apache and the resources that manage the service. We most likely do not want to setup a test page that greets people. We are likely going to replace it with application code.</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633505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Now</a:t>
            </a:r>
            <a:r>
              <a:rPr lang="en-US" baseline="0" dirty="0"/>
              <a:t> that you are connected to that workstation we have taken care of all the necessary work to get started with the training.</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42592213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include_recipe</a:t>
            </a:r>
            <a:r>
              <a:rPr lang="en-US" dirty="0"/>
              <a:t>' method</a:t>
            </a:r>
            <a:r>
              <a:rPr lang="en-US" baseline="0" dirty="0"/>
              <a:t> can be used to include recipes from the same cookbook or external cookbooks. It allows us to accomplish what we saw previously. This gives us the ability to build recipes in more modular ways promoting better re-use patterns within the cookbooks we write.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42669230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To allow better re-use we can choose to refactor a single recipe into more modular recipes that focus on their individual concerns. Then these recipes can be included into the original single recipe through the '</a:t>
            </a:r>
            <a:r>
              <a:rPr lang="en-US" baseline="0" dirty="0" err="1"/>
              <a:t>include_recipe</a:t>
            </a:r>
            <a:r>
              <a:rPr lang="en-US" baseline="0" dirty="0"/>
              <a:t>' method.</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77787489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more modular</a:t>
            </a:r>
            <a:r>
              <a:rPr lang="en-US" baseline="0" dirty="0"/>
              <a:t> approach to recipes is very common as the complexity of the cookbook continues to grow. The complexity of the cookbook we are developing is not there, nor will it ever be there for the entirety of this course. However, we are still going to use this opportunity to prematurely optimize to demonstrate the refactoring of a cookbook.</a:t>
            </a:r>
          </a:p>
          <a:p>
            <a:endParaRPr lang="en-US" baseline="0" dirty="0"/>
          </a:p>
          <a:p>
            <a:r>
              <a:rPr lang="en-US" baseline="0" dirty="0"/>
              <a:t>Together we will work through creating a recipe that manages the installation of the webserver.</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17087621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a:t>
            </a:r>
            <a:r>
              <a:rPr lang="en-US" baseline="0" dirty="0"/>
              <a:t>t let's return to the chef generator tool and it what information it needs to generate a recipe within a cookbook. The recipe generator can be run from within a cookbook or outside of it. If you are within a cookbook you do not need to specify a path to the cookbook; it's optional.</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95221509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are within the</a:t>
            </a:r>
            <a:r>
              <a:rPr lang="en-US" baseline="0" dirty="0"/>
              <a:t> cookbook directory you simply need to provide it the name of the recipe you want created.</a:t>
            </a:r>
          </a:p>
          <a:p>
            <a:endParaRPr lang="en-US" baseline="0" dirty="0"/>
          </a:p>
          <a:p>
            <a:r>
              <a:rPr lang="en-US" baseline="0" dirty="0"/>
              <a:t>Instructor Note: The generator will create the recipe file with the recipes directory and also a spec file within the unit test directory. Unit testing is a topic that we will discuss in the next module.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14561327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use chef, the command-line tool,</a:t>
            </a:r>
            <a:r>
              <a:rPr lang="en-US" baseline="0" dirty="0"/>
              <a:t> to generate a recipe it will create three files. First is the recipe file found in the recipes directory. Second is the unit test file found in the 'spec/unit/recipes' directory. Third is the integration test file found in 'test/smoke/default'.</a:t>
            </a:r>
          </a:p>
          <a:p>
            <a:endParaRPr lang="en-US" baseline="0" dirty="0"/>
          </a:p>
          <a:p>
            <a:r>
              <a:rPr lang="en-US" baseline="0" dirty="0"/>
              <a:t>The test file automatically generate for us contains those same examples we saw in the '</a:t>
            </a:r>
            <a:r>
              <a:rPr lang="en-US" baseline="0" dirty="0" err="1"/>
              <a:t>default_test.rb</a:t>
            </a:r>
            <a:r>
              <a:rPr lang="en-US" baseline="0" dirty="0"/>
              <a:t>'. We do not want to verify the root user is present and we definitely do not want to verify that port 80 is not listening. So we want to remove this file.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37018430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installation of the web server can be expressed with this one resource. Within the new recipe add the following resource.</a:t>
            </a:r>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295205494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that we have defined the installation of the webserver in a separate recipe it is time to remove the installation from the default recipe.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22858212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Replacing</a:t>
            </a:r>
            <a:r>
              <a:rPr lang="en-US" baseline="0" dirty="0"/>
              <a:t> it with the '</a:t>
            </a:r>
            <a:r>
              <a:rPr lang="en-US" baseline="0" dirty="0" err="1"/>
              <a:t>include_recipe</a:t>
            </a:r>
            <a:r>
              <a:rPr lang="en-US" baseline="0" dirty="0"/>
              <a:t>' method that retrieves the contents of that recipe and includes it here.</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182415640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default recipe has changed. It is now time to ensure that we did everything right by converging the latest changes against the test instance and then verifying the changes by executing our tests.</a:t>
            </a:r>
            <a:endParaRPr lang="en-US" dirty="0"/>
          </a:p>
        </p:txBody>
      </p:sp>
      <p:sp>
        <p:nvSpPr>
          <p:cNvPr id="5" name="Header Placeholder 4"/>
          <p:cNvSpPr>
            <a:spLocks noGrp="1"/>
          </p:cNvSpPr>
          <p:nvPr>
            <p:ph type="hdr" sz="quarter" idx="11"/>
          </p:nvPr>
        </p:nvSpPr>
        <p:spPr/>
        <p:txBody>
          <a:bodyPr/>
          <a:lstStyle/>
          <a:p>
            <a:pPr>
              <a:defRPr/>
            </a:pPr>
            <a:r>
              <a:rPr lang="en-US"/>
              <a:t>Chef Intermediate</a:t>
            </a:r>
          </a:p>
        </p:txBody>
      </p:sp>
      <p:sp>
        <p:nvSpPr>
          <p:cNvPr id="7" name="Date Placeholder 6"/>
          <p:cNvSpPr>
            <a:spLocks noGrp="1"/>
          </p:cNvSpPr>
          <p:nvPr>
            <p:ph type="dt" idx="13"/>
          </p:nvPr>
        </p:nvSpPr>
        <p:spPr/>
        <p:txBody>
          <a:bodyPr/>
          <a:lstStyle/>
          <a:p>
            <a:pPr>
              <a:defRPr/>
            </a:pPr>
            <a:r>
              <a:rPr lang="en-US"/>
              <a:t>Chef Software, Inc.</a:t>
            </a:r>
            <a:endParaRPr lang="en-US" dirty="0"/>
          </a:p>
        </p:txBody>
      </p:sp>
    </p:spTree>
    <p:extLst>
      <p:ext uri="{BB962C8B-B14F-4D97-AF65-F5344CB8AC3E}">
        <p14:creationId xmlns:p14="http://schemas.microsoft.com/office/powerpoint/2010/main" val="35326724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10.gi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a:t>Click to edit Master text styles</a:t>
            </a:r>
          </a:p>
        </p:txBody>
      </p:sp>
    </p:spTree>
    <p:extLst>
      <p:ext uri="{BB962C8B-B14F-4D97-AF65-F5344CB8AC3E}">
        <p14:creationId xmlns:p14="http://schemas.microsoft.com/office/powerpoint/2010/main" val="3854442110"/>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a:t>Group Exercise</a:t>
            </a:r>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48575127"/>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857885176"/>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a:t>Problem</a:t>
            </a:r>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749297528"/>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DISCUSSION</a:t>
            </a: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4285925102"/>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LAB</a:t>
            </a: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a:t>Lab</a:t>
            </a:r>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721922097"/>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REFERENCE</a:t>
            </a: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a:t>Documentation</a:t>
            </a:r>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a:t>http://</a:t>
            </a:r>
            <a:r>
              <a:rPr lang="en-US" dirty="0" err="1"/>
              <a:t>docs.chef.io</a:t>
            </a:r>
            <a:endParaRPr lang="en-US" dirty="0"/>
          </a:p>
        </p:txBody>
      </p:sp>
    </p:spTree>
    <p:extLst>
      <p:ext uri="{BB962C8B-B14F-4D97-AF65-F5344CB8AC3E}">
        <p14:creationId xmlns:p14="http://schemas.microsoft.com/office/powerpoint/2010/main" val="3791360319"/>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a:t>Motivation</a:t>
            </a:r>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947928335"/>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47942789"/>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a:t>Problem</a:t>
            </a:r>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47207333"/>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REFERENCE</a:t>
            </a: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a:t>Documentation</a:t>
            </a:r>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a:t>http://</a:t>
            </a:r>
            <a:r>
              <a:rPr lang="en-US" dirty="0" err="1"/>
              <a:t>docs.chef.io</a:t>
            </a:r>
            <a:endParaRPr lang="en-US" dirty="0"/>
          </a:p>
        </p:txBody>
      </p:sp>
    </p:spTree>
    <p:extLst>
      <p:ext uri="{BB962C8B-B14F-4D97-AF65-F5344CB8AC3E}">
        <p14:creationId xmlns:p14="http://schemas.microsoft.com/office/powerpoint/2010/main" val="1970238568"/>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995748560"/>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a:t>Group Exercise</a:t>
            </a:r>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11677136"/>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LAB</a:t>
            </a: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a:t>Lab</a:t>
            </a:r>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Click to edit Master subtitle style</a:t>
            </a:r>
          </a:p>
        </p:txBody>
      </p:sp>
      <p:pic>
        <p:nvPicPr>
          <p:cNvPr id="7" name="Picture 6" descr="chef.gi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Tree>
    <p:extLst>
      <p:ext uri="{BB962C8B-B14F-4D97-AF65-F5344CB8AC3E}">
        <p14:creationId xmlns:p14="http://schemas.microsoft.com/office/powerpoint/2010/main" val="952892369"/>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a:t>Commit</a:t>
            </a:r>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 cd repo</a:t>
            </a:r>
          </a:p>
          <a:p>
            <a:r>
              <a:rPr lang="en-US" dirty="0"/>
              <a:t>$ git </a:t>
            </a:r>
            <a:r>
              <a:rPr lang="en-US" dirty="0" err="1"/>
              <a:t>init</a:t>
            </a:r>
            <a:endParaRPr lang="en-US" dirty="0"/>
          </a:p>
          <a:p>
            <a:r>
              <a:rPr lang="en-US" dirty="0"/>
              <a:t>$ git add .</a:t>
            </a:r>
          </a:p>
          <a:p>
            <a:r>
              <a:rPr lang="en-US" dirty="0"/>
              <a:t>$ git commit -m "Work Complete"</a:t>
            </a:r>
          </a:p>
        </p:txBody>
      </p:sp>
    </p:spTree>
    <p:extLst>
      <p:ext uri="{BB962C8B-B14F-4D97-AF65-F5344CB8AC3E}">
        <p14:creationId xmlns:p14="http://schemas.microsoft.com/office/powerpoint/2010/main" val="1105998384"/>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DISCUSSION</a:t>
            </a: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3666089197"/>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870"/>
            </a:lvl1pPr>
          </a:lstStyle>
          <a:p>
            <a:r>
              <a:rPr lang="en-US"/>
              <a:t>Click to edit Master title style</a:t>
            </a:r>
            <a:endParaRPr lang="en-US" dirty="0"/>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1"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1"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baseline="0">
                <a:latin typeface="Courier New" panose="02070309020205020404" pitchFamily="49" charset="0"/>
                <a:cs typeface="Courier New" panose="02070309020205020404" pitchFamily="49" charset="0"/>
              </a:defRPr>
            </a:lvl1pPr>
          </a:lstStyle>
          <a:p>
            <a:pPr lvl="0"/>
            <a:r>
              <a:rPr lang="en-US" dirty="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10" Type="http://schemas.openxmlformats.org/officeDocument/2006/relationships/image" Target="../media/image1.png"/><Relationship Id="rId4" Type="http://schemas.openxmlformats.org/officeDocument/2006/relationships/slideLayout" Target="../slideLayouts/slideLayout22.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pic>
        <p:nvPicPr>
          <p:cNvPr id="1028" name="Picture 6"/>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is-IS" dirty="0">
                <a:solidFill>
                  <a:srgbClr val="7D868C"/>
                </a:solidFill>
                <a:latin typeface="+mn-lt"/>
                <a:ea typeface="+mn-ea"/>
                <a:cs typeface="+mn-cs"/>
              </a:rPr>
              <a:t>2017</a:t>
            </a:r>
            <a:r>
              <a:rPr lang="en-US" dirty="0">
                <a:solidFill>
                  <a:srgbClr val="7D868C"/>
                </a:solidFill>
                <a:latin typeface="+mn-lt"/>
                <a:ea typeface="+mn-ea"/>
                <a:cs typeface="+mn-cs"/>
              </a:rPr>
              <a:t> 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25"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3" r:id="rId12"/>
    <p:sldLayoutId id="2147483867" r:id="rId13"/>
    <p:sldLayoutId id="2147483868" r:id="rId14"/>
    <p:sldLayoutId id="2147483869" r:id="rId15"/>
    <p:sldLayoutId id="2147483870" r:id="rId16"/>
    <p:sldLayoutId id="2147483871" r:id="rId17"/>
    <p:sldLayoutId id="2147483872" r:id="rId18"/>
  </p:sldLayoutIdLst>
  <p:transition spd="med">
    <p:fade/>
  </p:transition>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a:t>Title Text</a:t>
            </a:r>
            <a:endParaRPr lang="en-US" dirty="0"/>
          </a:p>
        </p:txBody>
      </p:sp>
      <p:pic>
        <p:nvPicPr>
          <p:cNvPr id="1028" name="Picture 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is-IS" dirty="0">
                <a:solidFill>
                  <a:srgbClr val="7D868C"/>
                </a:solidFill>
                <a:latin typeface="+mn-lt"/>
                <a:ea typeface="+mn-ea"/>
                <a:cs typeface="+mn-cs"/>
              </a:rPr>
              <a:t>2017</a:t>
            </a:r>
            <a:r>
              <a:rPr lang="en-US" dirty="0">
                <a:solidFill>
                  <a:srgbClr val="7D868C"/>
                </a:solidFill>
                <a:latin typeface="+mn-lt"/>
                <a:ea typeface="+mn-ea"/>
                <a:cs typeface="+mn-cs"/>
              </a:rPr>
              <a:t> 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797234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66" r:id="rId8"/>
  </p:sldLayoutIdLst>
  <p:transition spd="med">
    <p:fade/>
  </p:transition>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2.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2.xml"/><Relationship Id="rId1" Type="http://schemas.openxmlformats.org/officeDocument/2006/relationships/slideLayout" Target="../slideLayouts/slideLayout1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0.xml"/><Relationship Id="rId1" Type="http://schemas.openxmlformats.org/officeDocument/2006/relationships/slideLayout" Target="../slideLayouts/slideLayout1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1.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1.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5.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15.png"/><Relationship Id="rId4" Type="http://schemas.openxmlformats.org/officeDocument/2006/relationships/image" Target="../media/image16.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3" Type="http://schemas.openxmlformats.org/officeDocument/2006/relationships/hyperlink" Target="https://github.com/chefspec/chefspec" TargetMode="External"/><Relationship Id="rId2" Type="http://schemas.openxmlformats.org/officeDocument/2006/relationships/notesSlide" Target="../notesSlides/notesSlide162.xml"/><Relationship Id="rId1" Type="http://schemas.openxmlformats.org/officeDocument/2006/relationships/slideLayout" Target="../slideLayouts/slideLayout18.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18.png"/><Relationship Id="rId4" Type="http://schemas.openxmlformats.org/officeDocument/2006/relationships/image" Target="../media/image16.png"/></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7.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6.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6.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8.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5.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3.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7.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1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14.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16.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16.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11.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4.xml"/><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14.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20.xml.rels><?xml version="1.0" encoding="UTF-8" standalone="yes"?>
<Relationships xmlns="http://schemas.openxmlformats.org/package/2006/relationships"><Relationship Id="rId3" Type="http://schemas.openxmlformats.org/officeDocument/2006/relationships/hyperlink" Target="https://docs.chef.io/attributes.html#attribute-precedence" TargetMode="External"/><Relationship Id="rId2" Type="http://schemas.openxmlformats.org/officeDocument/2006/relationships/notesSlide" Target="../notesSlides/notesSlide218.xml"/><Relationship Id="rId1" Type="http://schemas.openxmlformats.org/officeDocument/2006/relationships/slideLayout" Target="../slideLayouts/slideLayout14.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13.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15.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14.xml"/></Relationships>
</file>

<file path=ppt/slides/_rels/slide236.xml.rels><?xml version="1.0" encoding="UTF-8" standalone="yes"?>
<Relationships xmlns="http://schemas.openxmlformats.org/package/2006/relationships"><Relationship Id="rId3" Type="http://schemas.openxmlformats.org/officeDocument/2006/relationships/hyperlink" Target="http://pryrepl.org/" TargetMode="External"/><Relationship Id="rId2" Type="http://schemas.openxmlformats.org/officeDocument/2006/relationships/notesSlide" Target="../notesSlides/notesSlide234.xml"/><Relationship Id="rId1" Type="http://schemas.openxmlformats.org/officeDocument/2006/relationships/slideLayout" Target="../slideLayouts/slideLayout14.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13.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13.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3.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1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13.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1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3.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1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16.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16.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11.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1.xml"/><Relationship Id="rId1" Type="http://schemas.openxmlformats.org/officeDocument/2006/relationships/slideLayout" Target="../slideLayouts/slideLayout1.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3.xml"/><Relationship Id="rId1" Type="http://schemas.openxmlformats.org/officeDocument/2006/relationships/slideLayout" Target="../slideLayouts/slideLayout13.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3.xml"/></Relationships>
</file>

<file path=ppt/slides/_rels/slide271.xml.rels><?xml version="1.0" encoding="UTF-8" standalone="yes"?>
<Relationships xmlns="http://schemas.openxmlformats.org/package/2006/relationships"><Relationship Id="rId3" Type="http://schemas.openxmlformats.org/officeDocument/2006/relationships/hyperlink" Target="https://github.com/customink/fauxhai/tree/master/lib/fauxhai/platforms" TargetMode="External"/><Relationship Id="rId2" Type="http://schemas.openxmlformats.org/officeDocument/2006/relationships/notesSlide" Target="../notesSlides/notesSlide267.xml"/><Relationship Id="rId1" Type="http://schemas.openxmlformats.org/officeDocument/2006/relationships/slideLayout" Target="../slideLayouts/slideLayout18.xml"/><Relationship Id="rId4" Type="http://schemas.openxmlformats.org/officeDocument/2006/relationships/hyperlink" Target="https://github.com/customink/fauxhai" TargetMode="Externa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3.xml"/></Relationships>
</file>

<file path=ppt/slides/_rels/slide27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9.xml"/><Relationship Id="rId1" Type="http://schemas.openxmlformats.org/officeDocument/2006/relationships/slideLayout" Target="../slideLayouts/slideLayout13.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1.xml"/><Relationship Id="rId1" Type="http://schemas.openxmlformats.org/officeDocument/2006/relationships/slideLayout" Target="../slideLayouts/slideLayout13.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13.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13.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13.xml"/></Relationships>
</file>

<file path=ppt/slides/_rels/slide281.xml.rels><?xml version="1.0" encoding="UTF-8" standalone="yes"?>
<Relationships xmlns="http://schemas.openxmlformats.org/package/2006/relationships"><Relationship Id="rId3" Type="http://schemas.openxmlformats.org/officeDocument/2006/relationships/hyperlink" Target="https://docs.chef.io/dsl_recipe.html#sts=case Statements%C2%B6" TargetMode="External"/><Relationship Id="rId2" Type="http://schemas.openxmlformats.org/officeDocument/2006/relationships/notesSlide" Target="../notesSlides/notesSlide277.xml"/><Relationship Id="rId1" Type="http://schemas.openxmlformats.org/officeDocument/2006/relationships/slideLayout" Target="../slideLayouts/slideLayout14.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13.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13.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1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17.xml"/></Relationships>
</file>

<file path=ppt/slides/_rels/slide29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8.xml"/><Relationship Id="rId1" Type="http://schemas.openxmlformats.org/officeDocument/2006/relationships/slideLayout" Target="../slideLayouts/slideLayout17.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3.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3.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3.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3.xml"/></Relationships>
</file>

<file path=ppt/slides/_rels/slide30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7.xml"/><Relationship Id="rId1" Type="http://schemas.openxmlformats.org/officeDocument/2006/relationships/slideLayout" Target="../slideLayouts/slideLayout17.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15.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13.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3.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13.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3.xml"/></Relationships>
</file>

<file path=ppt/slides/_rels/slide30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4.xml"/><Relationship Id="rId1" Type="http://schemas.openxmlformats.org/officeDocument/2006/relationships/slideLayout" Target="../slideLayouts/slideLayout13.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Agile_software_development" TargetMode="External"/><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hyperlink" Target="https://en.wikipedia.org/wiki/Business_value" TargetMode="Externa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16.xml"/></Relationships>
</file>

<file path=ppt/slides/_rels/slide3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7.xml"/><Relationship Id="rId1" Type="http://schemas.openxmlformats.org/officeDocument/2006/relationships/slideLayout" Target="../slideLayouts/slideLayout1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1.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14.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14.xml"/></Relationships>
</file>

<file path=ppt/slides/_rels/slide317.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312.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31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1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14.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16.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1.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13.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14.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14.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14.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14.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14.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14.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14.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13.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9.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9.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9.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9.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9.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hyperlink" Target="http://www.theregister.co.uk/2007/06/25/thoughtworks_req_manage/"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13.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1.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13.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13.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3.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13.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3.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68.xml"/><Relationship Id="rId1" Type="http://schemas.openxmlformats.org/officeDocument/2006/relationships/slideLayout" Target="../slideLayouts/slideLayout13.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371.xml"/><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13.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13.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3.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380.xml"/><Relationship Id="rId1" Type="http://schemas.openxmlformats.org/officeDocument/2006/relationships/slideLayout" Target="../slideLayouts/slideLayout3.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14.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382.xml"/><Relationship Id="rId1" Type="http://schemas.openxmlformats.org/officeDocument/2006/relationships/slideLayout" Target="../slideLayouts/slideLayout14.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383.xml"/><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3.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385.xml"/><Relationship Id="rId1" Type="http://schemas.openxmlformats.org/officeDocument/2006/relationships/slideLayout" Target="../slideLayouts/slideLayout3.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387.xml"/><Relationship Id="rId1" Type="http://schemas.openxmlformats.org/officeDocument/2006/relationships/slideLayout" Target="../slideLayouts/slideLayout3.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388.xml"/><Relationship Id="rId1" Type="http://schemas.openxmlformats.org/officeDocument/2006/relationships/slideLayout" Target="../slideLayouts/slideLayout13.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389.xml"/><Relationship Id="rId1" Type="http://schemas.openxmlformats.org/officeDocument/2006/relationships/slideLayout" Target="../slideLayouts/slideLayout14.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390.xml"/><Relationship Id="rId1" Type="http://schemas.openxmlformats.org/officeDocument/2006/relationships/slideLayout" Target="../slideLayouts/slideLayout14.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391.xml"/><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392.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393.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394.xml"/><Relationship Id="rId1" Type="http://schemas.openxmlformats.org/officeDocument/2006/relationships/slideLayout" Target="../slideLayouts/slideLayout3.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395.xml"/><Relationship Id="rId1" Type="http://schemas.openxmlformats.org/officeDocument/2006/relationships/slideLayout" Target="../slideLayouts/slideLayout3.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396.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397.xml"/><Relationship Id="rId1" Type="http://schemas.openxmlformats.org/officeDocument/2006/relationships/slideLayout" Target="../slideLayouts/slideLayout1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398.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399.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400.xml"/><Relationship Id="rId1" Type="http://schemas.openxmlformats.org/officeDocument/2006/relationships/slideLayout" Target="../slideLayouts/slideLayout3.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401.xml"/><Relationship Id="rId1" Type="http://schemas.openxmlformats.org/officeDocument/2006/relationships/slideLayout" Target="../slideLayouts/slideLayout3.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402.xml"/><Relationship Id="rId1" Type="http://schemas.openxmlformats.org/officeDocument/2006/relationships/slideLayout" Target="../slideLayouts/slideLayout17.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403.xml"/><Relationship Id="rId1" Type="http://schemas.openxmlformats.org/officeDocument/2006/relationships/slideLayout" Target="../slideLayouts/slideLayout15.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404.xml"/><Relationship Id="rId1" Type="http://schemas.openxmlformats.org/officeDocument/2006/relationships/slideLayout" Target="../slideLayouts/slideLayout17.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405.xml"/><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40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407.xml"/><Relationship Id="rId1" Type="http://schemas.openxmlformats.org/officeDocument/2006/relationships/slideLayout" Target="../slideLayouts/slideLayout17.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408.xml"/><Relationship Id="rId1" Type="http://schemas.openxmlformats.org/officeDocument/2006/relationships/slideLayout" Target="../slideLayouts/slideLayout17.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409.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410.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411.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412.xml"/><Relationship Id="rId1" Type="http://schemas.openxmlformats.org/officeDocument/2006/relationships/slideLayout" Target="../slideLayouts/slideLayout3.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413.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414.xml"/><Relationship Id="rId1" Type="http://schemas.openxmlformats.org/officeDocument/2006/relationships/slideLayout" Target="../slideLayouts/slideLayout3.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415.xml"/><Relationship Id="rId1" Type="http://schemas.openxmlformats.org/officeDocument/2006/relationships/slideLayout" Target="../slideLayouts/slideLayout1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416.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417.xml"/><Relationship Id="rId1" Type="http://schemas.openxmlformats.org/officeDocument/2006/relationships/slideLayout" Target="../slideLayouts/slideLayout16.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418.xml"/><Relationship Id="rId1" Type="http://schemas.openxmlformats.org/officeDocument/2006/relationships/slideLayout" Target="../slideLayouts/slideLayout1.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419.xml"/><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420.xml"/><Relationship Id="rId1" Type="http://schemas.openxmlformats.org/officeDocument/2006/relationships/slideLayout" Target="../slideLayouts/slideLayout13.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421.xml"/><Relationship Id="rId1" Type="http://schemas.openxmlformats.org/officeDocument/2006/relationships/slideLayout" Target="../slideLayouts/slideLayout15.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422.xml"/><Relationship Id="rId1" Type="http://schemas.openxmlformats.org/officeDocument/2006/relationships/slideLayout" Target="../slideLayouts/slideLayout14.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423.xml"/><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424.xml"/><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42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426.xml"/><Relationship Id="rId1" Type="http://schemas.openxmlformats.org/officeDocument/2006/relationships/slideLayout" Target="../slideLayouts/slideLayout3.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427.xml"/><Relationship Id="rId1" Type="http://schemas.openxmlformats.org/officeDocument/2006/relationships/slideLayout" Target="../slideLayouts/slideLayout13.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428.xml"/><Relationship Id="rId1" Type="http://schemas.openxmlformats.org/officeDocument/2006/relationships/slideLayout" Target="../slideLayouts/slideLayout15.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429.xml"/><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430.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431.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432.xml"/><Relationship Id="rId1" Type="http://schemas.openxmlformats.org/officeDocument/2006/relationships/slideLayout" Target="../slideLayouts/slideLayout3.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433.xml"/><Relationship Id="rId1" Type="http://schemas.openxmlformats.org/officeDocument/2006/relationships/slideLayout" Target="../slideLayouts/slideLayout3.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434.xml"/><Relationship Id="rId1" Type="http://schemas.openxmlformats.org/officeDocument/2006/relationships/slideLayout" Target="../slideLayouts/slideLayout13.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435.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436.xml"/><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437.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438.xml"/><Relationship Id="rId1" Type="http://schemas.openxmlformats.org/officeDocument/2006/relationships/slideLayout" Target="../slideLayouts/slideLayout3.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439.xml"/><Relationship Id="rId1" Type="http://schemas.openxmlformats.org/officeDocument/2006/relationships/slideLayout" Target="../slideLayouts/slideLayout3.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440.xml"/><Relationship Id="rId1" Type="http://schemas.openxmlformats.org/officeDocument/2006/relationships/slideLayout" Target="../slideLayouts/slideLayout13.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441.xml"/><Relationship Id="rId1" Type="http://schemas.openxmlformats.org/officeDocument/2006/relationships/slideLayout" Target="../slideLayouts/slideLayout15.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442.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443.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444.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4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446.xml"/><Relationship Id="rId1" Type="http://schemas.openxmlformats.org/officeDocument/2006/relationships/slideLayout" Target="../slideLayouts/slideLayout3.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447.xml"/><Relationship Id="rId1" Type="http://schemas.openxmlformats.org/officeDocument/2006/relationships/slideLayout" Target="../slideLayouts/slideLayout13.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448.xml"/><Relationship Id="rId1" Type="http://schemas.openxmlformats.org/officeDocument/2006/relationships/slideLayout" Target="../slideLayouts/slideLayout16.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449.xml"/><Relationship Id="rId1" Type="http://schemas.openxmlformats.org/officeDocument/2006/relationships/slideLayout" Target="../slideLayouts/slideLayout1.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450.xml"/><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451.xml"/><Relationship Id="rId1" Type="http://schemas.openxmlformats.org/officeDocument/2006/relationships/slideLayout" Target="../slideLayouts/slideLayout14.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452.xml"/><Relationship Id="rId1" Type="http://schemas.openxmlformats.org/officeDocument/2006/relationships/slideLayout" Target="../slideLayouts/slideLayout13.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453.xml"/><Relationship Id="rId1" Type="http://schemas.openxmlformats.org/officeDocument/2006/relationships/slideLayout" Target="../slideLayouts/slideLayout14.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45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455.xml"/><Relationship Id="rId1" Type="http://schemas.openxmlformats.org/officeDocument/2006/relationships/slideLayout" Target="../slideLayouts/slideLayout3.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456.xml"/><Relationship Id="rId1" Type="http://schemas.openxmlformats.org/officeDocument/2006/relationships/slideLayout" Target="../slideLayouts/slideLayout3.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457.xml"/><Relationship Id="rId1" Type="http://schemas.openxmlformats.org/officeDocument/2006/relationships/slideLayout" Target="../slideLayouts/slideLayout3.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458.xml"/><Relationship Id="rId1" Type="http://schemas.openxmlformats.org/officeDocument/2006/relationships/slideLayout" Target="../slideLayouts/slideLayout3.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459.xml"/><Relationship Id="rId1" Type="http://schemas.openxmlformats.org/officeDocument/2006/relationships/slideLayout" Target="../slideLayouts/slideLayout3.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460.xml"/><Relationship Id="rId1" Type="http://schemas.openxmlformats.org/officeDocument/2006/relationships/slideLayout" Target="../slideLayouts/slideLayout3.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461.xml"/><Relationship Id="rId1" Type="http://schemas.openxmlformats.org/officeDocument/2006/relationships/slideLayout" Target="../slideLayouts/slideLayout3.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462.xml"/><Relationship Id="rId1" Type="http://schemas.openxmlformats.org/officeDocument/2006/relationships/slideLayout" Target="../slideLayouts/slideLayout14.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463.xml"/><Relationship Id="rId1" Type="http://schemas.openxmlformats.org/officeDocument/2006/relationships/slideLayout" Target="../slideLayouts/slideLayout14.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464.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3" Type="http://schemas.openxmlformats.org/officeDocument/2006/relationships/hyperlink" Target="http://docs.chef.io/ohai.html" TargetMode="External"/><Relationship Id="rId2" Type="http://schemas.openxmlformats.org/officeDocument/2006/relationships/notesSlide" Target="../notesSlides/notesSlide465.xml"/><Relationship Id="rId1" Type="http://schemas.openxmlformats.org/officeDocument/2006/relationships/slideLayout" Target="../slideLayouts/slideLayout14.xml"/></Relationships>
</file>

<file path=ppt/slides/_rels/slide48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66.xml"/><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467.xml"/><Relationship Id="rId1" Type="http://schemas.openxmlformats.org/officeDocument/2006/relationships/slideLayout" Target="../slideLayouts/slideLayout3.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468.xml"/><Relationship Id="rId1" Type="http://schemas.openxmlformats.org/officeDocument/2006/relationships/slideLayout" Target="../slideLayouts/slideLayout13.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469.xml"/><Relationship Id="rId1" Type="http://schemas.openxmlformats.org/officeDocument/2006/relationships/slideLayout" Target="../slideLayouts/slideLayout14.xml"/></Relationships>
</file>

<file path=ppt/slides/_rels/slide48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70.xml"/><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471.xml"/><Relationship Id="rId1" Type="http://schemas.openxmlformats.org/officeDocument/2006/relationships/slideLayout" Target="../slideLayouts/slideLayout13.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472.xml"/><Relationship Id="rId1" Type="http://schemas.openxmlformats.org/officeDocument/2006/relationships/slideLayout" Target="../slideLayouts/slideLayout16.xml"/></Relationships>
</file>

<file path=ppt/slides/_rels/slide488.xml.rels><?xml version="1.0" encoding="UTF-8" standalone="yes"?>
<Relationships xmlns="http://schemas.openxmlformats.org/package/2006/relationships"><Relationship Id="rId2" Type="http://schemas.openxmlformats.org/officeDocument/2006/relationships/notesSlide" Target="../notesSlides/notesSlide473.xml"/><Relationship Id="rId1" Type="http://schemas.openxmlformats.org/officeDocument/2006/relationships/slideLayout" Target="../slideLayouts/slideLayout16.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474.xml"/><Relationship Id="rId1" Type="http://schemas.openxmlformats.org/officeDocument/2006/relationships/slideLayout" Target="../slideLayouts/slideLayout1.xml"/></Relationships>
</file>

<file path=ppt/slides/_rels/slide491.xml.rels><?xml version="1.0" encoding="UTF-8" standalone="yes"?>
<Relationships xmlns="http://schemas.openxmlformats.org/package/2006/relationships"><Relationship Id="rId2" Type="http://schemas.openxmlformats.org/officeDocument/2006/relationships/notesSlide" Target="../notesSlides/notesSlide475.xml"/><Relationship Id="rId1" Type="http://schemas.openxmlformats.org/officeDocument/2006/relationships/slideLayout" Target="../slideLayouts/slideLayout14.xml"/></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476.xml"/><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477.xml"/><Relationship Id="rId1" Type="http://schemas.openxmlformats.org/officeDocument/2006/relationships/slideLayout" Target="../slideLayouts/slideLayout13.xml"/></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478.xml"/><Relationship Id="rId1" Type="http://schemas.openxmlformats.org/officeDocument/2006/relationships/slideLayout" Target="../slideLayouts/slideLayout14.xml"/></Relationships>
</file>

<file path=ppt/slides/_rels/slide495.xml.rels><?xml version="1.0" encoding="UTF-8" standalone="yes"?>
<Relationships xmlns="http://schemas.openxmlformats.org/package/2006/relationships"><Relationship Id="rId3" Type="http://schemas.openxmlformats.org/officeDocument/2006/relationships/hyperlink" Target="https://rubygems.org/" TargetMode="External"/><Relationship Id="rId2" Type="http://schemas.openxmlformats.org/officeDocument/2006/relationships/notesSlide" Target="../notesSlides/notesSlide47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96.xml.rels><?xml version="1.0" encoding="UTF-8" standalone="yes"?>
<Relationships xmlns="http://schemas.openxmlformats.org/package/2006/relationships"><Relationship Id="rId3" Type="http://schemas.openxmlformats.org/officeDocument/2006/relationships/hyperlink" Target="https://rubygems.org/" TargetMode="External"/><Relationship Id="rId2" Type="http://schemas.openxmlformats.org/officeDocument/2006/relationships/notesSlide" Target="../notesSlides/notesSlide48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97.xml.rels><?xml version="1.0" encoding="UTF-8" standalone="yes"?>
<Relationships xmlns="http://schemas.openxmlformats.org/package/2006/relationships"><Relationship Id="rId3" Type="http://schemas.openxmlformats.org/officeDocument/2006/relationships/hyperlink" Target="https://rubygems.org/" TargetMode="External"/><Relationship Id="rId2" Type="http://schemas.openxmlformats.org/officeDocument/2006/relationships/notesSlide" Target="../notesSlides/notesSlide48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98.xml.rels><?xml version="1.0" encoding="UTF-8" standalone="yes"?>
<Relationships xmlns="http://schemas.openxmlformats.org/package/2006/relationships"><Relationship Id="rId2" Type="http://schemas.openxmlformats.org/officeDocument/2006/relationships/notesSlide" Target="../notesSlides/notesSlide482.xml"/><Relationship Id="rId1" Type="http://schemas.openxmlformats.org/officeDocument/2006/relationships/slideLayout" Target="../slideLayouts/slideLayout3.xml"/></Relationships>
</file>

<file path=ppt/slides/_rels/slide499.xml.rels><?xml version="1.0" encoding="UTF-8" standalone="yes"?>
<Relationships xmlns="http://schemas.openxmlformats.org/package/2006/relationships"><Relationship Id="rId2" Type="http://schemas.openxmlformats.org/officeDocument/2006/relationships/notesSlide" Target="../notesSlides/notesSlide48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2" Type="http://schemas.openxmlformats.org/officeDocument/2006/relationships/notesSlide" Target="../notesSlides/notesSlide484.xml"/><Relationship Id="rId1" Type="http://schemas.openxmlformats.org/officeDocument/2006/relationships/slideLayout" Target="../slideLayouts/slideLayout3.xml"/></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485.xml"/><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notesSlide" Target="../notesSlides/notesSlide486.xml"/><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notesSlide" Target="../notesSlides/notesSlide487.xml"/><Relationship Id="rId1" Type="http://schemas.openxmlformats.org/officeDocument/2006/relationships/slideLayout" Target="../slideLayouts/slideLayout3.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488.xml"/><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notesSlide" Target="../notesSlides/notesSlide489.xml"/><Relationship Id="rId1" Type="http://schemas.openxmlformats.org/officeDocument/2006/relationships/slideLayout" Target="../slideLayouts/slideLayout3.xml"/></Relationships>
</file>

<file path=ppt/slides/_rels/slide506.xml.rels><?xml version="1.0" encoding="UTF-8" standalone="yes"?>
<Relationships xmlns="http://schemas.openxmlformats.org/package/2006/relationships"><Relationship Id="rId2" Type="http://schemas.openxmlformats.org/officeDocument/2006/relationships/notesSlide" Target="../notesSlides/notesSlide490.xml"/><Relationship Id="rId1" Type="http://schemas.openxmlformats.org/officeDocument/2006/relationships/slideLayout" Target="../slideLayouts/slideLayout13.xml"/></Relationships>
</file>

<file path=ppt/slides/_rels/slide507.xml.rels><?xml version="1.0" encoding="UTF-8" standalone="yes"?>
<Relationships xmlns="http://schemas.openxmlformats.org/package/2006/relationships"><Relationship Id="rId2" Type="http://schemas.openxmlformats.org/officeDocument/2006/relationships/notesSlide" Target="../notesSlides/notesSlide491.xml"/><Relationship Id="rId1" Type="http://schemas.openxmlformats.org/officeDocument/2006/relationships/slideLayout" Target="../slideLayouts/slideLayout14.xml"/></Relationships>
</file>

<file path=ppt/slides/_rels/slide508.xml.rels><?xml version="1.0" encoding="UTF-8" standalone="yes"?>
<Relationships xmlns="http://schemas.openxmlformats.org/package/2006/relationships"><Relationship Id="rId2" Type="http://schemas.openxmlformats.org/officeDocument/2006/relationships/notesSlide" Target="../notesSlides/notesSlide492.xml"/><Relationship Id="rId1" Type="http://schemas.openxmlformats.org/officeDocument/2006/relationships/slideLayout" Target="../slideLayouts/slideLayout14.xml"/></Relationships>
</file>

<file path=ppt/slides/_rels/slide509.xml.rels><?xml version="1.0" encoding="UTF-8" standalone="yes"?>
<Relationships xmlns="http://schemas.openxmlformats.org/package/2006/relationships"><Relationship Id="rId2" Type="http://schemas.openxmlformats.org/officeDocument/2006/relationships/notesSlide" Target="../notesSlides/notesSlide49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10.xml.rels><?xml version="1.0" encoding="UTF-8" standalone="yes"?>
<Relationships xmlns="http://schemas.openxmlformats.org/package/2006/relationships"><Relationship Id="rId2" Type="http://schemas.openxmlformats.org/officeDocument/2006/relationships/notesSlide" Target="../notesSlides/notesSlide494.xml"/><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notesSlide" Target="../notesSlides/notesSlide495.xml"/><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notesSlide" Target="../notesSlides/notesSlide496.xml"/><Relationship Id="rId1" Type="http://schemas.openxmlformats.org/officeDocument/2006/relationships/slideLayout" Target="../slideLayouts/slideLayout14.xml"/></Relationships>
</file>

<file path=ppt/slides/_rels/slide513.xml.rels><?xml version="1.0" encoding="UTF-8" standalone="yes"?>
<Relationships xmlns="http://schemas.openxmlformats.org/package/2006/relationships"><Relationship Id="rId2" Type="http://schemas.openxmlformats.org/officeDocument/2006/relationships/notesSlide" Target="../notesSlides/notesSlide497.xml"/><Relationship Id="rId1" Type="http://schemas.openxmlformats.org/officeDocument/2006/relationships/slideLayout" Target="../slideLayouts/slideLayout14.xml"/></Relationships>
</file>

<file path=ppt/slides/_rels/slide514.xml.rels><?xml version="1.0" encoding="UTF-8" standalone="yes"?>
<Relationships xmlns="http://schemas.openxmlformats.org/package/2006/relationships"><Relationship Id="rId2" Type="http://schemas.openxmlformats.org/officeDocument/2006/relationships/notesSlide" Target="../notesSlides/notesSlide498.xml"/><Relationship Id="rId1" Type="http://schemas.openxmlformats.org/officeDocument/2006/relationships/slideLayout" Target="../slideLayouts/slideLayout13.xml"/></Relationships>
</file>

<file path=ppt/slides/_rels/slide515.xml.rels><?xml version="1.0" encoding="UTF-8" standalone="yes"?>
<Relationships xmlns="http://schemas.openxmlformats.org/package/2006/relationships"><Relationship Id="rId2" Type="http://schemas.openxmlformats.org/officeDocument/2006/relationships/notesSlide" Target="../notesSlides/notesSlide499.xml"/><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notesSlide" Target="../notesSlides/notesSlide500.xml"/><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501.xml"/><Relationship Id="rId1" Type="http://schemas.openxmlformats.org/officeDocument/2006/relationships/slideLayout" Target="../slideLayouts/slideLayout14.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502.xml"/><Relationship Id="rId1" Type="http://schemas.openxmlformats.org/officeDocument/2006/relationships/slideLayout" Target="../slideLayouts/slideLayout13.xml"/></Relationships>
</file>

<file path=ppt/slides/_rels/slide519.xml.rels><?xml version="1.0" encoding="UTF-8" standalone="yes"?>
<Relationships xmlns="http://schemas.openxmlformats.org/package/2006/relationships"><Relationship Id="rId2" Type="http://schemas.openxmlformats.org/officeDocument/2006/relationships/notesSlide" Target="../notesSlides/notesSlide503.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504.xml"/><Relationship Id="rId1" Type="http://schemas.openxmlformats.org/officeDocument/2006/relationships/slideLayout" Target="../slideLayouts/slideLayout16.xml"/></Relationships>
</file>

<file path=ppt/slides/_rels/slide521.xml.rels><?xml version="1.0" encoding="UTF-8" standalone="yes"?>
<Relationships xmlns="http://schemas.openxmlformats.org/package/2006/relationships"><Relationship Id="rId2" Type="http://schemas.openxmlformats.org/officeDocument/2006/relationships/notesSlide" Target="../notesSlides/notesSlide505.xml"/><Relationship Id="rId1" Type="http://schemas.openxmlformats.org/officeDocument/2006/relationships/slideLayout" Target="../slideLayouts/slideLayout12.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506.xml"/><Relationship Id="rId1" Type="http://schemas.openxmlformats.org/officeDocument/2006/relationships/slideLayout" Target="../slideLayouts/slideLayout1.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507.xml"/><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508.xml"/><Relationship Id="rId1" Type="http://schemas.openxmlformats.org/officeDocument/2006/relationships/slideLayout" Target="../slideLayouts/slideLayout13.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509.xml"/><Relationship Id="rId1" Type="http://schemas.openxmlformats.org/officeDocument/2006/relationships/slideLayout" Target="../slideLayouts/slideLayout3.xml"/></Relationships>
</file>

<file path=ppt/slides/_rels/slide526.xml.rels><?xml version="1.0" encoding="UTF-8" standalone="yes"?>
<Relationships xmlns="http://schemas.openxmlformats.org/package/2006/relationships"><Relationship Id="rId2" Type="http://schemas.openxmlformats.org/officeDocument/2006/relationships/notesSlide" Target="../notesSlides/notesSlide510.xml"/><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511.xml"/><Relationship Id="rId1" Type="http://schemas.openxmlformats.org/officeDocument/2006/relationships/slideLayout" Target="../slideLayouts/slideLayout3.xml"/></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512.xml"/><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513.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5.xml.rels><?xml version="1.0" encoding="UTF-8" standalone="yes"?>
<Relationships xmlns="http://schemas.openxmlformats.org/package/2006/relationships"><Relationship Id="rId2" Type="http://schemas.openxmlformats.org/officeDocument/2006/relationships/notesSlide" Target="../notesSlides/notesSlide514.xml"/><Relationship Id="rId1" Type="http://schemas.openxmlformats.org/officeDocument/2006/relationships/slideLayout" Target="../slideLayouts/slideLayout1.xml"/></Relationships>
</file>

<file path=ppt/slides/_rels/slide556.xml.rels><?xml version="1.0" encoding="UTF-8" standalone="yes"?>
<Relationships xmlns="http://schemas.openxmlformats.org/package/2006/relationships"><Relationship Id="rId2" Type="http://schemas.openxmlformats.org/officeDocument/2006/relationships/notesSlide" Target="../notesSlides/notesSlide515.xml"/><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2" Type="http://schemas.openxmlformats.org/officeDocument/2006/relationships/notesSlide" Target="../notesSlides/notesSlide516.xml"/><Relationship Id="rId1" Type="http://schemas.openxmlformats.org/officeDocument/2006/relationships/slideLayout" Target="../slideLayouts/slideLayout13.xml"/></Relationships>
</file>

<file path=ppt/slides/_rels/slide558.xml.rels><?xml version="1.0" encoding="UTF-8" standalone="yes"?>
<Relationships xmlns="http://schemas.openxmlformats.org/package/2006/relationships"><Relationship Id="rId2" Type="http://schemas.openxmlformats.org/officeDocument/2006/relationships/notesSlide" Target="../notesSlides/notesSlide517.xml"/><Relationship Id="rId1" Type="http://schemas.openxmlformats.org/officeDocument/2006/relationships/slideLayout" Target="../slideLayouts/slideLayout14.xml"/></Relationships>
</file>

<file path=ppt/slides/_rels/slide55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51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60.xml.rels><?xml version="1.0" encoding="UTF-8" standalone="yes"?>
<Relationships xmlns="http://schemas.openxmlformats.org/package/2006/relationships"><Relationship Id="rId3" Type="http://schemas.openxmlformats.org/officeDocument/2006/relationships/hyperlink" Target="https://supermarket.chef.io/cookbooks/chef-client" TargetMode="External"/><Relationship Id="rId2" Type="http://schemas.openxmlformats.org/officeDocument/2006/relationships/notesSlide" Target="../notesSlides/notesSlide519.xml"/><Relationship Id="rId1" Type="http://schemas.openxmlformats.org/officeDocument/2006/relationships/slideLayout" Target="../slideLayouts/slideLayout14.xml"/></Relationships>
</file>

<file path=ppt/slides/_rels/slide561.xml.rels><?xml version="1.0" encoding="UTF-8" standalone="yes"?>
<Relationships xmlns="http://schemas.openxmlformats.org/package/2006/relationships"><Relationship Id="rId2" Type="http://schemas.openxmlformats.org/officeDocument/2006/relationships/notesSlide" Target="../notesSlides/notesSlide520.xml"/><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notesSlide" Target="../notesSlides/notesSlide521.xml"/><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522.xml"/><Relationship Id="rId1" Type="http://schemas.openxmlformats.org/officeDocument/2006/relationships/slideLayout" Target="../slideLayouts/slideLayout15.xml"/></Relationships>
</file>

<file path=ppt/slides/_rels/slide564.xml.rels><?xml version="1.0" encoding="UTF-8" standalone="yes"?>
<Relationships xmlns="http://schemas.openxmlformats.org/package/2006/relationships"><Relationship Id="rId2" Type="http://schemas.openxmlformats.org/officeDocument/2006/relationships/notesSlide" Target="../notesSlides/notesSlide523.xml"/><Relationship Id="rId1" Type="http://schemas.openxmlformats.org/officeDocument/2006/relationships/slideLayout" Target="../slideLayouts/slideLayout13.xml"/></Relationships>
</file>

<file path=ppt/slides/_rels/slide565.xml.rels><?xml version="1.0" encoding="UTF-8" standalone="yes"?>
<Relationships xmlns="http://schemas.openxmlformats.org/package/2006/relationships"><Relationship Id="rId2" Type="http://schemas.openxmlformats.org/officeDocument/2006/relationships/notesSlide" Target="../notesSlides/notesSlide524.xml"/><Relationship Id="rId1" Type="http://schemas.openxmlformats.org/officeDocument/2006/relationships/slideLayout" Target="../slideLayouts/slideLayout14.xml"/></Relationships>
</file>

<file path=ppt/slides/_rels/slide566.xml.rels><?xml version="1.0" encoding="UTF-8" standalone="yes"?>
<Relationships xmlns="http://schemas.openxmlformats.org/package/2006/relationships"><Relationship Id="rId2" Type="http://schemas.openxmlformats.org/officeDocument/2006/relationships/notesSlide" Target="../notesSlides/notesSlide525.xml"/><Relationship Id="rId1" Type="http://schemas.openxmlformats.org/officeDocument/2006/relationships/slideLayout" Target="../slideLayouts/slideLayout14.xml"/></Relationships>
</file>

<file path=ppt/slides/_rels/slide567.xml.rels><?xml version="1.0" encoding="UTF-8" standalone="yes"?>
<Relationships xmlns="http://schemas.openxmlformats.org/package/2006/relationships"><Relationship Id="rId3" Type="http://schemas.openxmlformats.org/officeDocument/2006/relationships/hyperlink" Target="https://github.com/chef-cookbooks/ohai" TargetMode="External"/><Relationship Id="rId2" Type="http://schemas.openxmlformats.org/officeDocument/2006/relationships/notesSlide" Target="../notesSlides/notesSlide526.xml"/><Relationship Id="rId1" Type="http://schemas.openxmlformats.org/officeDocument/2006/relationships/slideLayout" Target="../slideLayouts/slideLayout15.xml"/></Relationships>
</file>

<file path=ppt/slides/_rels/slide56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7.xml"/><Relationship Id="rId1" Type="http://schemas.openxmlformats.org/officeDocument/2006/relationships/slideLayout" Target="../slideLayouts/slideLayout15.xml"/></Relationships>
</file>

<file path=ppt/slides/_rels/slide569.xml.rels><?xml version="1.0" encoding="UTF-8" standalone="yes"?>
<Relationships xmlns="http://schemas.openxmlformats.org/package/2006/relationships"><Relationship Id="rId2" Type="http://schemas.openxmlformats.org/officeDocument/2006/relationships/notesSlide" Target="../notesSlides/notesSlide528.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70.xml.rels><?xml version="1.0" encoding="UTF-8" standalone="yes"?>
<Relationships xmlns="http://schemas.openxmlformats.org/package/2006/relationships"><Relationship Id="rId3" Type="http://schemas.openxmlformats.org/officeDocument/2006/relationships/hyperlink" Target="https://github.com/chef-cookbooks/chef-client/blob/master/templates/default/client.rb.erb" TargetMode="External"/><Relationship Id="rId2" Type="http://schemas.openxmlformats.org/officeDocument/2006/relationships/notesSlide" Target="../notesSlides/notesSlide529.xml"/><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notesSlide" Target="../notesSlides/notesSlide530.xml"/><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notesSlide" Target="../notesSlides/notesSlide531.xml"/><Relationship Id="rId1" Type="http://schemas.openxmlformats.org/officeDocument/2006/relationships/slideLayout" Target="../slideLayouts/slideLayout15.xml"/></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532.xml"/><Relationship Id="rId1" Type="http://schemas.openxmlformats.org/officeDocument/2006/relationships/slideLayout" Target="../slideLayouts/slideLayout13.xml"/></Relationships>
</file>

<file path=ppt/slides/_rels/slide574.xml.rels><?xml version="1.0" encoding="UTF-8" standalone="yes"?>
<Relationships xmlns="http://schemas.openxmlformats.org/package/2006/relationships"><Relationship Id="rId3" Type="http://schemas.openxmlformats.org/officeDocument/2006/relationships/hyperlink" Target="https://docs.chef.io/ohai.html#whitelist-attributes" TargetMode="External"/><Relationship Id="rId2" Type="http://schemas.openxmlformats.org/officeDocument/2006/relationships/notesSlide" Target="../notesSlides/notesSlide533.xml"/><Relationship Id="rId1" Type="http://schemas.openxmlformats.org/officeDocument/2006/relationships/slideLayout" Target="../slideLayouts/slideLayout14.xml"/></Relationships>
</file>

<file path=ppt/slides/_rels/slide575.xml.rels><?xml version="1.0" encoding="UTF-8" standalone="yes"?>
<Relationships xmlns="http://schemas.openxmlformats.org/package/2006/relationships"><Relationship Id="rId2" Type="http://schemas.openxmlformats.org/officeDocument/2006/relationships/notesSlide" Target="../notesSlides/notesSlide534.xml"/><Relationship Id="rId1" Type="http://schemas.openxmlformats.org/officeDocument/2006/relationships/slideLayout" Target="../slideLayouts/slideLayout13.xml"/></Relationships>
</file>

<file path=ppt/slides/_rels/slide576.xml.rels><?xml version="1.0" encoding="UTF-8" standalone="yes"?>
<Relationships xmlns="http://schemas.openxmlformats.org/package/2006/relationships"><Relationship Id="rId2" Type="http://schemas.openxmlformats.org/officeDocument/2006/relationships/notesSlide" Target="../notesSlides/notesSlide535.xml"/><Relationship Id="rId1" Type="http://schemas.openxmlformats.org/officeDocument/2006/relationships/slideLayout" Target="../slideLayouts/slideLayout16.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536.xml"/><Relationship Id="rId1" Type="http://schemas.openxmlformats.org/officeDocument/2006/relationships/slideLayout" Target="../slideLayouts/slideLayout1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90.xml.rels><?xml version="1.0" encoding="UTF-8" standalone="yes"?>
<Relationships xmlns="http://schemas.openxmlformats.org/package/2006/relationships"><Relationship Id="rId3" Type="http://schemas.openxmlformats.org/officeDocument/2006/relationships/hyperlink" Target="https://docs.chef.io/recipes.html#include-recipes" TargetMode="External"/><Relationship Id="rId2" Type="http://schemas.openxmlformats.org/officeDocument/2006/relationships/notesSlide" Target="../notesSlides/notesSlide90.xm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Chef Intermediate</a:t>
            </a:r>
          </a:p>
        </p:txBody>
      </p:sp>
      <p:sp>
        <p:nvSpPr>
          <p:cNvPr id="3" name="Text Placeholder 2"/>
          <p:cNvSpPr>
            <a:spLocks noGrp="1"/>
          </p:cNvSpPr>
          <p:nvPr>
            <p:ph type="body" sz="quarter" idx="10"/>
          </p:nvPr>
        </p:nvSpPr>
        <p:spPr/>
        <p:txBody>
          <a:bodyPr/>
          <a:lstStyle/>
          <a:p>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534"/>
            <a:ext cx="16256706" cy="9136466"/>
          </a:xfrm>
          <a:prstGeom prst="rect">
            <a:avLst/>
          </a:prstGeom>
        </p:spPr>
      </p:pic>
      <p:sp>
        <p:nvSpPr>
          <p:cNvPr id="5" name="Footer Placeholder 2">
            <a:extLst>
              <a:ext uri="{FF2B5EF4-FFF2-40B4-BE49-F238E27FC236}">
                <a16:creationId xmlns:a16="http://schemas.microsoft.com/office/drawing/2014/main" id="{6D4DC3BC-C243-4D17-8EB3-A6BD09749147}"/>
              </a:ext>
            </a:extLst>
          </p:cNvPr>
          <p:cNvSpPr txBox="1">
            <a:spLocks/>
          </p:cNvSpPr>
          <p:nvPr/>
        </p:nvSpPr>
        <p:spPr bwMode="white">
          <a:xfrm>
            <a:off x="11802843" y="8529789"/>
            <a:ext cx="3693831" cy="461665"/>
          </a:xfrm>
          <a:prstGeom prst="rect">
            <a:avLst/>
          </a:prstGeom>
        </p:spPr>
        <p:txBody>
          <a:bodyPr vert="horz" wrap="square" lIns="91440" tIns="91440" rIns="91440" bIns="91440" rtlCol="0">
            <a:spAutoFit/>
          </a:bodyPr>
          <a:lstStyle>
            <a:lvl1pPr marL="0" indent="0" algn="l" defTabSz="1217613" rtl="0" eaLnBrk="1" fontAlgn="base" hangingPunct="1">
              <a:spcBef>
                <a:spcPts val="800"/>
              </a:spcBef>
              <a:spcAft>
                <a:spcPct val="0"/>
              </a:spcAft>
              <a:buSzPct val="90000"/>
              <a:buFont typeface="Arial" charset="0"/>
              <a:buNone/>
              <a:defRPr sz="2133" b="0" kern="1200" baseline="0">
                <a:solidFill>
                  <a:schemeClr val="accent3">
                    <a:lumMod val="50000"/>
                  </a:schemeClr>
                </a:solidFill>
                <a:latin typeface="+mn-lt"/>
                <a:ea typeface="ＭＳ Ｐゴシック" charset="0"/>
                <a:cs typeface="ＭＳ Ｐゴシック" charset="0"/>
              </a:defRPr>
            </a:lvl1pPr>
            <a:lvl2pPr marL="309026" indent="0" algn="l" defTabSz="1217613" rtl="0" eaLnBrk="1" fontAlgn="base" hangingPunct="1">
              <a:spcBef>
                <a:spcPts val="800"/>
              </a:spcBef>
              <a:spcAft>
                <a:spcPct val="0"/>
              </a:spcAft>
              <a:buSzPct val="90000"/>
              <a:buFont typeface="Arial" charset="0"/>
              <a:buNone/>
              <a:defRPr sz="2133" b="1" kern="1200">
                <a:solidFill>
                  <a:srgbClr val="3E4346"/>
                </a:solidFill>
                <a:latin typeface="+mn-lt"/>
                <a:ea typeface="ＭＳ Ｐゴシック" charset="0"/>
                <a:cs typeface="+mn-cs"/>
              </a:defRPr>
            </a:lvl2pPr>
            <a:lvl3pPr marL="609585" indent="0" algn="l" defTabSz="1217613" rtl="0" eaLnBrk="1" fontAlgn="base" hangingPunct="1">
              <a:spcBef>
                <a:spcPts val="800"/>
              </a:spcBef>
              <a:spcAft>
                <a:spcPct val="0"/>
              </a:spcAft>
              <a:buSzPct val="90000"/>
              <a:buFont typeface="Arial" charset="0"/>
              <a:buNone/>
              <a:defRPr sz="2133" b="1" kern="1200">
                <a:solidFill>
                  <a:srgbClr val="3E4346"/>
                </a:solidFill>
                <a:latin typeface="+mn-lt"/>
                <a:ea typeface="ＭＳ Ｐゴシック" charset="0"/>
                <a:cs typeface="+mn-cs"/>
              </a:defRPr>
            </a:lvl3pPr>
            <a:lvl4pPr marL="840296" indent="0" algn="l" defTabSz="1217613" rtl="0" eaLnBrk="1" fontAlgn="base" hangingPunct="1">
              <a:spcBef>
                <a:spcPts val="800"/>
              </a:spcBef>
              <a:spcAft>
                <a:spcPct val="0"/>
              </a:spcAft>
              <a:buSzPct val="90000"/>
              <a:buFont typeface="Arial" charset="0"/>
              <a:buNone/>
              <a:defRPr sz="2133" b="1" kern="1200">
                <a:solidFill>
                  <a:srgbClr val="3E4346"/>
                </a:solidFill>
                <a:latin typeface="+mn-lt"/>
                <a:ea typeface="ＭＳ Ｐゴシック" charset="0"/>
                <a:cs typeface="+mn-cs"/>
              </a:defRPr>
            </a:lvl4pPr>
            <a:lvl5pPr marL="1068889" indent="0" algn="l" defTabSz="1217613" rtl="0" eaLnBrk="1" fontAlgn="base" hangingPunct="1">
              <a:spcBef>
                <a:spcPts val="800"/>
              </a:spcBef>
              <a:spcAft>
                <a:spcPct val="0"/>
              </a:spcAft>
              <a:buSzPct val="90000"/>
              <a:buFont typeface="Arial" charset="0"/>
              <a:buNone/>
              <a:defRPr sz="2133" b="1"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1800" dirty="0">
                <a:solidFill>
                  <a:schemeClr val="bg1"/>
                </a:solidFill>
              </a:rPr>
              <a:t>Course v3.1.0</a:t>
            </a:r>
          </a:p>
        </p:txBody>
      </p:sp>
    </p:spTree>
    <p:extLst>
      <p:ext uri="{BB962C8B-B14F-4D97-AF65-F5344CB8AC3E}">
        <p14:creationId xmlns:p14="http://schemas.microsoft.com/office/powerpoint/2010/main" val="2291739950"/>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Discussion</a:t>
            </a:r>
          </a:p>
        </p:txBody>
      </p:sp>
      <p:sp>
        <p:nvSpPr>
          <p:cNvPr id="3" name="Subtitle 2"/>
          <p:cNvSpPr>
            <a:spLocks noGrp="1"/>
          </p:cNvSpPr>
          <p:nvPr>
            <p:ph type="subTitle" idx="1"/>
          </p:nvPr>
        </p:nvSpPr>
        <p:spPr/>
        <p:txBody>
          <a:bodyPr/>
          <a:lstStyle/>
          <a:p>
            <a:r>
              <a:rPr lang="en-US" dirty="0"/>
              <a:t>What topics are you most interested in learning?</a:t>
            </a:r>
          </a:p>
          <a:p>
            <a:endParaRPr lang="en-US" dirty="0"/>
          </a:p>
          <a:p>
            <a:r>
              <a:rPr lang="en-US" dirty="0"/>
              <a:t>What topics are missing that you want to learn about?</a:t>
            </a:r>
          </a:p>
        </p:txBody>
      </p:sp>
    </p:spTree>
    <p:extLst>
      <p:ext uri="{BB962C8B-B14F-4D97-AF65-F5344CB8AC3E}">
        <p14:creationId xmlns:p14="http://schemas.microsoft.com/office/powerpoint/2010/main" val="220728646"/>
      </p:ext>
    </p:extLst>
  </p:cSld>
  <p:clrMapOvr>
    <a:masterClrMapping/>
  </p:clrMapOvr>
  <p:transition spd="med">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a:t>
            </a:r>
            <a:r>
              <a:rPr lang="nb-NO" dirty="0"/>
              <a:t>1.11.1</a:t>
            </a:r>
            <a:r>
              <a:rPr lang="en-US" dirty="0"/>
              <a:t>)</a:t>
            </a:r>
          </a:p>
          <a:p>
            <a:r>
              <a:rPr lang="en-US" dirty="0"/>
              <a:t>-----&gt; Converging &lt;default-centos-69&gt;...</a:t>
            </a:r>
          </a:p>
          <a:p>
            <a:r>
              <a:rPr lang="en-US" dirty="0"/>
              <a:t>$$$$$$ Running legacy converge for '</a:t>
            </a:r>
            <a:r>
              <a:rPr lang="en-US" dirty="0" err="1"/>
              <a:t>Docker</a:t>
            </a:r>
            <a:r>
              <a:rPr lang="en-US" dirty="0"/>
              <a:t>' Driver</a:t>
            </a:r>
          </a:p>
          <a:p>
            <a:r>
              <a:rPr lang="en-US" dirty="0"/>
              <a:t>       ...</a:t>
            </a:r>
          </a:p>
          <a:p>
            <a:r>
              <a:rPr lang="en-US" dirty="0"/>
              <a:t>-----&gt; Installing Chef Omnibus (install only if missing)</a:t>
            </a:r>
          </a:p>
          <a:p>
            <a:r>
              <a:rPr lang="en-US" dirty="0"/>
              <a:t>       Downloading https://</a:t>
            </a:r>
            <a:r>
              <a:rPr lang="en-US" dirty="0" err="1"/>
              <a:t>www.chef.io</a:t>
            </a:r>
            <a:r>
              <a:rPr lang="en-US" dirty="0"/>
              <a:t>/chef/</a:t>
            </a:r>
            <a:r>
              <a:rPr lang="en-US" dirty="0" err="1"/>
              <a:t>install.sh</a:t>
            </a:r>
            <a:r>
              <a:rPr lang="en-US" dirty="0"/>
              <a:t> to file...</a:t>
            </a:r>
          </a:p>
          <a:p>
            <a:r>
              <a:rPr lang="en-US" dirty="0"/>
              <a:t>       resolving cookbooks for run list: ["apache::default"] </a:t>
            </a:r>
          </a:p>
          <a:p>
            <a:r>
              <a:rPr lang="en-US" dirty="0"/>
              <a:t>       ...     </a:t>
            </a:r>
          </a:p>
          <a:p>
            <a:r>
              <a:rPr lang="en-US" dirty="0"/>
              <a:t>       Finished converging &lt;default-centos-69&gt; (0m27.64s).</a:t>
            </a:r>
          </a:p>
          <a:p>
            <a:r>
              <a:rPr lang="en-US" dirty="0"/>
              <a:t>-----&gt; Kitchen is finished. (0m28.58s)</a:t>
            </a:r>
          </a:p>
        </p:txBody>
      </p:sp>
      <p:sp>
        <p:nvSpPr>
          <p:cNvPr id="3" name="Text Placeholder 2"/>
          <p:cNvSpPr>
            <a:spLocks noGrp="1"/>
          </p:cNvSpPr>
          <p:nvPr>
            <p:ph type="body" sz="quarter" idx="11"/>
          </p:nvPr>
        </p:nvSpPr>
        <p:spPr/>
        <p:txBody>
          <a:bodyPr/>
          <a:lstStyle/>
          <a:p>
            <a:r>
              <a:rPr lang="en-US" dirty="0"/>
              <a:t>&gt; kitchen converge</a:t>
            </a:r>
          </a:p>
        </p:txBody>
      </p:sp>
      <p:sp>
        <p:nvSpPr>
          <p:cNvPr id="7" name="Title 6"/>
          <p:cNvSpPr>
            <a:spLocks noGrp="1"/>
          </p:cNvSpPr>
          <p:nvPr>
            <p:ph type="title"/>
          </p:nvPr>
        </p:nvSpPr>
        <p:spPr/>
        <p:txBody>
          <a:bodyPr/>
          <a:lstStyle/>
          <a:p>
            <a:r>
              <a:rPr lang="en-US" dirty="0"/>
              <a:t>Re-Converge the Test Instance</a:t>
            </a:r>
          </a:p>
        </p:txBody>
      </p:sp>
    </p:spTree>
    <p:extLst>
      <p:ext uri="{BB962C8B-B14F-4D97-AF65-F5344CB8AC3E}">
        <p14:creationId xmlns:p14="http://schemas.microsoft.com/office/powerpoint/2010/main" val="540080416"/>
      </p:ext>
    </p:extLst>
  </p:cSld>
  <p:clrMapOvr>
    <a:masterClrMapping/>
  </p:clrMapOvr>
  <p:transition spd="med">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(v1.11.1)</a:t>
            </a:r>
          </a:p>
          <a:p>
            <a:r>
              <a:rPr lang="en-US" dirty="0"/>
              <a:t>-----&gt; Verifying &lt;default-centos-69&gt;...</a:t>
            </a:r>
          </a:p>
          <a:p>
            <a:r>
              <a:rPr lang="en-US" dirty="0"/>
              <a:t>       Use `/home/chef/apache/test/smoke/default` for testing</a:t>
            </a:r>
          </a:p>
          <a:p>
            <a:endParaRPr lang="en-US" dirty="0"/>
          </a:p>
          <a:p>
            <a:r>
              <a:rPr lang="en-US" dirty="0"/>
              <a:t>Target:  </a:t>
            </a:r>
            <a:r>
              <a:rPr lang="en-US" dirty="0" err="1"/>
              <a:t>ssh</a:t>
            </a:r>
            <a:r>
              <a:rPr lang="en-US" dirty="0"/>
              <a:t>://kitchen@localhost:32770</a:t>
            </a:r>
          </a:p>
          <a:p>
            <a:endParaRPr lang="en-US" dirty="0"/>
          </a:p>
          <a:p>
            <a:r>
              <a:rPr lang="en-US" dirty="0"/>
              <a:t>  ✔  Port 80 should be listening</a:t>
            </a:r>
          </a:p>
          <a:p>
            <a:r>
              <a:rPr lang="en-US" dirty="0"/>
              <a:t>  ✔  Command curl </a:t>
            </a:r>
            <a:r>
              <a:rPr lang="en-US" dirty="0" err="1"/>
              <a:t>localhost</a:t>
            </a:r>
            <a:r>
              <a:rPr lang="en-US" dirty="0"/>
              <a:t> </a:t>
            </a:r>
            <a:r>
              <a:rPr lang="en-US" dirty="0" err="1"/>
              <a:t>stdout</a:t>
            </a:r>
            <a:r>
              <a:rPr lang="en-US" dirty="0"/>
              <a:t> should match /Welcome Home/</a:t>
            </a:r>
          </a:p>
          <a:p>
            <a:endParaRPr lang="en-US" dirty="0"/>
          </a:p>
          <a:p>
            <a:r>
              <a:rPr lang="en-US" dirty="0"/>
              <a:t>Summary: 2 successful, 0 failures, 0 skipped</a:t>
            </a:r>
          </a:p>
        </p:txBody>
      </p:sp>
      <p:sp>
        <p:nvSpPr>
          <p:cNvPr id="3" name="Text Placeholder 2"/>
          <p:cNvSpPr>
            <a:spLocks noGrp="1"/>
          </p:cNvSpPr>
          <p:nvPr>
            <p:ph type="body" sz="quarter" idx="11"/>
          </p:nvPr>
        </p:nvSpPr>
        <p:spPr/>
        <p:txBody>
          <a:bodyPr/>
          <a:lstStyle/>
          <a:p>
            <a:r>
              <a:rPr lang="en-US" dirty="0"/>
              <a:t>&gt; kitchen verify</a:t>
            </a:r>
          </a:p>
        </p:txBody>
      </p:sp>
      <p:sp>
        <p:nvSpPr>
          <p:cNvPr id="6" name="Title 5"/>
          <p:cNvSpPr>
            <a:spLocks noGrp="1"/>
          </p:cNvSpPr>
          <p:nvPr>
            <p:ph type="title"/>
          </p:nvPr>
        </p:nvSpPr>
        <p:spPr/>
        <p:txBody>
          <a:bodyPr/>
          <a:lstStyle/>
          <a:p>
            <a:r>
              <a:rPr lang="en-US" dirty="0"/>
              <a:t>Re-Verify the Test Instance</a:t>
            </a:r>
          </a:p>
        </p:txBody>
      </p:sp>
    </p:spTree>
    <p:extLst>
      <p:ext uri="{BB962C8B-B14F-4D97-AF65-F5344CB8AC3E}">
        <p14:creationId xmlns:p14="http://schemas.microsoft.com/office/powerpoint/2010/main" val="102373490"/>
      </p:ext>
    </p:extLst>
  </p:cSld>
  <p:clrMapOvr>
    <a:masterClrMapping/>
  </p:clrMapOvr>
  <p:transition spd="med">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Refactor to Modular Recipes</a:t>
            </a:r>
          </a:p>
        </p:txBody>
      </p:sp>
      <p:sp>
        <p:nvSpPr>
          <p:cNvPr id="3" name="Content Placeholder 2"/>
          <p:cNvSpPr>
            <a:spLocks noGrp="1"/>
          </p:cNvSpPr>
          <p:nvPr>
            <p:ph sz="quarter" idx="11"/>
          </p:nvPr>
        </p:nvSpPr>
        <p:spPr/>
        <p:txBody>
          <a:bodyPr/>
          <a:lstStyle/>
          <a:p>
            <a:r>
              <a:rPr lang="en-US" dirty="0"/>
              <a:t>This is why we </a:t>
            </a:r>
            <a:r>
              <a:rPr lang="en-US" b="1" dirty="0"/>
              <a:t>can</a:t>
            </a:r>
            <a:r>
              <a:rPr lang="en-US" dirty="0"/>
              <a:t> have nice things!</a:t>
            </a:r>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Refactor the installation into a separate recipe</a:t>
            </a:r>
          </a:p>
          <a:p>
            <a:pPr marL="342900" indent="-342900">
              <a:buFont typeface="Wingdings" charset="2"/>
              <a:buChar char="ü"/>
            </a:pPr>
            <a:r>
              <a:rPr lang="en-US" dirty="0"/>
              <a:t>Converge the cookbook and execute the tests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82617" flipH="1">
            <a:off x="12261414" y="6738463"/>
            <a:ext cx="4873752" cy="3436542"/>
          </a:xfrm>
          <a:prstGeom prst="rect">
            <a:avLst/>
          </a:prstGeom>
        </p:spPr>
      </p:pic>
      <p:sp>
        <p:nvSpPr>
          <p:cNvPr id="6" name="Arc 5"/>
          <p:cNvSpPr/>
          <p:nvPr/>
        </p:nvSpPr>
        <p:spPr>
          <a:xfrm rot="12130957">
            <a:off x="12363590" y="7319410"/>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9418320" y="6728496"/>
            <a:ext cx="3208274" cy="613933"/>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a:solidFill>
                  <a:schemeClr val="tx2"/>
                </a:solidFill>
              </a:rPr>
              <a:t>Nice shave!</a:t>
            </a:r>
          </a:p>
        </p:txBody>
      </p:sp>
    </p:spTree>
    <p:extLst>
      <p:ext uri="{BB962C8B-B14F-4D97-AF65-F5344CB8AC3E}">
        <p14:creationId xmlns:p14="http://schemas.microsoft.com/office/powerpoint/2010/main" val="277265239"/>
      </p:ext>
    </p:extLst>
  </p:cSld>
  <p:clrMapOvr>
    <a:masterClrMapping/>
  </p:clrMapOvr>
  <p:transition spd="med">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The Configuration</a:t>
            </a:r>
          </a:p>
        </p:txBody>
      </p:sp>
      <p:sp>
        <p:nvSpPr>
          <p:cNvPr id="3" name="Subtitle 2"/>
          <p:cNvSpPr>
            <a:spLocks noGrp="1"/>
          </p:cNvSpPr>
          <p:nvPr>
            <p:ph type="subTitle" idx="1"/>
          </p:nvPr>
        </p:nvSpPr>
        <p:spPr>
          <a:xfrm>
            <a:off x="1671638" y="3260725"/>
            <a:ext cx="12319000" cy="4150099"/>
          </a:xfrm>
        </p:spPr>
        <p:txBody>
          <a:bodyPr/>
          <a:lstStyle/>
          <a:p>
            <a:r>
              <a:rPr lang="en-US" dirty="0"/>
              <a:t>Create a configuration recipe that defines the policy:</a:t>
            </a:r>
          </a:p>
          <a:p>
            <a:pPr lvl="1" algn="l"/>
            <a:endParaRPr lang="en-US" b="1" dirty="0">
              <a:solidFill>
                <a:schemeClr val="tx1"/>
              </a:solidFill>
              <a:latin typeface="Courier New" charset="0"/>
              <a:ea typeface="Courier New" charset="0"/>
              <a:cs typeface="Courier New" charset="0"/>
            </a:endParaRPr>
          </a:p>
          <a:p>
            <a:pPr lvl="1" algn="l"/>
            <a:r>
              <a:rPr lang="en-US" b="1" dirty="0">
                <a:solidFill>
                  <a:schemeClr val="tx1"/>
                </a:solidFill>
                <a:latin typeface="Courier New" charset="0"/>
                <a:ea typeface="Courier New" charset="0"/>
                <a:cs typeface="Courier New" charset="0"/>
              </a:rPr>
              <a:t>The file named '/</a:t>
            </a:r>
            <a:r>
              <a:rPr lang="en-US" b="1" dirty="0" err="1">
                <a:solidFill>
                  <a:schemeClr val="tx1"/>
                </a:solidFill>
                <a:latin typeface="Courier New" charset="0"/>
                <a:ea typeface="Courier New" charset="0"/>
                <a:cs typeface="Courier New" charset="0"/>
              </a:rPr>
              <a:t>var</a:t>
            </a:r>
            <a:r>
              <a:rPr lang="en-US" b="1" dirty="0">
                <a:solidFill>
                  <a:schemeClr val="tx1"/>
                </a:solidFill>
                <a:latin typeface="Courier New" charset="0"/>
                <a:ea typeface="Courier New" charset="0"/>
                <a:cs typeface="Courier New" charset="0"/>
              </a:rPr>
              <a:t>/www/html/</a:t>
            </a:r>
            <a:r>
              <a:rPr lang="en-US" b="1" dirty="0" err="1">
                <a:solidFill>
                  <a:schemeClr val="tx1"/>
                </a:solidFill>
                <a:latin typeface="Courier New" charset="0"/>
                <a:ea typeface="Courier New" charset="0"/>
                <a:cs typeface="Courier New" charset="0"/>
              </a:rPr>
              <a:t>index.html</a:t>
            </a:r>
            <a:r>
              <a:rPr lang="en-US" b="1" dirty="0">
                <a:solidFill>
                  <a:schemeClr val="tx1"/>
                </a:solidFill>
                <a:latin typeface="Courier New" charset="0"/>
                <a:ea typeface="Courier New" charset="0"/>
                <a:cs typeface="Courier New" charset="0"/>
              </a:rPr>
              <a:t>' contains the content '&lt;h1&gt;Welcome Home!&lt;/h1&gt;'</a:t>
            </a:r>
          </a:p>
          <a:p>
            <a:endParaRPr lang="en-US" dirty="0"/>
          </a:p>
          <a:p>
            <a:r>
              <a:rPr lang="en-US" dirty="0"/>
              <a:t>Delete the automatically generated </a:t>
            </a:r>
            <a:r>
              <a:rPr lang="en-US" dirty="0" err="1"/>
              <a:t>InSpec</a:t>
            </a:r>
            <a:r>
              <a:rPr lang="en-US" dirty="0"/>
              <a:t> test</a:t>
            </a:r>
          </a:p>
          <a:p>
            <a:r>
              <a:rPr lang="en-US" dirty="0"/>
              <a:t>Within the default recipe replace the file resource with an include recipe</a:t>
            </a:r>
          </a:p>
          <a:p>
            <a:r>
              <a:rPr lang="en-US" dirty="0"/>
              <a:t>Converge and verify the test instance to ensure there are no failures</a:t>
            </a:r>
          </a:p>
        </p:txBody>
      </p:sp>
    </p:spTree>
    <p:extLst>
      <p:ext uri="{BB962C8B-B14F-4D97-AF65-F5344CB8AC3E}">
        <p14:creationId xmlns:p14="http://schemas.microsoft.com/office/powerpoint/2010/main" val="362489098"/>
      </p:ext>
    </p:extLst>
  </p:cSld>
  <p:clrMapOvr>
    <a:masterClrMapping/>
  </p:clrMapOvr>
  <p:transition spd="med">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Recipe: </a:t>
            </a:r>
            <a:r>
              <a:rPr lang="en-US" dirty="0" err="1"/>
              <a:t>code_generator</a:t>
            </a:r>
            <a:r>
              <a:rPr lang="en-US" dirty="0"/>
              <a:t>::recipe</a:t>
            </a:r>
          </a:p>
          <a:p>
            <a:r>
              <a:rPr lang="en-US" dirty="0"/>
              <a:t>  * directory[/home/chef/apache/spec/unit/recipes] action create (up to date)</a:t>
            </a:r>
          </a:p>
          <a:p>
            <a:r>
              <a:rPr lang="en-US" dirty="0"/>
              <a:t>  * </a:t>
            </a:r>
            <a:r>
              <a:rPr lang="en-US" dirty="0" err="1"/>
              <a:t>cookbook_file</a:t>
            </a:r>
            <a:r>
              <a:rPr lang="en-US" dirty="0"/>
              <a:t>[/home/chef/apache/spec/</a:t>
            </a:r>
            <a:r>
              <a:rPr lang="en-US" dirty="0" err="1"/>
              <a:t>spec_helper.rb</a:t>
            </a:r>
            <a:r>
              <a:rPr lang="en-US" dirty="0"/>
              <a:t>] action </a:t>
            </a:r>
            <a:r>
              <a:rPr lang="en-US" dirty="0" err="1"/>
              <a:t>create_if_missing</a:t>
            </a:r>
            <a:r>
              <a:rPr lang="en-US" dirty="0"/>
              <a:t> (up to date)</a:t>
            </a:r>
          </a:p>
          <a:p>
            <a:r>
              <a:rPr lang="en-US" dirty="0"/>
              <a:t>  * template[/home/chef/apache/spec/unit/recipes/</a:t>
            </a:r>
            <a:r>
              <a:rPr lang="en-US" dirty="0" err="1"/>
              <a:t>configuration_spec.rb</a:t>
            </a:r>
            <a:r>
              <a:rPr lang="en-US" dirty="0"/>
              <a:t>] action </a:t>
            </a:r>
            <a:r>
              <a:rPr lang="en-US" dirty="0" err="1"/>
              <a:t>create_if_missing</a:t>
            </a:r>
            <a:endParaRPr lang="en-US" dirty="0"/>
          </a:p>
          <a:p>
            <a:r>
              <a:rPr lang="en-US" dirty="0"/>
              <a:t>    - create new file /home/chef/apache/spec/unit/recipes/</a:t>
            </a:r>
            <a:r>
              <a:rPr lang="en-US" dirty="0" err="1"/>
              <a:t>configuration_spec.rb</a:t>
            </a:r>
            <a:endParaRPr lang="en-US" dirty="0"/>
          </a:p>
          <a:p>
            <a:r>
              <a:rPr lang="en-US" dirty="0"/>
              <a:t>    - update content in file /home/chef/apache/spec/unit/recipes/</a:t>
            </a:r>
            <a:r>
              <a:rPr lang="en-US" dirty="0" err="1"/>
              <a:t>configuration_spec.rb</a:t>
            </a:r>
            <a:r>
              <a:rPr lang="en-US" dirty="0"/>
              <a:t> from none</a:t>
            </a:r>
          </a:p>
        </p:txBody>
      </p:sp>
      <p:sp>
        <p:nvSpPr>
          <p:cNvPr id="3" name="Text Placeholder 2"/>
          <p:cNvSpPr>
            <a:spLocks noGrp="1"/>
          </p:cNvSpPr>
          <p:nvPr>
            <p:ph type="body" sz="quarter" idx="11"/>
          </p:nvPr>
        </p:nvSpPr>
        <p:spPr/>
        <p:txBody>
          <a:bodyPr/>
          <a:lstStyle/>
          <a:p>
            <a:r>
              <a:rPr lang="en-US" dirty="0"/>
              <a:t>&gt; chef generate recipe configuration</a:t>
            </a:r>
          </a:p>
        </p:txBody>
      </p:sp>
      <p:sp>
        <p:nvSpPr>
          <p:cNvPr id="5" name="Title 4"/>
          <p:cNvSpPr>
            <a:spLocks noGrp="1"/>
          </p:cNvSpPr>
          <p:nvPr>
            <p:ph type="title"/>
          </p:nvPr>
        </p:nvSpPr>
        <p:spPr/>
        <p:txBody>
          <a:bodyPr/>
          <a:lstStyle/>
          <a:p>
            <a:r>
              <a:rPr lang="en-US" dirty="0"/>
              <a:t>Generate a Service Recipe</a:t>
            </a:r>
          </a:p>
        </p:txBody>
      </p:sp>
    </p:spTree>
    <p:extLst>
      <p:ext uri="{BB962C8B-B14F-4D97-AF65-F5344CB8AC3E}">
        <p14:creationId xmlns:p14="http://schemas.microsoft.com/office/powerpoint/2010/main" val="1518164268"/>
      </p:ext>
    </p:extLst>
  </p:cSld>
  <p:clrMapOvr>
    <a:masterClrMapping/>
  </p:clrMapOvr>
  <p:transition spd="med">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a:t>&gt; </a:t>
            </a:r>
            <a:r>
              <a:rPr lang="en-US" dirty="0" err="1"/>
              <a:t>rm</a:t>
            </a:r>
            <a:r>
              <a:rPr lang="en-US" dirty="0"/>
              <a:t> test/smoke/default/</a:t>
            </a:r>
            <a:r>
              <a:rPr lang="en-US" dirty="0" err="1"/>
              <a:t>configuration_test.rb</a:t>
            </a:r>
            <a:endParaRPr lang="en-US" dirty="0"/>
          </a:p>
        </p:txBody>
      </p:sp>
      <p:sp>
        <p:nvSpPr>
          <p:cNvPr id="5" name="Title 4"/>
          <p:cNvSpPr>
            <a:spLocks noGrp="1"/>
          </p:cNvSpPr>
          <p:nvPr>
            <p:ph type="title"/>
          </p:nvPr>
        </p:nvSpPr>
        <p:spPr/>
        <p:txBody>
          <a:bodyPr/>
          <a:lstStyle/>
          <a:p>
            <a:r>
              <a:rPr lang="en-US" dirty="0"/>
              <a:t>Remove the Generated Test File</a:t>
            </a:r>
          </a:p>
        </p:txBody>
      </p:sp>
    </p:spTree>
    <p:extLst>
      <p:ext uri="{BB962C8B-B14F-4D97-AF65-F5344CB8AC3E}">
        <p14:creationId xmlns:p14="http://schemas.microsoft.com/office/powerpoint/2010/main" val="2776335881"/>
      </p:ext>
    </p:extLst>
  </p:cSld>
  <p:clrMapOvr>
    <a:masterClrMapping/>
  </p:clrMapOvr>
  <p:transition spd="med">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the Configuration Recipe</a:t>
            </a:r>
          </a:p>
        </p:txBody>
      </p:sp>
      <p:sp>
        <p:nvSpPr>
          <p:cNvPr id="3" name="Content Placeholder 2"/>
          <p:cNvSpPr>
            <a:spLocks noGrp="1"/>
          </p:cNvSpPr>
          <p:nvPr>
            <p:ph sz="quarter" idx="10"/>
          </p:nvPr>
        </p:nvSpPr>
        <p:spPr/>
        <p:txBody>
          <a:bodyPr/>
          <a:lstStyle/>
          <a:p>
            <a:r>
              <a:rPr lang="en-US" dirty="0"/>
              <a:t>#</a:t>
            </a:r>
          </a:p>
          <a:p>
            <a:r>
              <a:rPr lang="en-US" dirty="0"/>
              <a:t># Cookbook Name:: apache</a:t>
            </a:r>
          </a:p>
          <a:p>
            <a:r>
              <a:rPr lang="en-US" dirty="0"/>
              <a:t># Recipe:: configuration</a:t>
            </a:r>
          </a:p>
          <a:p>
            <a:r>
              <a:rPr lang="en-US" dirty="0"/>
              <a:t>#</a:t>
            </a:r>
          </a:p>
          <a:p>
            <a:r>
              <a:rPr lang="en-US" dirty="0"/>
              <a:t># Copyright (c) 2015 The Authors, All Rights Reserved.</a:t>
            </a:r>
          </a:p>
          <a:p>
            <a:r>
              <a:rPr lang="en-US" dirty="0"/>
              <a:t>file '/</a:t>
            </a:r>
            <a:r>
              <a:rPr lang="en-US" dirty="0" err="1"/>
              <a:t>var</a:t>
            </a:r>
            <a:r>
              <a:rPr lang="en-US" dirty="0"/>
              <a:t>/www/html/</a:t>
            </a:r>
            <a:r>
              <a:rPr lang="en-US" dirty="0" err="1"/>
              <a:t>index.html</a:t>
            </a:r>
            <a:r>
              <a:rPr lang="en-US" dirty="0"/>
              <a:t>' do</a:t>
            </a:r>
          </a:p>
          <a:p>
            <a:r>
              <a:rPr lang="en-US" dirty="0"/>
              <a:t>  content '&lt;h1&gt;Welcome Home!&lt;/h1&gt;'</a:t>
            </a:r>
          </a:p>
          <a:p>
            <a:r>
              <a:rPr lang="en-US" dirty="0"/>
              <a:t>end</a:t>
            </a:r>
          </a:p>
        </p:txBody>
      </p:sp>
      <p:sp>
        <p:nvSpPr>
          <p:cNvPr id="4" name="Text Placeholder 3"/>
          <p:cNvSpPr>
            <a:spLocks noGrp="1"/>
          </p:cNvSpPr>
          <p:nvPr>
            <p:ph type="body" sz="quarter" idx="11"/>
          </p:nvPr>
        </p:nvSpPr>
        <p:spPr/>
        <p:txBody>
          <a:bodyPr/>
          <a:lstStyle/>
          <a:p>
            <a:r>
              <a:rPr lang="en-US" dirty="0"/>
              <a:t>~/apache/recipes/</a:t>
            </a:r>
            <a:r>
              <a:rPr lang="en-US" dirty="0" err="1"/>
              <a:t>configuration.rb</a:t>
            </a:r>
            <a:endParaRPr lang="en-US" dirty="0"/>
          </a:p>
        </p:txBody>
      </p:sp>
      <p:sp>
        <p:nvSpPr>
          <p:cNvPr id="9" name="Text Placeholder 8"/>
          <p:cNvSpPr>
            <a:spLocks noGrp="1"/>
          </p:cNvSpPr>
          <p:nvPr>
            <p:ph type="body" sz="quarter" idx="13"/>
          </p:nvPr>
        </p:nvSpPr>
        <p:spPr>
          <a:xfrm>
            <a:off x="1135042" y="4781862"/>
            <a:ext cx="14404273" cy="1558977"/>
          </a:xfrm>
        </p:spPr>
        <p:txBody>
          <a:bodyPr/>
          <a:lstStyle/>
          <a:p>
            <a:endParaRPr lang="en-US"/>
          </a:p>
        </p:txBody>
      </p:sp>
    </p:spTree>
    <p:extLst>
      <p:ext uri="{BB962C8B-B14F-4D97-AF65-F5344CB8AC3E}">
        <p14:creationId xmlns:p14="http://schemas.microsoft.com/office/powerpoint/2010/main" val="1862140564"/>
      </p:ext>
    </p:extLst>
  </p:cSld>
  <p:clrMapOvr>
    <a:masterClrMapping/>
  </p:clrMapOvr>
  <p:transition spd="med">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Remove the Resource from the Default Recipe</a:t>
            </a:r>
          </a:p>
        </p:txBody>
      </p:sp>
      <p:sp>
        <p:nvSpPr>
          <p:cNvPr id="3" name="Content Placeholder 2"/>
          <p:cNvSpPr>
            <a:spLocks noGrp="1"/>
          </p:cNvSpPr>
          <p:nvPr>
            <p:ph sz="quarter" idx="10"/>
          </p:nvPr>
        </p:nvSpPr>
        <p:spPr/>
        <p:txBody>
          <a:bodyPr>
            <a:normAutofit fontScale="85000" lnSpcReduction="20000"/>
          </a:bodyPr>
          <a:lstStyle/>
          <a:p>
            <a:r>
              <a:rPr lang="en-US" dirty="0"/>
              <a:t>#</a:t>
            </a:r>
          </a:p>
          <a:p>
            <a:r>
              <a:rPr lang="en-US" dirty="0"/>
              <a:t># Cookbook Name:: apache</a:t>
            </a:r>
          </a:p>
          <a:p>
            <a:r>
              <a:rPr lang="en-US" dirty="0"/>
              <a:t># Recipe:: default</a:t>
            </a:r>
          </a:p>
          <a:p>
            <a:r>
              <a:rPr lang="en-US" dirty="0"/>
              <a:t>#</a:t>
            </a:r>
          </a:p>
          <a:p>
            <a:r>
              <a:rPr lang="en-US" dirty="0"/>
              <a:t># Copyright (c) 2015 The Authors, All Rights Reserved.</a:t>
            </a:r>
          </a:p>
          <a:p>
            <a:r>
              <a:rPr lang="en-US" dirty="0" err="1"/>
              <a:t>include_recipe</a:t>
            </a:r>
            <a:r>
              <a:rPr lang="en-US" dirty="0"/>
              <a:t> 'apache::install'</a:t>
            </a:r>
          </a:p>
          <a:p>
            <a:endParaRPr lang="en-US" dirty="0"/>
          </a:p>
          <a:p>
            <a:r>
              <a:rPr lang="en-US" dirty="0"/>
              <a:t>file '/</a:t>
            </a:r>
            <a:r>
              <a:rPr lang="en-US" dirty="0" err="1"/>
              <a:t>var</a:t>
            </a:r>
            <a:r>
              <a:rPr lang="en-US" dirty="0"/>
              <a:t>/www/html/</a:t>
            </a:r>
            <a:r>
              <a:rPr lang="en-US" dirty="0" err="1"/>
              <a:t>index.html</a:t>
            </a:r>
            <a:r>
              <a:rPr lang="en-US" dirty="0"/>
              <a:t>' do</a:t>
            </a:r>
          </a:p>
          <a:p>
            <a:r>
              <a:rPr lang="en-US" dirty="0"/>
              <a:t>  content '&lt;h1&gt;Welcome Home!&lt;/h1&gt;'</a:t>
            </a:r>
          </a:p>
          <a:p>
            <a:r>
              <a:rPr lang="en-US" dirty="0"/>
              <a:t>end</a:t>
            </a:r>
          </a:p>
          <a:p>
            <a:endParaRPr lang="en-US" dirty="0"/>
          </a:p>
          <a:p>
            <a:r>
              <a:rPr lang="en-US" dirty="0"/>
              <a:t>service '</a:t>
            </a:r>
            <a:r>
              <a:rPr lang="en-US" dirty="0" err="1"/>
              <a:t>httpd</a:t>
            </a:r>
            <a:r>
              <a:rPr lang="en-US" dirty="0"/>
              <a:t>' do</a:t>
            </a:r>
          </a:p>
          <a:p>
            <a:r>
              <a:rPr lang="en-US" dirty="0"/>
              <a:t>  action [:enable, :start]</a:t>
            </a:r>
          </a:p>
          <a:p>
            <a:r>
              <a:rPr lang="en-US" dirty="0"/>
              <a:t>end</a:t>
            </a:r>
          </a:p>
          <a:p>
            <a:endParaRPr lang="en-US" dirty="0"/>
          </a:p>
        </p:txBody>
      </p:sp>
      <p:sp>
        <p:nvSpPr>
          <p:cNvPr id="4" name="Text Placeholder 3"/>
          <p:cNvSpPr>
            <a:spLocks noGrp="1"/>
          </p:cNvSpPr>
          <p:nvPr>
            <p:ph type="body" sz="quarter" idx="11"/>
          </p:nvPr>
        </p:nvSpPr>
        <p:spPr/>
        <p:txBody>
          <a:bodyPr/>
          <a:lstStyle/>
          <a:p>
            <a:r>
              <a:rPr lang="en-US" dirty="0"/>
              <a:t>~/apache/recipes/</a:t>
            </a:r>
            <a:r>
              <a:rPr lang="en-US" dirty="0" err="1"/>
              <a:t>default.rb</a:t>
            </a:r>
            <a:endParaRPr lang="en-US" dirty="0"/>
          </a:p>
        </p:txBody>
      </p:sp>
      <p:sp>
        <p:nvSpPr>
          <p:cNvPr id="6" name="Text Placeholder 5"/>
          <p:cNvSpPr>
            <a:spLocks noGrp="1"/>
          </p:cNvSpPr>
          <p:nvPr>
            <p:ph type="body" sz="quarter" idx="12"/>
          </p:nvPr>
        </p:nvSpPr>
        <p:spPr>
          <a:xfrm>
            <a:off x="1124446" y="4736892"/>
            <a:ext cx="14404273" cy="1424065"/>
          </a:xfrm>
        </p:spPr>
        <p:txBody>
          <a:bodyPr/>
          <a:lstStyle/>
          <a:p>
            <a:endParaRPr lang="en-US" dirty="0"/>
          </a:p>
        </p:txBody>
      </p:sp>
    </p:spTree>
    <p:extLst>
      <p:ext uri="{BB962C8B-B14F-4D97-AF65-F5344CB8AC3E}">
        <p14:creationId xmlns:p14="http://schemas.microsoft.com/office/powerpoint/2010/main" val="1536180368"/>
      </p:ext>
    </p:extLst>
  </p:cSld>
  <p:clrMapOvr>
    <a:masterClrMapping/>
  </p:clrMapOvr>
  <p:transition spd="med">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Include the Configuration Recipe</a:t>
            </a:r>
          </a:p>
        </p:txBody>
      </p:sp>
      <p:sp>
        <p:nvSpPr>
          <p:cNvPr id="3" name="Content Placeholder 2"/>
          <p:cNvSpPr>
            <a:spLocks noGrp="1"/>
          </p:cNvSpPr>
          <p:nvPr>
            <p:ph sz="quarter" idx="10"/>
          </p:nvPr>
        </p:nvSpPr>
        <p:spPr/>
        <p:txBody>
          <a:bodyPr>
            <a:normAutofit/>
          </a:bodyPr>
          <a:lstStyle/>
          <a:p>
            <a:r>
              <a:rPr lang="en-US" dirty="0"/>
              <a:t>#</a:t>
            </a:r>
          </a:p>
          <a:p>
            <a:r>
              <a:rPr lang="en-US" dirty="0"/>
              <a:t># Cookbook Name:: apache</a:t>
            </a:r>
          </a:p>
          <a:p>
            <a:r>
              <a:rPr lang="en-US" dirty="0"/>
              <a:t># Recipe:: default</a:t>
            </a:r>
          </a:p>
          <a:p>
            <a:r>
              <a:rPr lang="en-US" dirty="0"/>
              <a:t>#</a:t>
            </a:r>
          </a:p>
          <a:p>
            <a:r>
              <a:rPr lang="en-US" dirty="0"/>
              <a:t># Copyright (c) 2015 The Authors, All Rights Reserved.</a:t>
            </a:r>
          </a:p>
          <a:p>
            <a:r>
              <a:rPr lang="en-US" dirty="0" err="1"/>
              <a:t>include_recipe</a:t>
            </a:r>
            <a:r>
              <a:rPr lang="en-US" dirty="0"/>
              <a:t> 'apache::install'</a:t>
            </a:r>
          </a:p>
          <a:p>
            <a:r>
              <a:rPr lang="en-US" dirty="0" err="1"/>
              <a:t>include_recipe</a:t>
            </a:r>
            <a:r>
              <a:rPr lang="en-US" dirty="0"/>
              <a:t> 'apache::configuration'</a:t>
            </a:r>
          </a:p>
          <a:p>
            <a:endParaRPr lang="en-US" dirty="0"/>
          </a:p>
          <a:p>
            <a:r>
              <a:rPr lang="en-US" dirty="0"/>
              <a:t>service '</a:t>
            </a:r>
            <a:r>
              <a:rPr lang="en-US" dirty="0" err="1"/>
              <a:t>httpd</a:t>
            </a:r>
            <a:r>
              <a:rPr lang="en-US" dirty="0"/>
              <a:t>' do</a:t>
            </a:r>
          </a:p>
          <a:p>
            <a:r>
              <a:rPr lang="en-US" dirty="0"/>
              <a:t>  action [:enable, :start]</a:t>
            </a:r>
          </a:p>
          <a:p>
            <a:r>
              <a:rPr lang="en-US" dirty="0"/>
              <a:t>end</a:t>
            </a:r>
          </a:p>
          <a:p>
            <a:endParaRPr lang="en-US" dirty="0"/>
          </a:p>
        </p:txBody>
      </p:sp>
      <p:sp>
        <p:nvSpPr>
          <p:cNvPr id="4" name="Text Placeholder 3"/>
          <p:cNvSpPr>
            <a:spLocks noGrp="1"/>
          </p:cNvSpPr>
          <p:nvPr>
            <p:ph type="body" sz="quarter" idx="11"/>
          </p:nvPr>
        </p:nvSpPr>
        <p:spPr/>
        <p:txBody>
          <a:bodyPr/>
          <a:lstStyle/>
          <a:p>
            <a:r>
              <a:rPr lang="en-US" dirty="0"/>
              <a:t>~/apache/recipes/</a:t>
            </a:r>
            <a:r>
              <a:rPr lang="en-US" dirty="0" err="1"/>
              <a:t>default.rb</a:t>
            </a:r>
            <a:endParaRPr lang="en-US" dirty="0"/>
          </a:p>
        </p:txBody>
      </p:sp>
      <p:sp>
        <p:nvSpPr>
          <p:cNvPr id="7" name="Text Placeholder 6"/>
          <p:cNvSpPr>
            <a:spLocks noGrp="1"/>
          </p:cNvSpPr>
          <p:nvPr>
            <p:ph type="body" sz="quarter" idx="13"/>
          </p:nvPr>
        </p:nvSpPr>
        <p:spPr>
          <a:xfrm>
            <a:off x="1135042" y="5308605"/>
            <a:ext cx="14404273" cy="626533"/>
          </a:xfrm>
        </p:spPr>
        <p:txBody>
          <a:bodyPr/>
          <a:lstStyle/>
          <a:p>
            <a:endParaRPr lang="en-US"/>
          </a:p>
        </p:txBody>
      </p:sp>
    </p:spTree>
    <p:extLst>
      <p:ext uri="{BB962C8B-B14F-4D97-AF65-F5344CB8AC3E}">
        <p14:creationId xmlns:p14="http://schemas.microsoft.com/office/powerpoint/2010/main" val="1717271417"/>
      </p:ext>
    </p:extLst>
  </p:cSld>
  <p:clrMapOvr>
    <a:masterClrMapping/>
  </p:clrMapOvr>
  <p:transition spd="med">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a:t>
            </a:r>
            <a:r>
              <a:rPr lang="nb-NO" dirty="0"/>
              <a:t>1.11.1</a:t>
            </a:r>
            <a:r>
              <a:rPr lang="en-US" dirty="0"/>
              <a:t>)</a:t>
            </a:r>
          </a:p>
          <a:p>
            <a:r>
              <a:rPr lang="en-US" dirty="0"/>
              <a:t>-----&gt; Converging &lt;default-centos-69&gt;...</a:t>
            </a:r>
          </a:p>
          <a:p>
            <a:r>
              <a:rPr lang="en-US" dirty="0"/>
              <a:t>$$$$$$ Running legacy converge for '</a:t>
            </a:r>
            <a:r>
              <a:rPr lang="en-US" dirty="0" err="1"/>
              <a:t>Docker</a:t>
            </a:r>
            <a:r>
              <a:rPr lang="en-US" dirty="0"/>
              <a:t>' Driver</a:t>
            </a:r>
          </a:p>
          <a:p>
            <a:r>
              <a:rPr lang="en-US" dirty="0"/>
              <a:t>       ...</a:t>
            </a:r>
          </a:p>
          <a:p>
            <a:r>
              <a:rPr lang="en-US" dirty="0"/>
              <a:t>-----&gt; Installing Chef Omnibus (install only if missing)</a:t>
            </a:r>
          </a:p>
          <a:p>
            <a:r>
              <a:rPr lang="en-US" dirty="0"/>
              <a:t>       Downloading https://</a:t>
            </a:r>
            <a:r>
              <a:rPr lang="en-US" dirty="0" err="1"/>
              <a:t>www.chef.io</a:t>
            </a:r>
            <a:r>
              <a:rPr lang="en-US" dirty="0"/>
              <a:t>/chef/</a:t>
            </a:r>
            <a:r>
              <a:rPr lang="en-US" dirty="0" err="1"/>
              <a:t>install.sh</a:t>
            </a:r>
            <a:r>
              <a:rPr lang="en-US" dirty="0"/>
              <a:t> to file...</a:t>
            </a:r>
          </a:p>
          <a:p>
            <a:r>
              <a:rPr lang="en-US" dirty="0"/>
              <a:t>       resolving cookbooks for run list: ["apache::default"] </a:t>
            </a:r>
          </a:p>
          <a:p>
            <a:r>
              <a:rPr lang="en-US" dirty="0"/>
              <a:t>       ...     </a:t>
            </a:r>
          </a:p>
          <a:p>
            <a:r>
              <a:rPr lang="en-US" dirty="0"/>
              <a:t>       Finished converging &lt;default-centos-69&gt; (0m27.64s).</a:t>
            </a:r>
          </a:p>
          <a:p>
            <a:r>
              <a:rPr lang="en-US" dirty="0"/>
              <a:t>-----&gt; Kitchen is finished. (0m28.58s)</a:t>
            </a:r>
          </a:p>
        </p:txBody>
      </p:sp>
      <p:sp>
        <p:nvSpPr>
          <p:cNvPr id="3" name="Text Placeholder 2"/>
          <p:cNvSpPr>
            <a:spLocks noGrp="1"/>
          </p:cNvSpPr>
          <p:nvPr>
            <p:ph type="body" sz="quarter" idx="11"/>
          </p:nvPr>
        </p:nvSpPr>
        <p:spPr/>
        <p:txBody>
          <a:bodyPr/>
          <a:lstStyle/>
          <a:p>
            <a:r>
              <a:rPr lang="en-US" dirty="0"/>
              <a:t>&gt; kitchen converge</a:t>
            </a:r>
          </a:p>
        </p:txBody>
      </p:sp>
      <p:sp>
        <p:nvSpPr>
          <p:cNvPr id="7" name="Title 6"/>
          <p:cNvSpPr>
            <a:spLocks noGrp="1"/>
          </p:cNvSpPr>
          <p:nvPr>
            <p:ph type="title"/>
          </p:nvPr>
        </p:nvSpPr>
        <p:spPr/>
        <p:txBody>
          <a:bodyPr/>
          <a:lstStyle/>
          <a:p>
            <a:r>
              <a:rPr lang="en-US" dirty="0"/>
              <a:t>Re-Converge the Test Instance</a:t>
            </a:r>
          </a:p>
        </p:txBody>
      </p:sp>
    </p:spTree>
    <p:extLst>
      <p:ext uri="{BB962C8B-B14F-4D97-AF65-F5344CB8AC3E}">
        <p14:creationId xmlns:p14="http://schemas.microsoft.com/office/powerpoint/2010/main" val="1790273132"/>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Q&amp;A</a:t>
            </a:r>
          </a:p>
        </p:txBody>
      </p:sp>
      <p:sp>
        <p:nvSpPr>
          <p:cNvPr id="3" name="Subtitle 2"/>
          <p:cNvSpPr>
            <a:spLocks noGrp="1"/>
          </p:cNvSpPr>
          <p:nvPr>
            <p:ph type="subTitle" idx="1"/>
          </p:nvPr>
        </p:nvSpPr>
        <p:spPr/>
        <p:txBody>
          <a:bodyPr/>
          <a:lstStyle/>
          <a:p>
            <a:r>
              <a:rPr lang="en-US" dirty="0"/>
              <a:t>What questions can we answer for you?</a:t>
            </a:r>
          </a:p>
        </p:txBody>
      </p:sp>
    </p:spTree>
    <p:extLst>
      <p:ext uri="{BB962C8B-B14F-4D97-AF65-F5344CB8AC3E}">
        <p14:creationId xmlns:p14="http://schemas.microsoft.com/office/powerpoint/2010/main" val="2087134947"/>
      </p:ext>
    </p:extLst>
  </p:cSld>
  <p:clrMapOvr>
    <a:masterClrMapping/>
  </p:clrMapOvr>
  <p:transition spd="med">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(v1.11.1)</a:t>
            </a:r>
          </a:p>
          <a:p>
            <a:r>
              <a:rPr lang="en-US" dirty="0"/>
              <a:t>-----&gt; Verifying &lt;default-centos-69&gt;...</a:t>
            </a:r>
          </a:p>
          <a:p>
            <a:r>
              <a:rPr lang="en-US" dirty="0"/>
              <a:t>       Use `/home/chef/apache/test/smoke/default` for testing</a:t>
            </a:r>
          </a:p>
          <a:p>
            <a:endParaRPr lang="en-US" dirty="0"/>
          </a:p>
          <a:p>
            <a:r>
              <a:rPr lang="en-US" dirty="0"/>
              <a:t>Target:  </a:t>
            </a:r>
            <a:r>
              <a:rPr lang="en-US" dirty="0" err="1"/>
              <a:t>ssh</a:t>
            </a:r>
            <a:r>
              <a:rPr lang="en-US" dirty="0"/>
              <a:t>://kitchen@localhost:32770</a:t>
            </a:r>
          </a:p>
          <a:p>
            <a:endParaRPr lang="en-US" dirty="0"/>
          </a:p>
          <a:p>
            <a:r>
              <a:rPr lang="en-US" dirty="0"/>
              <a:t>  ✔  Port 80 should be listening</a:t>
            </a:r>
          </a:p>
          <a:p>
            <a:r>
              <a:rPr lang="en-US" dirty="0"/>
              <a:t>  ✔  Command curl </a:t>
            </a:r>
            <a:r>
              <a:rPr lang="en-US" dirty="0" err="1"/>
              <a:t>localhost</a:t>
            </a:r>
            <a:r>
              <a:rPr lang="en-US" dirty="0"/>
              <a:t> </a:t>
            </a:r>
            <a:r>
              <a:rPr lang="en-US" dirty="0" err="1"/>
              <a:t>stdout</a:t>
            </a:r>
            <a:r>
              <a:rPr lang="en-US" dirty="0"/>
              <a:t> should match /Welcome Home/</a:t>
            </a:r>
          </a:p>
          <a:p>
            <a:endParaRPr lang="en-US" dirty="0"/>
          </a:p>
          <a:p>
            <a:r>
              <a:rPr lang="en-US" dirty="0"/>
              <a:t>Summary: 2 successful, 0 failures, 0 skipped</a:t>
            </a:r>
          </a:p>
        </p:txBody>
      </p:sp>
      <p:sp>
        <p:nvSpPr>
          <p:cNvPr id="3" name="Text Placeholder 2"/>
          <p:cNvSpPr>
            <a:spLocks noGrp="1"/>
          </p:cNvSpPr>
          <p:nvPr>
            <p:ph type="body" sz="quarter" idx="11"/>
          </p:nvPr>
        </p:nvSpPr>
        <p:spPr/>
        <p:txBody>
          <a:bodyPr/>
          <a:lstStyle/>
          <a:p>
            <a:r>
              <a:rPr lang="en-US" dirty="0"/>
              <a:t>&gt; kitchen verify</a:t>
            </a:r>
          </a:p>
        </p:txBody>
      </p:sp>
      <p:sp>
        <p:nvSpPr>
          <p:cNvPr id="6" name="Title 5"/>
          <p:cNvSpPr>
            <a:spLocks noGrp="1"/>
          </p:cNvSpPr>
          <p:nvPr>
            <p:ph type="title"/>
          </p:nvPr>
        </p:nvSpPr>
        <p:spPr/>
        <p:txBody>
          <a:bodyPr/>
          <a:lstStyle/>
          <a:p>
            <a:r>
              <a:rPr lang="en-US" dirty="0"/>
              <a:t>Re-Verify the Test Instance</a:t>
            </a:r>
          </a:p>
        </p:txBody>
      </p:sp>
    </p:spTree>
    <p:extLst>
      <p:ext uri="{BB962C8B-B14F-4D97-AF65-F5344CB8AC3E}">
        <p14:creationId xmlns:p14="http://schemas.microsoft.com/office/powerpoint/2010/main" val="727151407"/>
      </p:ext>
    </p:extLst>
  </p:cSld>
  <p:clrMapOvr>
    <a:masterClrMapping/>
  </p:clrMapOvr>
  <p:transition spd="med">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The Configuration</a:t>
            </a:r>
          </a:p>
        </p:txBody>
      </p:sp>
      <p:sp>
        <p:nvSpPr>
          <p:cNvPr id="3" name="Subtitle 2"/>
          <p:cNvSpPr>
            <a:spLocks noGrp="1"/>
          </p:cNvSpPr>
          <p:nvPr>
            <p:ph type="subTitle" idx="1"/>
          </p:nvPr>
        </p:nvSpPr>
        <p:spPr/>
        <p:txBody>
          <a:bodyPr/>
          <a:lstStyle/>
          <a:p>
            <a:pPr>
              <a:buFont typeface="Wingdings" charset="2"/>
              <a:buChar char="ü"/>
            </a:pPr>
            <a:r>
              <a:rPr lang="en-US" dirty="0"/>
              <a:t>Create a configuration recipe that defines the policy:</a:t>
            </a:r>
          </a:p>
          <a:p>
            <a:pPr lvl="1" algn="l"/>
            <a:endParaRPr lang="en-US" b="1" dirty="0">
              <a:solidFill>
                <a:schemeClr val="tx1"/>
              </a:solidFill>
              <a:latin typeface="Courier New" charset="0"/>
              <a:ea typeface="Courier New" charset="0"/>
              <a:cs typeface="Courier New" charset="0"/>
            </a:endParaRPr>
          </a:p>
          <a:p>
            <a:pPr lvl="1" algn="l"/>
            <a:r>
              <a:rPr lang="en-US" b="1" dirty="0">
                <a:solidFill>
                  <a:schemeClr val="tx1"/>
                </a:solidFill>
                <a:latin typeface="Courier New" charset="0"/>
                <a:ea typeface="Courier New" charset="0"/>
                <a:cs typeface="Courier New" charset="0"/>
              </a:rPr>
              <a:t>The file named '/</a:t>
            </a:r>
            <a:r>
              <a:rPr lang="en-US" b="1" dirty="0" err="1">
                <a:solidFill>
                  <a:schemeClr val="tx1"/>
                </a:solidFill>
                <a:latin typeface="Courier New" charset="0"/>
                <a:ea typeface="Courier New" charset="0"/>
                <a:cs typeface="Courier New" charset="0"/>
              </a:rPr>
              <a:t>var</a:t>
            </a:r>
            <a:r>
              <a:rPr lang="en-US" b="1" dirty="0">
                <a:solidFill>
                  <a:schemeClr val="tx1"/>
                </a:solidFill>
                <a:latin typeface="Courier New" charset="0"/>
                <a:ea typeface="Courier New" charset="0"/>
                <a:cs typeface="Courier New" charset="0"/>
              </a:rPr>
              <a:t>/www/html/</a:t>
            </a:r>
            <a:r>
              <a:rPr lang="en-US" b="1" dirty="0" err="1">
                <a:solidFill>
                  <a:schemeClr val="tx1"/>
                </a:solidFill>
                <a:latin typeface="Courier New" charset="0"/>
                <a:ea typeface="Courier New" charset="0"/>
                <a:cs typeface="Courier New" charset="0"/>
              </a:rPr>
              <a:t>index.html</a:t>
            </a:r>
            <a:r>
              <a:rPr lang="en-US" b="1" dirty="0">
                <a:solidFill>
                  <a:schemeClr val="tx1"/>
                </a:solidFill>
                <a:latin typeface="Courier New" charset="0"/>
                <a:ea typeface="Courier New" charset="0"/>
                <a:cs typeface="Courier New" charset="0"/>
              </a:rPr>
              <a:t>' contains the content '&lt;h1&gt;Welcome Home!&lt;/h1&gt;'</a:t>
            </a:r>
          </a:p>
          <a:p>
            <a:endParaRPr lang="en-US" dirty="0"/>
          </a:p>
          <a:p>
            <a:pPr>
              <a:buFont typeface="Wingdings" charset="2"/>
              <a:buChar char="ü"/>
            </a:pPr>
            <a:r>
              <a:rPr lang="en-US" dirty="0"/>
              <a:t>Delete the automatically generated </a:t>
            </a:r>
            <a:r>
              <a:rPr lang="en-US" dirty="0" err="1"/>
              <a:t>InSpec</a:t>
            </a:r>
            <a:r>
              <a:rPr lang="en-US" dirty="0"/>
              <a:t> test</a:t>
            </a:r>
          </a:p>
          <a:p>
            <a:pPr>
              <a:buFont typeface="Wingdings" charset="2"/>
              <a:buChar char="ü"/>
            </a:pPr>
            <a:r>
              <a:rPr lang="en-US" dirty="0"/>
              <a:t>Within the default recipe replace the file resource with an include recipe</a:t>
            </a:r>
          </a:p>
          <a:p>
            <a:pPr>
              <a:buFont typeface="Wingdings" charset="2"/>
              <a:buChar char="ü"/>
            </a:pPr>
            <a:r>
              <a:rPr lang="en-US" dirty="0"/>
              <a:t>Converge and verify the test instance to ensure there are no failures</a:t>
            </a:r>
          </a:p>
        </p:txBody>
      </p:sp>
    </p:spTree>
    <p:extLst>
      <p:ext uri="{BB962C8B-B14F-4D97-AF65-F5344CB8AC3E}">
        <p14:creationId xmlns:p14="http://schemas.microsoft.com/office/powerpoint/2010/main" val="1177503202"/>
      </p:ext>
    </p:extLst>
  </p:cSld>
  <p:clrMapOvr>
    <a:masterClrMapping/>
  </p:clrMapOvr>
  <p:transition spd="med">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The Service</a:t>
            </a:r>
          </a:p>
        </p:txBody>
      </p:sp>
      <p:sp>
        <p:nvSpPr>
          <p:cNvPr id="3" name="Subtitle 2"/>
          <p:cNvSpPr>
            <a:spLocks noGrp="1"/>
          </p:cNvSpPr>
          <p:nvPr>
            <p:ph type="subTitle" idx="1"/>
          </p:nvPr>
        </p:nvSpPr>
        <p:spPr/>
        <p:txBody>
          <a:bodyPr/>
          <a:lstStyle/>
          <a:p>
            <a:r>
              <a:rPr lang="en-US" dirty="0"/>
              <a:t>Create a service recipe that defines the policy:</a:t>
            </a:r>
          </a:p>
          <a:p>
            <a:pPr lvl="1" algn="l"/>
            <a:endParaRPr lang="en-US" b="1" dirty="0">
              <a:solidFill>
                <a:schemeClr val="tx1"/>
              </a:solidFill>
              <a:latin typeface="Courier New" charset="0"/>
              <a:ea typeface="Courier New" charset="0"/>
              <a:cs typeface="Courier New" charset="0"/>
            </a:endParaRPr>
          </a:p>
          <a:p>
            <a:pPr lvl="1" algn="l"/>
            <a:r>
              <a:rPr lang="en-US" b="1" dirty="0">
                <a:solidFill>
                  <a:schemeClr val="tx1"/>
                </a:solidFill>
                <a:latin typeface="Courier New" charset="0"/>
                <a:ea typeface="Courier New" charset="0"/>
                <a:cs typeface="Courier New" charset="0"/>
              </a:rPr>
              <a:t>The service named '</a:t>
            </a:r>
            <a:r>
              <a:rPr lang="en-US" b="1" dirty="0" err="1">
                <a:solidFill>
                  <a:schemeClr val="tx1"/>
                </a:solidFill>
                <a:latin typeface="Courier New" charset="0"/>
                <a:ea typeface="Courier New" charset="0"/>
                <a:cs typeface="Courier New" charset="0"/>
              </a:rPr>
              <a:t>httpd</a:t>
            </a:r>
            <a:r>
              <a:rPr lang="en-US" b="1" dirty="0">
                <a:solidFill>
                  <a:schemeClr val="tx1"/>
                </a:solidFill>
                <a:latin typeface="Courier New" charset="0"/>
                <a:ea typeface="Courier New" charset="0"/>
                <a:cs typeface="Courier New" charset="0"/>
              </a:rPr>
              <a:t>' is started and enabled</a:t>
            </a:r>
          </a:p>
          <a:p>
            <a:endParaRPr lang="en-US" dirty="0"/>
          </a:p>
          <a:p>
            <a:r>
              <a:rPr lang="en-US" dirty="0"/>
              <a:t>Delete the automatically generated </a:t>
            </a:r>
            <a:r>
              <a:rPr lang="en-US" dirty="0" err="1"/>
              <a:t>InSpec</a:t>
            </a:r>
            <a:r>
              <a:rPr lang="en-US" dirty="0"/>
              <a:t> test</a:t>
            </a:r>
          </a:p>
          <a:p>
            <a:r>
              <a:rPr lang="en-US" dirty="0"/>
              <a:t>Within the default recipe replace the service resource with an include recipe</a:t>
            </a:r>
          </a:p>
          <a:p>
            <a:r>
              <a:rPr lang="en-US" dirty="0"/>
              <a:t>Converge and verify the test instance to ensure there are no failures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82617" flipH="1">
            <a:off x="12261414" y="6843051"/>
            <a:ext cx="4873752" cy="3436542"/>
          </a:xfrm>
          <a:prstGeom prst="rect">
            <a:avLst/>
          </a:prstGeom>
        </p:spPr>
      </p:pic>
      <p:sp>
        <p:nvSpPr>
          <p:cNvPr id="5" name="Arc 4"/>
          <p:cNvSpPr/>
          <p:nvPr/>
        </p:nvSpPr>
        <p:spPr>
          <a:xfrm rot="12130957">
            <a:off x="12363590" y="7319410"/>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Rectangle 5"/>
          <p:cNvSpPr/>
          <p:nvPr/>
        </p:nvSpPr>
        <p:spPr bwMode="auto">
          <a:xfrm>
            <a:off x="9388438" y="7116967"/>
            <a:ext cx="3208274" cy="613933"/>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a:solidFill>
                  <a:schemeClr val="tx2"/>
                </a:solidFill>
              </a:rPr>
              <a:t>One last time!</a:t>
            </a:r>
          </a:p>
        </p:txBody>
      </p:sp>
    </p:spTree>
    <p:extLst>
      <p:ext uri="{BB962C8B-B14F-4D97-AF65-F5344CB8AC3E}">
        <p14:creationId xmlns:p14="http://schemas.microsoft.com/office/powerpoint/2010/main" val="1289348800"/>
      </p:ext>
    </p:extLst>
  </p:cSld>
  <p:clrMapOvr>
    <a:masterClrMapping/>
  </p:clrMapOvr>
  <p:transition spd="med">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Recipe: </a:t>
            </a:r>
            <a:r>
              <a:rPr lang="en-US" dirty="0" err="1"/>
              <a:t>code_generator</a:t>
            </a:r>
            <a:r>
              <a:rPr lang="en-US" dirty="0"/>
              <a:t>::recipe</a:t>
            </a:r>
          </a:p>
          <a:p>
            <a:r>
              <a:rPr lang="en-US" dirty="0"/>
              <a:t>  * directory[/home/chef/apache/spec/unit/recipes] action create (up to date)</a:t>
            </a:r>
          </a:p>
          <a:p>
            <a:r>
              <a:rPr lang="en-US" dirty="0"/>
              <a:t>  * </a:t>
            </a:r>
            <a:r>
              <a:rPr lang="en-US" dirty="0" err="1"/>
              <a:t>cookbook_file</a:t>
            </a:r>
            <a:r>
              <a:rPr lang="en-US" dirty="0"/>
              <a:t>[/home/chef/apache/spec/</a:t>
            </a:r>
            <a:r>
              <a:rPr lang="en-US" dirty="0" err="1"/>
              <a:t>spec_helper.rb</a:t>
            </a:r>
            <a:r>
              <a:rPr lang="en-US" dirty="0"/>
              <a:t>] action </a:t>
            </a:r>
            <a:r>
              <a:rPr lang="en-US" dirty="0" err="1"/>
              <a:t>create_if_missing</a:t>
            </a:r>
            <a:r>
              <a:rPr lang="en-US" dirty="0"/>
              <a:t> (up to date)</a:t>
            </a:r>
          </a:p>
          <a:p>
            <a:r>
              <a:rPr lang="en-US" dirty="0"/>
              <a:t>  * template[/home/chef/apache/spec/unit/recipes/</a:t>
            </a:r>
            <a:r>
              <a:rPr lang="en-US" dirty="0" err="1"/>
              <a:t>service_spec.rb</a:t>
            </a:r>
            <a:r>
              <a:rPr lang="en-US" dirty="0"/>
              <a:t>] action </a:t>
            </a:r>
            <a:r>
              <a:rPr lang="en-US" dirty="0" err="1"/>
              <a:t>create_if_missing</a:t>
            </a:r>
            <a:endParaRPr lang="en-US" dirty="0"/>
          </a:p>
          <a:p>
            <a:r>
              <a:rPr lang="en-US" dirty="0"/>
              <a:t>    - create new file /home/chef/apache/spec/unit/recipes/</a:t>
            </a:r>
            <a:r>
              <a:rPr lang="en-US" dirty="0" err="1"/>
              <a:t>service_spec.rb</a:t>
            </a:r>
            <a:endParaRPr lang="en-US" dirty="0"/>
          </a:p>
          <a:p>
            <a:r>
              <a:rPr lang="en-US" dirty="0"/>
              <a:t>    - update content in file /home/chef/apache/spec/unit/recipes/</a:t>
            </a:r>
            <a:r>
              <a:rPr lang="en-US" dirty="0" err="1"/>
              <a:t>service_spec.rb</a:t>
            </a:r>
            <a:r>
              <a:rPr lang="en-US" dirty="0"/>
              <a:t> from none to 1f669c</a:t>
            </a:r>
          </a:p>
          <a:p>
            <a:r>
              <a:rPr lang="en-US" dirty="0"/>
              <a:t>    (diff output suppressed by </a:t>
            </a:r>
            <a:r>
              <a:rPr lang="en-US" dirty="0" err="1"/>
              <a:t>config</a:t>
            </a:r>
            <a:r>
              <a:rPr lang="en-US" dirty="0"/>
              <a:t>)</a:t>
            </a:r>
          </a:p>
        </p:txBody>
      </p:sp>
      <p:sp>
        <p:nvSpPr>
          <p:cNvPr id="3" name="Text Placeholder 2"/>
          <p:cNvSpPr>
            <a:spLocks noGrp="1"/>
          </p:cNvSpPr>
          <p:nvPr>
            <p:ph type="body" sz="quarter" idx="11"/>
          </p:nvPr>
        </p:nvSpPr>
        <p:spPr/>
        <p:txBody>
          <a:bodyPr/>
          <a:lstStyle/>
          <a:p>
            <a:r>
              <a:rPr lang="en-US" dirty="0"/>
              <a:t>&gt; chef generate recipe service</a:t>
            </a:r>
          </a:p>
        </p:txBody>
      </p:sp>
      <p:sp>
        <p:nvSpPr>
          <p:cNvPr id="5" name="Title 4"/>
          <p:cNvSpPr>
            <a:spLocks noGrp="1"/>
          </p:cNvSpPr>
          <p:nvPr>
            <p:ph type="title"/>
          </p:nvPr>
        </p:nvSpPr>
        <p:spPr/>
        <p:txBody>
          <a:bodyPr/>
          <a:lstStyle/>
          <a:p>
            <a:r>
              <a:rPr lang="en-US" dirty="0"/>
              <a:t>Generate a Service Recipe</a:t>
            </a:r>
          </a:p>
        </p:txBody>
      </p:sp>
    </p:spTree>
    <p:extLst>
      <p:ext uri="{BB962C8B-B14F-4D97-AF65-F5344CB8AC3E}">
        <p14:creationId xmlns:p14="http://schemas.microsoft.com/office/powerpoint/2010/main" val="552575953"/>
      </p:ext>
    </p:extLst>
  </p:cSld>
  <p:clrMapOvr>
    <a:masterClrMapping/>
  </p:clrMapOvr>
  <p:transition spd="med">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a:t>&gt; </a:t>
            </a:r>
            <a:r>
              <a:rPr lang="en-US" dirty="0" err="1"/>
              <a:t>rm</a:t>
            </a:r>
            <a:r>
              <a:rPr lang="en-US" dirty="0"/>
              <a:t> test/smoke/default/</a:t>
            </a:r>
            <a:r>
              <a:rPr lang="en-US" dirty="0" err="1"/>
              <a:t>service_test.rb</a:t>
            </a:r>
            <a:endParaRPr lang="en-US" dirty="0"/>
          </a:p>
        </p:txBody>
      </p:sp>
      <p:sp>
        <p:nvSpPr>
          <p:cNvPr id="5" name="Title 4"/>
          <p:cNvSpPr>
            <a:spLocks noGrp="1"/>
          </p:cNvSpPr>
          <p:nvPr>
            <p:ph type="title"/>
          </p:nvPr>
        </p:nvSpPr>
        <p:spPr/>
        <p:txBody>
          <a:bodyPr/>
          <a:lstStyle/>
          <a:p>
            <a:r>
              <a:rPr lang="en-US" dirty="0"/>
              <a:t>Remove the Generated Test File</a:t>
            </a:r>
          </a:p>
        </p:txBody>
      </p:sp>
    </p:spTree>
    <p:extLst>
      <p:ext uri="{BB962C8B-B14F-4D97-AF65-F5344CB8AC3E}">
        <p14:creationId xmlns:p14="http://schemas.microsoft.com/office/powerpoint/2010/main" val="2209377089"/>
      </p:ext>
    </p:extLst>
  </p:cSld>
  <p:clrMapOvr>
    <a:masterClrMapping/>
  </p:clrMapOvr>
  <p:transition spd="med">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the Services Recipe</a:t>
            </a:r>
          </a:p>
        </p:txBody>
      </p:sp>
      <p:sp>
        <p:nvSpPr>
          <p:cNvPr id="3" name="Content Placeholder 2"/>
          <p:cNvSpPr>
            <a:spLocks noGrp="1"/>
          </p:cNvSpPr>
          <p:nvPr>
            <p:ph sz="quarter" idx="10"/>
          </p:nvPr>
        </p:nvSpPr>
        <p:spPr/>
        <p:txBody>
          <a:bodyPr/>
          <a:lstStyle/>
          <a:p>
            <a:r>
              <a:rPr lang="en-US" dirty="0"/>
              <a:t>#</a:t>
            </a:r>
          </a:p>
          <a:p>
            <a:r>
              <a:rPr lang="en-US" dirty="0"/>
              <a:t># Cookbook Name:: apache</a:t>
            </a:r>
          </a:p>
          <a:p>
            <a:r>
              <a:rPr lang="en-US" dirty="0"/>
              <a:t># Recipe:: service</a:t>
            </a:r>
          </a:p>
          <a:p>
            <a:r>
              <a:rPr lang="en-US" dirty="0"/>
              <a:t>#</a:t>
            </a:r>
          </a:p>
          <a:p>
            <a:r>
              <a:rPr lang="en-US" dirty="0"/>
              <a:t># Copyright (c) 2015 The Authors, All Rights Reserved.</a:t>
            </a:r>
          </a:p>
          <a:p>
            <a:r>
              <a:rPr lang="en-US" dirty="0"/>
              <a:t>service '</a:t>
            </a:r>
            <a:r>
              <a:rPr lang="en-US" dirty="0" err="1"/>
              <a:t>httpd</a:t>
            </a:r>
            <a:r>
              <a:rPr lang="en-US" dirty="0"/>
              <a:t>' do</a:t>
            </a:r>
          </a:p>
          <a:p>
            <a:r>
              <a:rPr lang="en-US" dirty="0"/>
              <a:t>  action [:enable, :start]</a:t>
            </a:r>
          </a:p>
          <a:p>
            <a:r>
              <a:rPr lang="en-US" dirty="0"/>
              <a:t>end</a:t>
            </a:r>
          </a:p>
        </p:txBody>
      </p:sp>
      <p:sp>
        <p:nvSpPr>
          <p:cNvPr id="4" name="Text Placeholder 3"/>
          <p:cNvSpPr>
            <a:spLocks noGrp="1"/>
          </p:cNvSpPr>
          <p:nvPr>
            <p:ph type="body" sz="quarter" idx="11"/>
          </p:nvPr>
        </p:nvSpPr>
        <p:spPr/>
        <p:txBody>
          <a:bodyPr/>
          <a:lstStyle/>
          <a:p>
            <a:r>
              <a:rPr lang="en-US" dirty="0"/>
              <a:t>~/apache/recipes/</a:t>
            </a:r>
            <a:r>
              <a:rPr lang="en-US" dirty="0" err="1"/>
              <a:t>service.rb</a:t>
            </a:r>
            <a:endParaRPr lang="en-US" dirty="0"/>
          </a:p>
        </p:txBody>
      </p:sp>
      <p:sp>
        <p:nvSpPr>
          <p:cNvPr id="6" name="Text Placeholder 5"/>
          <p:cNvSpPr>
            <a:spLocks noGrp="1"/>
          </p:cNvSpPr>
          <p:nvPr>
            <p:ph type="body" sz="quarter" idx="13"/>
          </p:nvPr>
        </p:nvSpPr>
        <p:spPr>
          <a:xfrm>
            <a:off x="1135042" y="4786314"/>
            <a:ext cx="14404273" cy="1608637"/>
          </a:xfrm>
        </p:spPr>
        <p:txBody>
          <a:bodyPr/>
          <a:lstStyle/>
          <a:p>
            <a:endParaRPr lang="en-US" dirty="0"/>
          </a:p>
        </p:txBody>
      </p:sp>
    </p:spTree>
    <p:extLst>
      <p:ext uri="{BB962C8B-B14F-4D97-AF65-F5344CB8AC3E}">
        <p14:creationId xmlns:p14="http://schemas.microsoft.com/office/powerpoint/2010/main" val="391309291"/>
      </p:ext>
    </p:extLst>
  </p:cSld>
  <p:clrMapOvr>
    <a:masterClrMapping/>
  </p:clrMapOvr>
  <p:transition spd="med">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Remove the Resource from the Default Recipe</a:t>
            </a:r>
          </a:p>
        </p:txBody>
      </p:sp>
      <p:sp>
        <p:nvSpPr>
          <p:cNvPr id="3" name="Content Placeholder 2"/>
          <p:cNvSpPr>
            <a:spLocks noGrp="1"/>
          </p:cNvSpPr>
          <p:nvPr>
            <p:ph sz="quarter" idx="10"/>
          </p:nvPr>
        </p:nvSpPr>
        <p:spPr/>
        <p:txBody>
          <a:bodyPr>
            <a:normAutofit/>
          </a:bodyPr>
          <a:lstStyle/>
          <a:p>
            <a:r>
              <a:rPr lang="en-US" dirty="0"/>
              <a:t>#</a:t>
            </a:r>
          </a:p>
          <a:p>
            <a:r>
              <a:rPr lang="en-US" dirty="0"/>
              <a:t># Cookbook Name:: apache</a:t>
            </a:r>
          </a:p>
          <a:p>
            <a:r>
              <a:rPr lang="en-US" dirty="0"/>
              <a:t># Recipe:: default</a:t>
            </a:r>
          </a:p>
          <a:p>
            <a:r>
              <a:rPr lang="en-US" dirty="0"/>
              <a:t>#</a:t>
            </a:r>
          </a:p>
          <a:p>
            <a:r>
              <a:rPr lang="en-US" dirty="0"/>
              <a:t># Copyright (c) 2015 The Authors, All Rights Reserved.</a:t>
            </a:r>
          </a:p>
          <a:p>
            <a:r>
              <a:rPr lang="en-US" dirty="0" err="1"/>
              <a:t>include_recipe</a:t>
            </a:r>
            <a:r>
              <a:rPr lang="en-US" dirty="0"/>
              <a:t> 'apache::install'</a:t>
            </a:r>
          </a:p>
          <a:p>
            <a:r>
              <a:rPr lang="en-US" dirty="0" err="1"/>
              <a:t>include_recipe</a:t>
            </a:r>
            <a:r>
              <a:rPr lang="en-US" dirty="0"/>
              <a:t> 'apache::configuration'</a:t>
            </a:r>
          </a:p>
          <a:p>
            <a:endParaRPr lang="en-US" dirty="0"/>
          </a:p>
          <a:p>
            <a:r>
              <a:rPr lang="en-US" dirty="0"/>
              <a:t>service '</a:t>
            </a:r>
            <a:r>
              <a:rPr lang="en-US" dirty="0" err="1"/>
              <a:t>httpd</a:t>
            </a:r>
            <a:r>
              <a:rPr lang="en-US" dirty="0"/>
              <a:t>' do</a:t>
            </a:r>
          </a:p>
          <a:p>
            <a:r>
              <a:rPr lang="en-US" dirty="0"/>
              <a:t>  action [:enable, :start]</a:t>
            </a:r>
          </a:p>
          <a:p>
            <a:r>
              <a:rPr lang="en-US" dirty="0"/>
              <a:t>end</a:t>
            </a:r>
          </a:p>
          <a:p>
            <a:endParaRPr lang="en-US" dirty="0"/>
          </a:p>
        </p:txBody>
      </p:sp>
      <p:sp>
        <p:nvSpPr>
          <p:cNvPr id="4" name="Text Placeholder 3"/>
          <p:cNvSpPr>
            <a:spLocks noGrp="1"/>
          </p:cNvSpPr>
          <p:nvPr>
            <p:ph type="body" sz="quarter" idx="11"/>
          </p:nvPr>
        </p:nvSpPr>
        <p:spPr/>
        <p:txBody>
          <a:bodyPr/>
          <a:lstStyle/>
          <a:p>
            <a:r>
              <a:rPr lang="en-US" dirty="0"/>
              <a:t>~/apache/recipes/</a:t>
            </a:r>
            <a:r>
              <a:rPr lang="en-US" dirty="0" err="1"/>
              <a:t>default.rb</a:t>
            </a:r>
            <a:endParaRPr lang="en-US" dirty="0"/>
          </a:p>
        </p:txBody>
      </p:sp>
      <p:sp>
        <p:nvSpPr>
          <p:cNvPr id="5" name="Text Placeholder 4"/>
          <p:cNvSpPr>
            <a:spLocks noGrp="1"/>
          </p:cNvSpPr>
          <p:nvPr>
            <p:ph type="body" sz="quarter" idx="12"/>
          </p:nvPr>
        </p:nvSpPr>
        <p:spPr>
          <a:xfrm>
            <a:off x="1124446" y="6325849"/>
            <a:ext cx="14404273" cy="1633928"/>
          </a:xfrm>
        </p:spPr>
        <p:txBody>
          <a:bodyPr/>
          <a:lstStyle/>
          <a:p>
            <a:endParaRPr lang="en-US" dirty="0"/>
          </a:p>
        </p:txBody>
      </p:sp>
    </p:spTree>
    <p:extLst>
      <p:ext uri="{BB962C8B-B14F-4D97-AF65-F5344CB8AC3E}">
        <p14:creationId xmlns:p14="http://schemas.microsoft.com/office/powerpoint/2010/main" val="1048921621"/>
      </p:ext>
    </p:extLst>
  </p:cSld>
  <p:clrMapOvr>
    <a:masterClrMapping/>
  </p:clrMapOvr>
  <p:transition spd="med">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Remove the Resource from the Default Recipe</a:t>
            </a:r>
          </a:p>
        </p:txBody>
      </p:sp>
      <p:sp>
        <p:nvSpPr>
          <p:cNvPr id="3" name="Content Placeholder 2"/>
          <p:cNvSpPr>
            <a:spLocks noGrp="1"/>
          </p:cNvSpPr>
          <p:nvPr>
            <p:ph sz="quarter" idx="10"/>
          </p:nvPr>
        </p:nvSpPr>
        <p:spPr/>
        <p:txBody>
          <a:bodyPr>
            <a:normAutofit/>
          </a:bodyPr>
          <a:lstStyle/>
          <a:p>
            <a:r>
              <a:rPr lang="en-US" dirty="0"/>
              <a:t>#</a:t>
            </a:r>
          </a:p>
          <a:p>
            <a:r>
              <a:rPr lang="en-US" dirty="0"/>
              <a:t># Cookbook Name:: apache</a:t>
            </a:r>
          </a:p>
          <a:p>
            <a:r>
              <a:rPr lang="en-US" dirty="0"/>
              <a:t># Recipe:: default</a:t>
            </a:r>
          </a:p>
          <a:p>
            <a:r>
              <a:rPr lang="en-US" dirty="0"/>
              <a:t>#</a:t>
            </a:r>
          </a:p>
          <a:p>
            <a:r>
              <a:rPr lang="en-US" dirty="0"/>
              <a:t># Copyright (c) 2015 The Authors, All Rights Reserved.</a:t>
            </a:r>
          </a:p>
          <a:p>
            <a:r>
              <a:rPr lang="en-US" dirty="0" err="1"/>
              <a:t>include_recipe</a:t>
            </a:r>
            <a:r>
              <a:rPr lang="en-US" dirty="0"/>
              <a:t> 'apache::install'</a:t>
            </a:r>
          </a:p>
          <a:p>
            <a:r>
              <a:rPr lang="en-US" dirty="0" err="1"/>
              <a:t>include_recipe</a:t>
            </a:r>
            <a:r>
              <a:rPr lang="en-US" dirty="0"/>
              <a:t> 'apache::configuration'</a:t>
            </a:r>
          </a:p>
          <a:p>
            <a:r>
              <a:rPr lang="en-US" dirty="0" err="1"/>
              <a:t>include_recipe</a:t>
            </a:r>
            <a:r>
              <a:rPr lang="en-US" dirty="0"/>
              <a:t> 'apache::service'</a:t>
            </a:r>
          </a:p>
        </p:txBody>
      </p:sp>
      <p:sp>
        <p:nvSpPr>
          <p:cNvPr id="4" name="Text Placeholder 3"/>
          <p:cNvSpPr>
            <a:spLocks noGrp="1"/>
          </p:cNvSpPr>
          <p:nvPr>
            <p:ph type="body" sz="quarter" idx="11"/>
          </p:nvPr>
        </p:nvSpPr>
        <p:spPr/>
        <p:txBody>
          <a:bodyPr/>
          <a:lstStyle/>
          <a:p>
            <a:r>
              <a:rPr lang="en-US" dirty="0"/>
              <a:t>~/apache/recipes/</a:t>
            </a:r>
            <a:r>
              <a:rPr lang="en-US" dirty="0" err="1"/>
              <a:t>default.rb</a:t>
            </a:r>
            <a:endParaRPr lang="en-US" dirty="0"/>
          </a:p>
        </p:txBody>
      </p:sp>
      <p:sp>
        <p:nvSpPr>
          <p:cNvPr id="6" name="Text Placeholder 5"/>
          <p:cNvSpPr>
            <a:spLocks noGrp="1"/>
          </p:cNvSpPr>
          <p:nvPr>
            <p:ph type="body" sz="quarter" idx="13"/>
          </p:nvPr>
        </p:nvSpPr>
        <p:spPr>
          <a:xfrm>
            <a:off x="1139359" y="5786203"/>
            <a:ext cx="14404273" cy="643200"/>
          </a:xfrm>
        </p:spPr>
        <p:txBody>
          <a:bodyPr/>
          <a:lstStyle/>
          <a:p>
            <a:endParaRPr lang="en-US" dirty="0"/>
          </a:p>
        </p:txBody>
      </p:sp>
    </p:spTree>
    <p:extLst>
      <p:ext uri="{BB962C8B-B14F-4D97-AF65-F5344CB8AC3E}">
        <p14:creationId xmlns:p14="http://schemas.microsoft.com/office/powerpoint/2010/main" val="1418573369"/>
      </p:ext>
    </p:extLst>
  </p:cSld>
  <p:clrMapOvr>
    <a:masterClrMapping/>
  </p:clrMapOvr>
  <p:transition spd="med">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a:t>
            </a:r>
            <a:r>
              <a:rPr lang="nb-NO" dirty="0"/>
              <a:t>1.11.1</a:t>
            </a:r>
            <a:r>
              <a:rPr lang="en-US" dirty="0"/>
              <a:t>)</a:t>
            </a:r>
          </a:p>
          <a:p>
            <a:r>
              <a:rPr lang="en-US" dirty="0"/>
              <a:t>-----&gt; Converging &lt;default-centos-69&gt;...</a:t>
            </a:r>
          </a:p>
          <a:p>
            <a:r>
              <a:rPr lang="en-US" dirty="0"/>
              <a:t>$$$$$$ Running legacy converge for '</a:t>
            </a:r>
            <a:r>
              <a:rPr lang="en-US" dirty="0" err="1"/>
              <a:t>Docker</a:t>
            </a:r>
            <a:r>
              <a:rPr lang="en-US" dirty="0"/>
              <a:t>' Driver</a:t>
            </a:r>
          </a:p>
          <a:p>
            <a:r>
              <a:rPr lang="en-US" dirty="0"/>
              <a:t>       ...</a:t>
            </a:r>
          </a:p>
          <a:p>
            <a:r>
              <a:rPr lang="en-US" dirty="0"/>
              <a:t>-----&gt; Installing Chef Omnibus (install only if missing)</a:t>
            </a:r>
          </a:p>
          <a:p>
            <a:r>
              <a:rPr lang="en-US" dirty="0"/>
              <a:t>       Downloading https://</a:t>
            </a:r>
            <a:r>
              <a:rPr lang="en-US" dirty="0" err="1"/>
              <a:t>www.chef.io</a:t>
            </a:r>
            <a:r>
              <a:rPr lang="en-US" dirty="0"/>
              <a:t>/chef/</a:t>
            </a:r>
            <a:r>
              <a:rPr lang="en-US" dirty="0" err="1"/>
              <a:t>install.sh</a:t>
            </a:r>
            <a:r>
              <a:rPr lang="en-US" dirty="0"/>
              <a:t> to file...</a:t>
            </a:r>
          </a:p>
          <a:p>
            <a:r>
              <a:rPr lang="en-US" dirty="0"/>
              <a:t>       resolving cookbooks for run list: ["apache::default"] </a:t>
            </a:r>
          </a:p>
          <a:p>
            <a:r>
              <a:rPr lang="en-US" dirty="0"/>
              <a:t>       ...     </a:t>
            </a:r>
          </a:p>
          <a:p>
            <a:r>
              <a:rPr lang="en-US" dirty="0"/>
              <a:t>       Finished converging &lt;default-centos-69&gt; (0m27.64s).</a:t>
            </a:r>
          </a:p>
          <a:p>
            <a:r>
              <a:rPr lang="en-US" dirty="0"/>
              <a:t>-----&gt; Kitchen is finished. (0m28.58s)</a:t>
            </a:r>
          </a:p>
        </p:txBody>
      </p:sp>
      <p:sp>
        <p:nvSpPr>
          <p:cNvPr id="3" name="Text Placeholder 2"/>
          <p:cNvSpPr>
            <a:spLocks noGrp="1"/>
          </p:cNvSpPr>
          <p:nvPr>
            <p:ph type="body" sz="quarter" idx="11"/>
          </p:nvPr>
        </p:nvSpPr>
        <p:spPr/>
        <p:txBody>
          <a:bodyPr/>
          <a:lstStyle/>
          <a:p>
            <a:r>
              <a:rPr lang="en-US" dirty="0"/>
              <a:t>&gt; kitchen converge</a:t>
            </a:r>
          </a:p>
        </p:txBody>
      </p:sp>
      <p:sp>
        <p:nvSpPr>
          <p:cNvPr id="7" name="Title 6"/>
          <p:cNvSpPr>
            <a:spLocks noGrp="1"/>
          </p:cNvSpPr>
          <p:nvPr>
            <p:ph type="title"/>
          </p:nvPr>
        </p:nvSpPr>
        <p:spPr/>
        <p:txBody>
          <a:bodyPr/>
          <a:lstStyle/>
          <a:p>
            <a:r>
              <a:rPr lang="en-US" dirty="0"/>
              <a:t>Re-Converge the Test Instance</a:t>
            </a:r>
          </a:p>
        </p:txBody>
      </p:sp>
    </p:spTree>
    <p:extLst>
      <p:ext uri="{BB962C8B-B14F-4D97-AF65-F5344CB8AC3E}">
        <p14:creationId xmlns:p14="http://schemas.microsoft.com/office/powerpoint/2010/main" val="3426855910"/>
      </p:ext>
    </p:extLst>
  </p:cSld>
  <p:clrMapOvr>
    <a:masterClrMapping/>
  </p:clrMapOvr>
  <p:transition spd="med">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(v1.11.1)</a:t>
            </a:r>
          </a:p>
          <a:p>
            <a:r>
              <a:rPr lang="en-US" dirty="0"/>
              <a:t>-----&gt; Verifying &lt;default-centos-69&gt;...</a:t>
            </a:r>
          </a:p>
          <a:p>
            <a:r>
              <a:rPr lang="en-US" dirty="0"/>
              <a:t>       Use `/home/chef/apache/test/smoke/default` for testing</a:t>
            </a:r>
          </a:p>
          <a:p>
            <a:endParaRPr lang="en-US" dirty="0"/>
          </a:p>
          <a:p>
            <a:r>
              <a:rPr lang="en-US" dirty="0"/>
              <a:t>Target:  </a:t>
            </a:r>
            <a:r>
              <a:rPr lang="en-US" dirty="0" err="1"/>
              <a:t>ssh</a:t>
            </a:r>
            <a:r>
              <a:rPr lang="en-US" dirty="0"/>
              <a:t>://kitchen@localhost:32770</a:t>
            </a:r>
          </a:p>
          <a:p>
            <a:endParaRPr lang="en-US" dirty="0"/>
          </a:p>
          <a:p>
            <a:r>
              <a:rPr lang="en-US" dirty="0"/>
              <a:t>  ✔  Port 80 should be listening</a:t>
            </a:r>
          </a:p>
          <a:p>
            <a:r>
              <a:rPr lang="en-US" dirty="0"/>
              <a:t>  ✔  Command curl </a:t>
            </a:r>
            <a:r>
              <a:rPr lang="en-US" dirty="0" err="1"/>
              <a:t>localhost</a:t>
            </a:r>
            <a:r>
              <a:rPr lang="en-US" dirty="0"/>
              <a:t> </a:t>
            </a:r>
            <a:r>
              <a:rPr lang="en-US" dirty="0" err="1"/>
              <a:t>stdout</a:t>
            </a:r>
            <a:r>
              <a:rPr lang="en-US" dirty="0"/>
              <a:t> should match /Welcome Home/</a:t>
            </a:r>
          </a:p>
          <a:p>
            <a:endParaRPr lang="en-US" dirty="0"/>
          </a:p>
          <a:p>
            <a:r>
              <a:rPr lang="en-US" dirty="0"/>
              <a:t>Summary: 2 successful, 0 failures, 0 skipped</a:t>
            </a:r>
          </a:p>
        </p:txBody>
      </p:sp>
      <p:sp>
        <p:nvSpPr>
          <p:cNvPr id="3" name="Text Placeholder 2"/>
          <p:cNvSpPr>
            <a:spLocks noGrp="1"/>
          </p:cNvSpPr>
          <p:nvPr>
            <p:ph type="body" sz="quarter" idx="11"/>
          </p:nvPr>
        </p:nvSpPr>
        <p:spPr/>
        <p:txBody>
          <a:bodyPr/>
          <a:lstStyle/>
          <a:p>
            <a:r>
              <a:rPr lang="en-US" dirty="0"/>
              <a:t>&gt; kitchen verify</a:t>
            </a:r>
          </a:p>
        </p:txBody>
      </p:sp>
      <p:sp>
        <p:nvSpPr>
          <p:cNvPr id="6" name="Title 5"/>
          <p:cNvSpPr>
            <a:spLocks noGrp="1"/>
          </p:cNvSpPr>
          <p:nvPr>
            <p:ph type="title"/>
          </p:nvPr>
        </p:nvSpPr>
        <p:spPr/>
        <p:txBody>
          <a:bodyPr/>
          <a:lstStyle/>
          <a:p>
            <a:r>
              <a:rPr lang="en-US" dirty="0"/>
              <a:t>Re-Verify the Test Instance</a:t>
            </a:r>
          </a:p>
        </p:txBody>
      </p:sp>
    </p:spTree>
    <p:extLst>
      <p:ext uri="{BB962C8B-B14F-4D97-AF65-F5344CB8AC3E}">
        <p14:creationId xmlns:p14="http://schemas.microsoft.com/office/powerpoint/2010/main" val="1217527868"/>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558267"/>
      </p:ext>
    </p:extLst>
  </p:cSld>
  <p:clrMapOvr>
    <a:masterClrMapping/>
  </p:clrMapOvr>
  <p:transition spd="med">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The Service</a:t>
            </a:r>
          </a:p>
        </p:txBody>
      </p:sp>
      <p:sp>
        <p:nvSpPr>
          <p:cNvPr id="3" name="Subtitle 2"/>
          <p:cNvSpPr>
            <a:spLocks noGrp="1"/>
          </p:cNvSpPr>
          <p:nvPr>
            <p:ph type="subTitle" idx="1"/>
          </p:nvPr>
        </p:nvSpPr>
        <p:spPr/>
        <p:txBody>
          <a:bodyPr/>
          <a:lstStyle/>
          <a:p>
            <a:pPr>
              <a:buFont typeface="Wingdings" charset="2"/>
              <a:buChar char="ü"/>
            </a:pPr>
            <a:r>
              <a:rPr lang="en-US" dirty="0"/>
              <a:t>Create a service recipe that defines the policy:</a:t>
            </a:r>
          </a:p>
          <a:p>
            <a:pPr lvl="1" algn="l"/>
            <a:endParaRPr lang="en-US" b="1" dirty="0">
              <a:solidFill>
                <a:schemeClr val="tx1"/>
              </a:solidFill>
              <a:latin typeface="Courier New" charset="0"/>
              <a:ea typeface="Courier New" charset="0"/>
              <a:cs typeface="Courier New" charset="0"/>
            </a:endParaRPr>
          </a:p>
          <a:p>
            <a:pPr lvl="1" algn="l"/>
            <a:r>
              <a:rPr lang="en-US" b="1" dirty="0">
                <a:solidFill>
                  <a:schemeClr val="tx1"/>
                </a:solidFill>
                <a:latin typeface="Courier New" charset="0"/>
                <a:ea typeface="Courier New" charset="0"/>
                <a:cs typeface="Courier New" charset="0"/>
              </a:rPr>
              <a:t>The service named '</a:t>
            </a:r>
            <a:r>
              <a:rPr lang="en-US" b="1" dirty="0" err="1">
                <a:solidFill>
                  <a:schemeClr val="tx1"/>
                </a:solidFill>
                <a:latin typeface="Courier New" charset="0"/>
                <a:ea typeface="Courier New" charset="0"/>
                <a:cs typeface="Courier New" charset="0"/>
              </a:rPr>
              <a:t>httpd</a:t>
            </a:r>
            <a:r>
              <a:rPr lang="en-US" b="1" dirty="0">
                <a:solidFill>
                  <a:schemeClr val="tx1"/>
                </a:solidFill>
                <a:latin typeface="Courier New" charset="0"/>
                <a:ea typeface="Courier New" charset="0"/>
                <a:cs typeface="Courier New" charset="0"/>
              </a:rPr>
              <a:t>' is started and enabled.</a:t>
            </a:r>
          </a:p>
          <a:p>
            <a:endParaRPr lang="en-US" dirty="0"/>
          </a:p>
          <a:p>
            <a:pPr>
              <a:buFont typeface="Wingdings" charset="2"/>
              <a:buChar char="ü"/>
            </a:pPr>
            <a:r>
              <a:rPr lang="en-US" dirty="0"/>
              <a:t>Delete the automatically generated </a:t>
            </a:r>
            <a:r>
              <a:rPr lang="en-US" dirty="0" err="1"/>
              <a:t>InSpec</a:t>
            </a:r>
            <a:r>
              <a:rPr lang="en-US" dirty="0"/>
              <a:t> test</a:t>
            </a:r>
          </a:p>
          <a:p>
            <a:pPr>
              <a:buFont typeface="Wingdings" charset="2"/>
              <a:buChar char="ü"/>
            </a:pPr>
            <a:r>
              <a:rPr lang="en-US" dirty="0"/>
              <a:t>Within the default recipe replace the service resource with an include recipe</a:t>
            </a:r>
          </a:p>
          <a:p>
            <a:pPr>
              <a:buFont typeface="Wingdings" charset="2"/>
              <a:buChar char="ü"/>
            </a:pPr>
            <a:r>
              <a:rPr lang="en-US" dirty="0"/>
              <a:t>Converge and verify the test instance to ensure there are no failures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82617" flipH="1">
            <a:off x="12261414" y="6738463"/>
            <a:ext cx="4873752" cy="3436542"/>
          </a:xfrm>
          <a:prstGeom prst="rect">
            <a:avLst/>
          </a:prstGeom>
        </p:spPr>
      </p:pic>
      <p:sp>
        <p:nvSpPr>
          <p:cNvPr id="5" name="Arc 4"/>
          <p:cNvSpPr/>
          <p:nvPr/>
        </p:nvSpPr>
        <p:spPr>
          <a:xfrm rot="12130957">
            <a:off x="12363590" y="7334351"/>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9388438" y="7116967"/>
            <a:ext cx="3208274" cy="613933"/>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a:solidFill>
                  <a:schemeClr val="tx2"/>
                </a:solidFill>
              </a:rPr>
              <a:t>My hair will grow back!</a:t>
            </a:r>
          </a:p>
        </p:txBody>
      </p:sp>
    </p:spTree>
    <p:extLst>
      <p:ext uri="{BB962C8B-B14F-4D97-AF65-F5344CB8AC3E}">
        <p14:creationId xmlns:p14="http://schemas.microsoft.com/office/powerpoint/2010/main" val="1551719896"/>
      </p:ext>
    </p:extLst>
  </p:cSld>
  <p:clrMapOvr>
    <a:masterClrMapping/>
  </p:clrMapOvr>
  <p:transition spd="med">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Do Our Tests Really Work?</a:t>
            </a:r>
          </a:p>
        </p:txBody>
      </p:sp>
      <p:sp>
        <p:nvSpPr>
          <p:cNvPr id="3" name="Subtitle 2"/>
          <p:cNvSpPr>
            <a:spLocks noGrp="1"/>
          </p:cNvSpPr>
          <p:nvPr>
            <p:ph type="subTitle" idx="1"/>
          </p:nvPr>
        </p:nvSpPr>
        <p:spPr/>
        <p:txBody>
          <a:bodyPr/>
          <a:lstStyle/>
          <a:p>
            <a:r>
              <a:rPr lang="en-US" dirty="0"/>
              <a:t>What if we removed code from within the recipes and ran the tests?</a:t>
            </a:r>
          </a:p>
        </p:txBody>
      </p:sp>
    </p:spTree>
    <p:extLst>
      <p:ext uri="{BB962C8B-B14F-4D97-AF65-F5344CB8AC3E}">
        <p14:creationId xmlns:p14="http://schemas.microsoft.com/office/powerpoint/2010/main" val="2848035078"/>
      </p:ext>
    </p:extLst>
  </p:cSld>
  <p:clrMapOvr>
    <a:masterClrMapping/>
  </p:clrMapOvr>
  <p:transition spd="med">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Heckling Your Code</a:t>
            </a:r>
          </a:p>
        </p:txBody>
      </p:sp>
      <p:sp>
        <p:nvSpPr>
          <p:cNvPr id="3" name="Subtitle 2"/>
          <p:cNvSpPr>
            <a:spLocks noGrp="1"/>
          </p:cNvSpPr>
          <p:nvPr>
            <p:ph type="subTitle" idx="1"/>
          </p:nvPr>
        </p:nvSpPr>
        <p:spPr/>
        <p:txBody>
          <a:bodyPr/>
          <a:lstStyle/>
          <a:p>
            <a:r>
              <a:rPr lang="en-US" dirty="0"/>
              <a:t>Mutation testing is used to design new software tests and evaluate the quality of existing software tests. Mutation testing involves modifying a program in small ways.</a:t>
            </a:r>
          </a:p>
        </p:txBody>
      </p:sp>
    </p:spTree>
    <p:extLst>
      <p:ext uri="{BB962C8B-B14F-4D97-AF65-F5344CB8AC3E}">
        <p14:creationId xmlns:p14="http://schemas.microsoft.com/office/powerpoint/2010/main" val="2145004106"/>
      </p:ext>
    </p:extLst>
  </p:cSld>
  <p:clrMapOvr>
    <a:masterClrMapping/>
  </p:clrMapOvr>
  <p:transition spd="med">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Heckle That Code</a:t>
            </a:r>
          </a:p>
        </p:txBody>
      </p:sp>
      <p:sp>
        <p:nvSpPr>
          <p:cNvPr id="3" name="Content Placeholder 2"/>
          <p:cNvSpPr>
            <a:spLocks noGrp="1"/>
          </p:cNvSpPr>
          <p:nvPr>
            <p:ph sz="quarter" idx="11"/>
          </p:nvPr>
        </p:nvSpPr>
        <p:spPr/>
        <p:txBody>
          <a:bodyPr/>
          <a:lstStyle/>
          <a:p>
            <a:r>
              <a:rPr lang="en-US" dirty="0"/>
              <a:t>It could be a game show. Maybe on Twitch?</a:t>
            </a:r>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a:t>Remove / Comment source code</a:t>
            </a:r>
          </a:p>
          <a:p>
            <a:pPr marL="342900" indent="-342900">
              <a:buFont typeface="Wingdings" charset="2"/>
              <a:buChar char="q"/>
            </a:pPr>
            <a:r>
              <a:rPr lang="en-US" dirty="0"/>
              <a:t>Converge the cookbook and execute the tests</a:t>
            </a:r>
          </a:p>
          <a:p>
            <a:pPr marL="342900" indent="-342900">
              <a:buFont typeface="Wingdings" charset="2"/>
              <a:buChar char="q"/>
            </a:pPr>
            <a:endParaRPr lang="en-US" dirty="0"/>
          </a:p>
        </p:txBody>
      </p:sp>
    </p:spTree>
    <p:extLst>
      <p:ext uri="{BB962C8B-B14F-4D97-AF65-F5344CB8AC3E}">
        <p14:creationId xmlns:p14="http://schemas.microsoft.com/office/powerpoint/2010/main" val="4128408095"/>
      </p:ext>
    </p:extLst>
  </p:cSld>
  <p:clrMapOvr>
    <a:masterClrMapping/>
  </p:clrMapOvr>
  <p:transition spd="med">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Comment Out Key Code Within the Default Recipe</a:t>
            </a:r>
          </a:p>
        </p:txBody>
      </p:sp>
      <p:sp>
        <p:nvSpPr>
          <p:cNvPr id="3" name="Content Placeholder 2"/>
          <p:cNvSpPr>
            <a:spLocks noGrp="1"/>
          </p:cNvSpPr>
          <p:nvPr>
            <p:ph sz="quarter" idx="10"/>
          </p:nvPr>
        </p:nvSpPr>
        <p:spPr/>
        <p:txBody>
          <a:bodyPr/>
          <a:lstStyle/>
          <a:p>
            <a:r>
              <a:rPr lang="en-US" dirty="0"/>
              <a:t>#</a:t>
            </a:r>
          </a:p>
          <a:p>
            <a:r>
              <a:rPr lang="en-US" dirty="0"/>
              <a:t># Cookbook Name:: apache</a:t>
            </a:r>
          </a:p>
          <a:p>
            <a:r>
              <a:rPr lang="en-US" dirty="0"/>
              <a:t># Recipe:: default</a:t>
            </a:r>
          </a:p>
          <a:p>
            <a:r>
              <a:rPr lang="en-US" dirty="0"/>
              <a:t>#</a:t>
            </a:r>
          </a:p>
          <a:p>
            <a:r>
              <a:rPr lang="en-US" dirty="0"/>
              <a:t># Copyright (c) 2015 The Authors, All Rights Reserved.</a:t>
            </a:r>
          </a:p>
          <a:p>
            <a:r>
              <a:rPr lang="en-US" dirty="0"/>
              <a:t># </a:t>
            </a:r>
            <a:r>
              <a:rPr lang="en-US" dirty="0" err="1"/>
              <a:t>include_recipe</a:t>
            </a:r>
            <a:r>
              <a:rPr lang="en-US" dirty="0"/>
              <a:t> 'apache::install'</a:t>
            </a:r>
          </a:p>
          <a:p>
            <a:r>
              <a:rPr lang="en-US" dirty="0" err="1"/>
              <a:t>include_recipe</a:t>
            </a:r>
            <a:r>
              <a:rPr lang="en-US" dirty="0"/>
              <a:t> 'apache::configuration</a:t>
            </a:r>
          </a:p>
          <a:p>
            <a:r>
              <a:rPr lang="en-US" dirty="0" err="1"/>
              <a:t>include_recipe</a:t>
            </a:r>
            <a:r>
              <a:rPr lang="en-US" dirty="0"/>
              <a:t> 'apache::service'</a:t>
            </a:r>
          </a:p>
          <a:p>
            <a:endParaRPr lang="en-US" dirty="0"/>
          </a:p>
        </p:txBody>
      </p:sp>
      <p:sp>
        <p:nvSpPr>
          <p:cNvPr id="4" name="Text Placeholder 3"/>
          <p:cNvSpPr>
            <a:spLocks noGrp="1"/>
          </p:cNvSpPr>
          <p:nvPr>
            <p:ph type="body" sz="quarter" idx="11"/>
          </p:nvPr>
        </p:nvSpPr>
        <p:spPr/>
        <p:txBody>
          <a:bodyPr/>
          <a:lstStyle/>
          <a:p>
            <a:r>
              <a:rPr lang="en-US" dirty="0"/>
              <a:t>~/apache/recipes/</a:t>
            </a:r>
            <a:r>
              <a:rPr lang="en-US" dirty="0" err="1"/>
              <a:t>default.rb</a:t>
            </a:r>
            <a:endParaRPr lang="en-US" dirty="0"/>
          </a:p>
        </p:txBody>
      </p:sp>
      <p:sp>
        <p:nvSpPr>
          <p:cNvPr id="5" name="Text Placeholder 4"/>
          <p:cNvSpPr>
            <a:spLocks noGrp="1"/>
          </p:cNvSpPr>
          <p:nvPr>
            <p:ph type="body" sz="quarter" idx="12"/>
          </p:nvPr>
        </p:nvSpPr>
        <p:spPr>
          <a:xfrm>
            <a:off x="1124446" y="4741538"/>
            <a:ext cx="14404273" cy="624942"/>
          </a:xfrm>
          <a:solidFill>
            <a:srgbClr val="108001">
              <a:alpha val="25000"/>
            </a:srgbClr>
          </a:solidFill>
        </p:spPr>
        <p:txBody>
          <a:bodyPr/>
          <a:lstStyle/>
          <a:p>
            <a:endParaRPr lang="en-US" dirty="0"/>
          </a:p>
        </p:txBody>
      </p:sp>
    </p:spTree>
    <p:extLst>
      <p:ext uri="{BB962C8B-B14F-4D97-AF65-F5344CB8AC3E}">
        <p14:creationId xmlns:p14="http://schemas.microsoft.com/office/powerpoint/2010/main" val="247617088"/>
      </p:ext>
    </p:extLst>
  </p:cSld>
  <p:clrMapOvr>
    <a:masterClrMapping/>
  </p:clrMapOvr>
  <p:transition spd="med">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Heckle That Code</a:t>
            </a:r>
          </a:p>
        </p:txBody>
      </p:sp>
      <p:sp>
        <p:nvSpPr>
          <p:cNvPr id="3" name="Content Placeholder 2"/>
          <p:cNvSpPr>
            <a:spLocks noGrp="1"/>
          </p:cNvSpPr>
          <p:nvPr>
            <p:ph sz="quarter" idx="11"/>
          </p:nvPr>
        </p:nvSpPr>
        <p:spPr/>
        <p:txBody>
          <a:bodyPr/>
          <a:lstStyle/>
          <a:p>
            <a:r>
              <a:rPr lang="en-US" dirty="0"/>
              <a:t>It could be a game show. Maybe on Twitch?</a:t>
            </a:r>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Remove / Comment source code</a:t>
            </a:r>
          </a:p>
          <a:p>
            <a:pPr marL="342900" indent="-342900">
              <a:buFont typeface="Wingdings" charset="2"/>
              <a:buChar char="q"/>
            </a:pPr>
            <a:r>
              <a:rPr lang="en-US" dirty="0"/>
              <a:t>Converge the cookbook and execute the tests</a:t>
            </a:r>
          </a:p>
          <a:p>
            <a:pPr marL="342900" indent="-342900">
              <a:buFont typeface="Wingdings" charset="2"/>
              <a:buChar char="q"/>
            </a:pPr>
            <a:endParaRPr lang="en-US" dirty="0"/>
          </a:p>
        </p:txBody>
      </p:sp>
    </p:spTree>
    <p:extLst>
      <p:ext uri="{BB962C8B-B14F-4D97-AF65-F5344CB8AC3E}">
        <p14:creationId xmlns:p14="http://schemas.microsoft.com/office/powerpoint/2010/main" val="1554580092"/>
      </p:ext>
    </p:extLst>
  </p:cSld>
  <p:clrMapOvr>
    <a:masterClrMapping/>
  </p:clrMapOvr>
  <p:transition spd="med">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Converging &lt;default-centos-69&gt;...</a:t>
            </a:r>
          </a:p>
          <a:p>
            <a:r>
              <a:rPr lang="en-US" dirty="0"/>
              <a:t>       Synchronizing Cookbooks:</a:t>
            </a:r>
          </a:p>
          <a:p>
            <a:r>
              <a:rPr lang="en-US" dirty="0"/>
              <a:t>         - apache (0.1.0)</a:t>
            </a:r>
          </a:p>
          <a:p>
            <a:r>
              <a:rPr lang="en-US" dirty="0"/>
              <a:t>       Compiling Cookbooks...</a:t>
            </a:r>
          </a:p>
          <a:p>
            <a:r>
              <a:rPr lang="en-US" dirty="0"/>
              <a:t>       Converging 3 resources</a:t>
            </a:r>
          </a:p>
          <a:p>
            <a:r>
              <a:rPr lang="en-US" dirty="0"/>
              <a:t>       Recipe: apache::configuration</a:t>
            </a:r>
          </a:p>
          <a:p>
            <a:r>
              <a:rPr lang="en-US" dirty="0"/>
              <a:t>        (up to date)</a:t>
            </a:r>
          </a:p>
          <a:p>
            <a:r>
              <a:rPr lang="en-US" dirty="0"/>
              <a:t>       Recipe: apache::service</a:t>
            </a:r>
          </a:p>
          <a:p>
            <a:r>
              <a:rPr lang="en-US" dirty="0"/>
              <a:t>        (up to date)</a:t>
            </a:r>
          </a:p>
          <a:p>
            <a:r>
              <a:rPr lang="en-US" dirty="0"/>
              <a:t>         * service[apache] action enable (up to date)</a:t>
            </a:r>
          </a:p>
        </p:txBody>
      </p:sp>
      <p:sp>
        <p:nvSpPr>
          <p:cNvPr id="3" name="Text Placeholder 2"/>
          <p:cNvSpPr>
            <a:spLocks noGrp="1"/>
          </p:cNvSpPr>
          <p:nvPr>
            <p:ph type="body" sz="quarter" idx="11"/>
          </p:nvPr>
        </p:nvSpPr>
        <p:spPr/>
        <p:txBody>
          <a:bodyPr/>
          <a:lstStyle/>
          <a:p>
            <a:r>
              <a:rPr lang="en-US" dirty="0"/>
              <a:t>&gt; kitchen converge</a:t>
            </a:r>
          </a:p>
        </p:txBody>
      </p:sp>
      <p:sp>
        <p:nvSpPr>
          <p:cNvPr id="7" name="Content Placeholder 6"/>
          <p:cNvSpPr>
            <a:spLocks noGrp="1"/>
          </p:cNvSpPr>
          <p:nvPr>
            <p:ph sz="quarter" idx="12"/>
          </p:nvPr>
        </p:nvSpPr>
        <p:spPr>
          <a:xfrm>
            <a:off x="1127883" y="4454025"/>
            <a:ext cx="14420850" cy="557213"/>
          </a:xfrm>
        </p:spPr>
        <p:txBody>
          <a:bodyPr/>
          <a:lstStyle/>
          <a:p>
            <a:endParaRPr lang="en-US" dirty="0"/>
          </a:p>
        </p:txBody>
      </p:sp>
      <p:sp>
        <p:nvSpPr>
          <p:cNvPr id="4" name="Title 3"/>
          <p:cNvSpPr>
            <a:spLocks noGrp="1"/>
          </p:cNvSpPr>
          <p:nvPr>
            <p:ph type="title"/>
          </p:nvPr>
        </p:nvSpPr>
        <p:spPr/>
        <p:txBody>
          <a:bodyPr/>
          <a:lstStyle/>
          <a:p>
            <a:r>
              <a:rPr lang="en-US" dirty="0"/>
              <a:t>Re-Converge the Test Instance</a:t>
            </a:r>
          </a:p>
        </p:txBody>
      </p:sp>
    </p:spTree>
    <p:extLst>
      <p:ext uri="{BB962C8B-B14F-4D97-AF65-F5344CB8AC3E}">
        <p14:creationId xmlns:p14="http://schemas.microsoft.com/office/powerpoint/2010/main" val="2521097198"/>
      </p:ext>
    </p:extLst>
  </p:cSld>
  <p:clrMapOvr>
    <a:masterClrMapping/>
  </p:clrMapOvr>
  <p:transition spd="med">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(v1.11.1)</a:t>
            </a:r>
          </a:p>
          <a:p>
            <a:r>
              <a:rPr lang="en-US" dirty="0"/>
              <a:t>-----&gt; Verifying &lt;default-centos-69&gt;...</a:t>
            </a:r>
          </a:p>
          <a:p>
            <a:r>
              <a:rPr lang="en-US" dirty="0"/>
              <a:t>       Use `/home/chef/apache/test/smoke/default` for testing</a:t>
            </a:r>
          </a:p>
          <a:p>
            <a:endParaRPr lang="en-US" dirty="0"/>
          </a:p>
          <a:p>
            <a:r>
              <a:rPr lang="en-US" dirty="0"/>
              <a:t>Target:  </a:t>
            </a:r>
            <a:r>
              <a:rPr lang="en-US" dirty="0" err="1"/>
              <a:t>ssh</a:t>
            </a:r>
            <a:r>
              <a:rPr lang="en-US" dirty="0"/>
              <a:t>://kitchen@localhost:32770</a:t>
            </a:r>
          </a:p>
          <a:p>
            <a:endParaRPr lang="en-US" dirty="0"/>
          </a:p>
          <a:p>
            <a:r>
              <a:rPr lang="en-US" dirty="0"/>
              <a:t>  ✔  Port 80 should be listening</a:t>
            </a:r>
          </a:p>
          <a:p>
            <a:r>
              <a:rPr lang="en-US" dirty="0"/>
              <a:t>  ✔  Command curl </a:t>
            </a:r>
            <a:r>
              <a:rPr lang="en-US" dirty="0" err="1"/>
              <a:t>localhost</a:t>
            </a:r>
            <a:r>
              <a:rPr lang="en-US" dirty="0"/>
              <a:t> </a:t>
            </a:r>
            <a:r>
              <a:rPr lang="en-US" dirty="0" err="1"/>
              <a:t>stdout</a:t>
            </a:r>
            <a:r>
              <a:rPr lang="en-US" dirty="0"/>
              <a:t> should match /Welcome Home/</a:t>
            </a:r>
          </a:p>
          <a:p>
            <a:endParaRPr lang="en-US" dirty="0"/>
          </a:p>
          <a:p>
            <a:r>
              <a:rPr lang="en-US" dirty="0"/>
              <a:t>Summary: 2 successful, 0 failures, 0 skipped</a:t>
            </a:r>
          </a:p>
        </p:txBody>
      </p:sp>
      <p:sp>
        <p:nvSpPr>
          <p:cNvPr id="3" name="Text Placeholder 2"/>
          <p:cNvSpPr>
            <a:spLocks noGrp="1"/>
          </p:cNvSpPr>
          <p:nvPr>
            <p:ph type="body" sz="quarter" idx="11"/>
          </p:nvPr>
        </p:nvSpPr>
        <p:spPr/>
        <p:txBody>
          <a:bodyPr/>
          <a:lstStyle/>
          <a:p>
            <a:r>
              <a:rPr lang="en-US" dirty="0"/>
              <a:t>&gt; kitchen verify</a:t>
            </a:r>
          </a:p>
        </p:txBody>
      </p:sp>
      <p:sp>
        <p:nvSpPr>
          <p:cNvPr id="7" name="Content Placeholder 6"/>
          <p:cNvSpPr>
            <a:spLocks noGrp="1"/>
          </p:cNvSpPr>
          <p:nvPr>
            <p:ph sz="quarter" idx="12"/>
          </p:nvPr>
        </p:nvSpPr>
        <p:spPr>
          <a:xfrm>
            <a:off x="1127883" y="7132981"/>
            <a:ext cx="14420850" cy="557213"/>
          </a:xfrm>
        </p:spPr>
        <p:txBody>
          <a:bodyPr/>
          <a:lstStyle/>
          <a:p>
            <a:endParaRPr lang="en-US" dirty="0"/>
          </a:p>
        </p:txBody>
      </p:sp>
      <p:sp>
        <p:nvSpPr>
          <p:cNvPr id="4" name="Title 3"/>
          <p:cNvSpPr>
            <a:spLocks noGrp="1"/>
          </p:cNvSpPr>
          <p:nvPr>
            <p:ph type="title"/>
          </p:nvPr>
        </p:nvSpPr>
        <p:spPr/>
        <p:txBody>
          <a:bodyPr/>
          <a:lstStyle/>
          <a:p>
            <a:r>
              <a:rPr lang="en-US" dirty="0"/>
              <a:t>Re-Verify the Test Instance</a:t>
            </a:r>
          </a:p>
        </p:txBody>
      </p:sp>
    </p:spTree>
    <p:extLst>
      <p:ext uri="{BB962C8B-B14F-4D97-AF65-F5344CB8AC3E}">
        <p14:creationId xmlns:p14="http://schemas.microsoft.com/office/powerpoint/2010/main" val="3443372597"/>
      </p:ext>
    </p:extLst>
  </p:cSld>
  <p:clrMapOvr>
    <a:masterClrMapping/>
  </p:clrMapOvr>
  <p:transition spd="med">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Kitchen Converge &amp; Verify</a:t>
            </a:r>
            <a:endParaRPr lang="en-US" u="sng" dirty="0"/>
          </a:p>
        </p:txBody>
      </p:sp>
      <p:sp>
        <p:nvSpPr>
          <p:cNvPr id="3" name="Subtitle 2"/>
          <p:cNvSpPr>
            <a:spLocks noGrp="1"/>
          </p:cNvSpPr>
          <p:nvPr>
            <p:ph type="subTitle" idx="1"/>
          </p:nvPr>
        </p:nvSpPr>
        <p:spPr/>
        <p:txBody>
          <a:bodyPr/>
          <a:lstStyle/>
          <a:p>
            <a:r>
              <a:rPr lang="en-US" dirty="0"/>
              <a:t>Running converge or verify will create a new instance the first time it is run. The same instance is used for each additional converge or verify.</a:t>
            </a:r>
          </a:p>
          <a:p>
            <a:endParaRPr lang="en-US" dirty="0"/>
          </a:p>
          <a:p>
            <a:r>
              <a:rPr lang="en-US" dirty="0"/>
              <a:t>The test instance policy changed, but no resource explicitly removed or uninstalled the resources defined in the install recipe.</a:t>
            </a:r>
          </a:p>
        </p:txBody>
      </p:sp>
    </p:spTree>
    <p:extLst>
      <p:ext uri="{BB962C8B-B14F-4D97-AF65-F5344CB8AC3E}">
        <p14:creationId xmlns:p14="http://schemas.microsoft.com/office/powerpoint/2010/main" val="1006860386"/>
      </p:ext>
    </p:extLst>
  </p:cSld>
  <p:clrMapOvr>
    <a:masterClrMapping/>
  </p:clrMapOvr>
  <p:transition spd="med">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bwMode="auto">
          <a:xfrm>
            <a:off x="1652868" y="7059323"/>
            <a:ext cx="13532168" cy="689548"/>
          </a:xfrm>
          <a:prstGeom prst="roundRect">
            <a:avLst/>
          </a:prstGeom>
          <a:solidFill>
            <a:schemeClr val="bg1">
              <a:lumMod val="50000"/>
            </a:schemeClr>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Destroyed</a:t>
            </a:r>
            <a:endParaRPr lang="en-US" sz="2400" b="1" dirty="0">
              <a:gradFill>
                <a:gsLst>
                  <a:gs pos="0">
                    <a:srgbClr val="FFFFFF"/>
                  </a:gs>
                  <a:gs pos="100000">
                    <a:srgbClr val="FFFFFF"/>
                  </a:gs>
                </a:gsLst>
                <a:lin ang="5400000" scaled="0"/>
              </a:gradFill>
            </a:endParaRPr>
          </a:p>
        </p:txBody>
      </p:sp>
      <p:sp>
        <p:nvSpPr>
          <p:cNvPr id="2" name="Title 1"/>
          <p:cNvSpPr>
            <a:spLocks noGrp="1"/>
          </p:cNvSpPr>
          <p:nvPr>
            <p:ph type="ctrTitle"/>
          </p:nvPr>
        </p:nvSpPr>
        <p:spPr/>
        <p:txBody>
          <a:bodyPr>
            <a:normAutofit fontScale="90000"/>
          </a:bodyPr>
          <a:lstStyle/>
          <a:p>
            <a:r>
              <a:rPr lang="en-US" dirty="0"/>
              <a:t>Kitchen Destroy</a:t>
            </a:r>
          </a:p>
        </p:txBody>
      </p:sp>
      <p:sp>
        <p:nvSpPr>
          <p:cNvPr id="3" name="Subtitle 2"/>
          <p:cNvSpPr>
            <a:spLocks noGrp="1"/>
          </p:cNvSpPr>
          <p:nvPr>
            <p:ph type="subTitle" idx="1"/>
          </p:nvPr>
        </p:nvSpPr>
        <p:spPr>
          <a:xfrm>
            <a:off x="1671638" y="3271838"/>
            <a:ext cx="12319000" cy="744991"/>
          </a:xfrm>
          <a:solidFill>
            <a:schemeClr val="tx2"/>
          </a:solidFill>
        </p:spPr>
        <p:txBody>
          <a:bodyPr anchor="ctr"/>
          <a:lstStyle/>
          <a:p>
            <a:r>
              <a:rPr lang="en-US" b="1" dirty="0">
                <a:solidFill>
                  <a:schemeClr val="bg1"/>
                </a:solidFill>
                <a:latin typeface="Courier New" panose="02070309020205020404" pitchFamily="49" charset="0"/>
                <a:cs typeface="Courier New" panose="02070309020205020404" pitchFamily="49" charset="0"/>
              </a:rPr>
              <a:t>$ kitchen destroy [</a:t>
            </a:r>
            <a:r>
              <a:rPr lang="en-US" b="1" dirty="0" err="1">
                <a:solidFill>
                  <a:schemeClr val="bg1"/>
                </a:solidFill>
                <a:latin typeface="Courier New" panose="02070309020205020404" pitchFamily="49" charset="0"/>
                <a:cs typeface="Courier New" panose="02070309020205020404" pitchFamily="49" charset="0"/>
              </a:rPr>
              <a:t>INSTANCE|REGEXP|all</a:t>
            </a:r>
            <a:r>
              <a:rPr lang="en-US" b="1" dirty="0">
                <a:solidFill>
                  <a:schemeClr val="bg1"/>
                </a:solidFill>
                <a:latin typeface="Courier New" panose="02070309020205020404" pitchFamily="49" charset="0"/>
                <a:cs typeface="Courier New" panose="02070309020205020404" pitchFamily="49" charset="0"/>
              </a:rPr>
              <a:t>]</a:t>
            </a:r>
          </a:p>
        </p:txBody>
      </p:sp>
      <p:sp>
        <p:nvSpPr>
          <p:cNvPr id="4" name="TextBox 3"/>
          <p:cNvSpPr txBox="1"/>
          <p:nvPr/>
        </p:nvSpPr>
        <p:spPr bwMode="white">
          <a:xfrm>
            <a:off x="1671638" y="5472825"/>
            <a:ext cx="9817369" cy="2290867"/>
          </a:xfrm>
          <a:prstGeom prst="rect">
            <a:avLst/>
          </a:prstGeom>
        </p:spPr>
        <p:txBody>
          <a:bodyPr vert="horz" wrap="none" lIns="121920" tIns="121920" rIns="121920" bIns="121920" rtlCol="0">
            <a:normAutofit/>
          </a:bodyPr>
          <a:lstStyle/>
          <a:p>
            <a:endParaRPr lang="en-US" sz="3200" dirty="0">
              <a:latin typeface="Courier New" panose="02070309020205020404" pitchFamily="49" charset="0"/>
              <a:cs typeface="Courier New" panose="02070309020205020404" pitchFamily="49" charset="0"/>
            </a:endParaRPr>
          </a:p>
        </p:txBody>
      </p:sp>
      <p:sp>
        <p:nvSpPr>
          <p:cNvPr id="6" name="Rounded Rectangle 5"/>
          <p:cNvSpPr/>
          <p:nvPr/>
        </p:nvSpPr>
        <p:spPr bwMode="auto">
          <a:xfrm>
            <a:off x="1671638" y="6166246"/>
            <a:ext cx="4151376"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Create </a:t>
            </a:r>
            <a:r>
              <a:rPr lang="en-US" b="1" dirty="0" err="1">
                <a:gradFill>
                  <a:gsLst>
                    <a:gs pos="0">
                      <a:srgbClr val="FFFFFF"/>
                    </a:gs>
                    <a:gs pos="100000">
                      <a:srgbClr val="FFFFFF"/>
                    </a:gs>
                  </a:gsLst>
                  <a:lin ang="5400000" scaled="0"/>
                </a:gradFill>
              </a:rPr>
              <a:t>CentOS</a:t>
            </a:r>
            <a:r>
              <a:rPr lang="en-US" b="1" dirty="0">
                <a:gradFill>
                  <a:gsLst>
                    <a:gs pos="0">
                      <a:srgbClr val="FFFFFF"/>
                    </a:gs>
                    <a:gs pos="100000">
                      <a:srgbClr val="FFFFFF"/>
                    </a:gs>
                  </a:gsLst>
                  <a:lin ang="5400000" scaled="0"/>
                </a:gradFill>
              </a:rPr>
              <a:t> Instance</a:t>
            </a:r>
            <a:endParaRPr lang="en-US" sz="2400" b="1" dirty="0">
              <a:gradFill>
                <a:gsLst>
                  <a:gs pos="0">
                    <a:srgbClr val="FFFFFF"/>
                  </a:gs>
                  <a:gs pos="100000">
                    <a:srgbClr val="FFFFFF"/>
                  </a:gs>
                </a:gsLst>
                <a:lin ang="5400000" scaled="0"/>
              </a:gradFill>
            </a:endParaRPr>
          </a:p>
        </p:txBody>
      </p:sp>
      <p:sp>
        <p:nvSpPr>
          <p:cNvPr id="13" name="Subtitle 2"/>
          <p:cNvSpPr txBox="1">
            <a:spLocks/>
          </p:cNvSpPr>
          <p:nvPr/>
        </p:nvSpPr>
        <p:spPr bwMode="white">
          <a:xfrm>
            <a:off x="1671638" y="4261757"/>
            <a:ext cx="12319000" cy="2356502"/>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panose="02070309020205020404" pitchFamily="49" charset="0"/>
                <a:cs typeface="Courier New" panose="02070309020205020404" pitchFamily="49" charset="0"/>
              </a:rPr>
              <a:t>Destroys one or more instances.</a:t>
            </a:r>
          </a:p>
        </p:txBody>
      </p:sp>
      <p:sp>
        <p:nvSpPr>
          <p:cNvPr id="7" name="Rounded Rectangle 6"/>
          <p:cNvSpPr/>
          <p:nvPr/>
        </p:nvSpPr>
        <p:spPr bwMode="auto">
          <a:xfrm>
            <a:off x="6091092" y="6166246"/>
            <a:ext cx="2971800"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Install Chef</a:t>
            </a:r>
            <a:endParaRPr lang="en-US" sz="2400" b="1" dirty="0">
              <a:gradFill>
                <a:gsLst>
                  <a:gs pos="0">
                    <a:srgbClr val="FFFFFF"/>
                  </a:gs>
                  <a:gs pos="100000">
                    <a:srgbClr val="FFFFFF"/>
                  </a:gs>
                </a:gsLst>
                <a:lin ang="5400000" scaled="0"/>
              </a:gradFill>
            </a:endParaRPr>
          </a:p>
        </p:txBody>
      </p:sp>
      <p:sp>
        <p:nvSpPr>
          <p:cNvPr id="8" name="Rounded Rectangle 7"/>
          <p:cNvSpPr/>
          <p:nvPr/>
        </p:nvSpPr>
        <p:spPr bwMode="auto">
          <a:xfrm>
            <a:off x="9330071" y="6166246"/>
            <a:ext cx="320040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Apply the Run List</a:t>
            </a:r>
            <a:endParaRPr lang="en-US" sz="2400" b="1" dirty="0">
              <a:gradFill>
                <a:gsLst>
                  <a:gs pos="0">
                    <a:srgbClr val="FFFFFF"/>
                  </a:gs>
                  <a:gs pos="100000">
                    <a:srgbClr val="FFFFFF"/>
                  </a:gs>
                </a:gsLst>
                <a:lin ang="5400000" scaled="0"/>
              </a:gradFill>
            </a:endParaRPr>
          </a:p>
        </p:txBody>
      </p:sp>
      <p:sp>
        <p:nvSpPr>
          <p:cNvPr id="9" name="Rounded Rectangle 8"/>
          <p:cNvSpPr/>
          <p:nvPr/>
        </p:nvSpPr>
        <p:spPr bwMode="auto">
          <a:xfrm>
            <a:off x="12739539" y="6173639"/>
            <a:ext cx="2445497"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a:gradFill>
                  <a:gsLst>
                    <a:gs pos="0">
                      <a:srgbClr val="FFFFFF"/>
                    </a:gs>
                    <a:gs pos="100000">
                      <a:srgbClr val="FFFFFF"/>
                    </a:gs>
                  </a:gsLst>
                  <a:lin ang="5400000" scaled="0"/>
                </a:gradFill>
              </a:rPr>
              <a:t>Execute Tests</a:t>
            </a:r>
            <a:endParaRPr lang="en-US" sz="2400" b="1" dirty="0">
              <a:gradFill>
                <a:gsLst>
                  <a:gs pos="0">
                    <a:srgbClr val="FFFFFF"/>
                  </a:gs>
                  <a:gs pos="100000">
                    <a:srgbClr val="FFFFFF"/>
                  </a:gs>
                </a:gsLst>
                <a:lin ang="5400000" scaled="0"/>
              </a:gradFill>
            </a:endParaRPr>
          </a:p>
        </p:txBody>
      </p:sp>
      <p:sp>
        <p:nvSpPr>
          <p:cNvPr id="10" name="Right Arrow 9"/>
          <p:cNvSpPr/>
          <p:nvPr/>
        </p:nvSpPr>
        <p:spPr bwMode="auto">
          <a:xfrm>
            <a:off x="5672309" y="6166246"/>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2" name="Right Arrow 11"/>
          <p:cNvSpPr/>
          <p:nvPr/>
        </p:nvSpPr>
        <p:spPr bwMode="auto">
          <a:xfrm>
            <a:off x="8897824" y="6166246"/>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4" name="Right Arrow 13"/>
          <p:cNvSpPr/>
          <p:nvPr/>
        </p:nvSpPr>
        <p:spPr bwMode="auto">
          <a:xfrm>
            <a:off x="12360956" y="6158853"/>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7" name="Right Arrow 16"/>
          <p:cNvSpPr/>
          <p:nvPr/>
        </p:nvSpPr>
        <p:spPr bwMode="auto">
          <a:xfrm rot="5400000">
            <a:off x="10664721" y="6746292"/>
            <a:ext cx="579165"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21" name="Right Arrow 20"/>
          <p:cNvSpPr/>
          <p:nvPr/>
        </p:nvSpPr>
        <p:spPr bwMode="auto">
          <a:xfrm rot="5400000">
            <a:off x="13708872" y="6746291"/>
            <a:ext cx="579165"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22" name="Right Arrow 21"/>
          <p:cNvSpPr/>
          <p:nvPr/>
        </p:nvSpPr>
        <p:spPr bwMode="auto">
          <a:xfrm rot="5400000">
            <a:off x="3331243" y="6746291"/>
            <a:ext cx="579165"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766272936"/>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Write Tests? Why is that Hard?</a:t>
            </a:r>
          </a:p>
        </p:txBody>
      </p:sp>
      <p:sp>
        <p:nvSpPr>
          <p:cNvPr id="3" name="Text Placeholder 2"/>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016558931"/>
      </p:ext>
    </p:extLst>
  </p:cSld>
  <p:clrMapOvr>
    <a:masterClrMapping/>
  </p:clrMapOvr>
  <p:transition spd="med">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Kitchen Test</a:t>
            </a:r>
          </a:p>
        </p:txBody>
      </p:sp>
      <p:sp>
        <p:nvSpPr>
          <p:cNvPr id="23" name="Rounded Rectangle 22"/>
          <p:cNvSpPr/>
          <p:nvPr/>
        </p:nvSpPr>
        <p:spPr bwMode="auto">
          <a:xfrm>
            <a:off x="1652868" y="7059323"/>
            <a:ext cx="13532168" cy="689548"/>
          </a:xfrm>
          <a:prstGeom prst="roundRect">
            <a:avLst/>
          </a:prstGeom>
          <a:solidFill>
            <a:schemeClr val="bg1">
              <a:lumMod val="50000"/>
            </a:schemeClr>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Destroyed</a:t>
            </a:r>
            <a:endParaRPr lang="en-US" sz="2400" b="1" dirty="0">
              <a:gradFill>
                <a:gsLst>
                  <a:gs pos="0">
                    <a:srgbClr val="FFFFFF"/>
                  </a:gs>
                  <a:gs pos="100000">
                    <a:srgbClr val="FFFFFF"/>
                  </a:gs>
                </a:gsLst>
                <a:lin ang="5400000" scaled="0"/>
              </a:gradFill>
            </a:endParaRPr>
          </a:p>
        </p:txBody>
      </p:sp>
      <p:sp>
        <p:nvSpPr>
          <p:cNvPr id="3" name="Subtitle 2"/>
          <p:cNvSpPr>
            <a:spLocks noGrp="1"/>
          </p:cNvSpPr>
          <p:nvPr>
            <p:ph type="subTitle" idx="1"/>
          </p:nvPr>
        </p:nvSpPr>
        <p:spPr>
          <a:xfrm>
            <a:off x="1671638" y="3271838"/>
            <a:ext cx="12319000" cy="744991"/>
          </a:xfrm>
          <a:solidFill>
            <a:schemeClr val="tx2"/>
          </a:solidFill>
        </p:spPr>
        <p:txBody>
          <a:bodyPr anchor="ctr"/>
          <a:lstStyle/>
          <a:p>
            <a:r>
              <a:rPr lang="en-US" b="1" dirty="0">
                <a:solidFill>
                  <a:schemeClr val="bg1"/>
                </a:solidFill>
                <a:latin typeface="Courier New" panose="02070309020205020404" pitchFamily="49" charset="0"/>
                <a:cs typeface="Courier New" panose="02070309020205020404" pitchFamily="49" charset="0"/>
              </a:rPr>
              <a:t>$ kitchen test [</a:t>
            </a:r>
            <a:r>
              <a:rPr lang="en-US" b="1" dirty="0" err="1">
                <a:solidFill>
                  <a:schemeClr val="bg1"/>
                </a:solidFill>
                <a:latin typeface="Courier New" panose="02070309020205020404" pitchFamily="49" charset="0"/>
                <a:cs typeface="Courier New" panose="02070309020205020404" pitchFamily="49" charset="0"/>
              </a:rPr>
              <a:t>INSTANCE|REGEXP|all</a:t>
            </a:r>
            <a:r>
              <a:rPr lang="en-US" b="1" dirty="0">
                <a:solidFill>
                  <a:schemeClr val="bg1"/>
                </a:solidFill>
                <a:latin typeface="Courier New" panose="02070309020205020404" pitchFamily="49" charset="0"/>
                <a:cs typeface="Courier New" panose="02070309020205020404" pitchFamily="49" charset="0"/>
              </a:rPr>
              <a:t>]</a:t>
            </a:r>
          </a:p>
        </p:txBody>
      </p:sp>
      <p:sp>
        <p:nvSpPr>
          <p:cNvPr id="4" name="TextBox 3"/>
          <p:cNvSpPr txBox="1"/>
          <p:nvPr/>
        </p:nvSpPr>
        <p:spPr bwMode="white">
          <a:xfrm>
            <a:off x="1671638" y="5472825"/>
            <a:ext cx="9817369" cy="2290867"/>
          </a:xfrm>
          <a:prstGeom prst="rect">
            <a:avLst/>
          </a:prstGeom>
        </p:spPr>
        <p:txBody>
          <a:bodyPr vert="horz" wrap="none" lIns="121920" tIns="121920" rIns="121920" bIns="121920" rtlCol="0">
            <a:normAutofit/>
          </a:bodyPr>
          <a:lstStyle/>
          <a:p>
            <a:endParaRPr lang="en-US" sz="3200" dirty="0">
              <a:latin typeface="Courier New" panose="02070309020205020404" pitchFamily="49" charset="0"/>
              <a:cs typeface="Courier New" panose="02070309020205020404" pitchFamily="49" charset="0"/>
            </a:endParaRPr>
          </a:p>
        </p:txBody>
      </p:sp>
      <p:sp>
        <p:nvSpPr>
          <p:cNvPr id="6" name="Rounded Rectangle 5"/>
          <p:cNvSpPr/>
          <p:nvPr/>
        </p:nvSpPr>
        <p:spPr bwMode="auto">
          <a:xfrm>
            <a:off x="1671638" y="6166246"/>
            <a:ext cx="4151376"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Create </a:t>
            </a:r>
            <a:r>
              <a:rPr lang="en-US" b="1" dirty="0" err="1">
                <a:gradFill>
                  <a:gsLst>
                    <a:gs pos="0">
                      <a:srgbClr val="FFFFFF"/>
                    </a:gs>
                    <a:gs pos="100000">
                      <a:srgbClr val="FFFFFF"/>
                    </a:gs>
                  </a:gsLst>
                  <a:lin ang="5400000" scaled="0"/>
                </a:gradFill>
              </a:rPr>
              <a:t>CentOS</a:t>
            </a:r>
            <a:r>
              <a:rPr lang="en-US" b="1" dirty="0">
                <a:gradFill>
                  <a:gsLst>
                    <a:gs pos="0">
                      <a:srgbClr val="FFFFFF"/>
                    </a:gs>
                    <a:gs pos="100000">
                      <a:srgbClr val="FFFFFF"/>
                    </a:gs>
                  </a:gsLst>
                  <a:lin ang="5400000" scaled="0"/>
                </a:gradFill>
              </a:rPr>
              <a:t> Instance</a:t>
            </a:r>
            <a:endParaRPr lang="en-US" sz="2400" b="1" dirty="0">
              <a:gradFill>
                <a:gsLst>
                  <a:gs pos="0">
                    <a:srgbClr val="FFFFFF"/>
                  </a:gs>
                  <a:gs pos="100000">
                    <a:srgbClr val="FFFFFF"/>
                  </a:gs>
                </a:gsLst>
                <a:lin ang="5400000" scaled="0"/>
              </a:gradFill>
            </a:endParaRPr>
          </a:p>
        </p:txBody>
      </p:sp>
      <p:sp>
        <p:nvSpPr>
          <p:cNvPr id="13" name="Subtitle 2"/>
          <p:cNvSpPr txBox="1">
            <a:spLocks/>
          </p:cNvSpPr>
          <p:nvPr/>
        </p:nvSpPr>
        <p:spPr bwMode="white">
          <a:xfrm>
            <a:off x="1671638" y="4261757"/>
            <a:ext cx="12319000" cy="2356502"/>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panose="02070309020205020404" pitchFamily="49" charset="0"/>
                <a:cs typeface="Courier New" panose="02070309020205020404" pitchFamily="49" charset="0"/>
              </a:rPr>
              <a:t>Destroys (for clean-up), creates, converges, verifies </a:t>
            </a:r>
          </a:p>
          <a:p>
            <a:r>
              <a:rPr lang="en-US" b="1" dirty="0">
                <a:latin typeface="Courier New" panose="02070309020205020404" pitchFamily="49" charset="0"/>
                <a:cs typeface="Courier New" panose="02070309020205020404" pitchFamily="49" charset="0"/>
              </a:rPr>
              <a:t>and then destroys one or more instances.</a:t>
            </a:r>
          </a:p>
        </p:txBody>
      </p:sp>
      <p:sp>
        <p:nvSpPr>
          <p:cNvPr id="7" name="Rounded Rectangle 6"/>
          <p:cNvSpPr/>
          <p:nvPr/>
        </p:nvSpPr>
        <p:spPr bwMode="auto">
          <a:xfrm>
            <a:off x="6091092" y="6166246"/>
            <a:ext cx="2971800"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Install Chef</a:t>
            </a:r>
            <a:endParaRPr lang="en-US" sz="2400" b="1" dirty="0">
              <a:gradFill>
                <a:gsLst>
                  <a:gs pos="0">
                    <a:srgbClr val="FFFFFF"/>
                  </a:gs>
                  <a:gs pos="100000">
                    <a:srgbClr val="FFFFFF"/>
                  </a:gs>
                </a:gsLst>
                <a:lin ang="5400000" scaled="0"/>
              </a:gradFill>
            </a:endParaRPr>
          </a:p>
        </p:txBody>
      </p:sp>
      <p:sp>
        <p:nvSpPr>
          <p:cNvPr id="8" name="Rounded Rectangle 7"/>
          <p:cNvSpPr/>
          <p:nvPr/>
        </p:nvSpPr>
        <p:spPr bwMode="auto">
          <a:xfrm>
            <a:off x="9330071" y="6166246"/>
            <a:ext cx="320040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Apply the Run List</a:t>
            </a:r>
            <a:endParaRPr lang="en-US" sz="2400" b="1" dirty="0">
              <a:gradFill>
                <a:gsLst>
                  <a:gs pos="0">
                    <a:srgbClr val="FFFFFF"/>
                  </a:gs>
                  <a:gs pos="100000">
                    <a:srgbClr val="FFFFFF"/>
                  </a:gs>
                </a:gsLst>
                <a:lin ang="5400000" scaled="0"/>
              </a:gradFill>
            </a:endParaRPr>
          </a:p>
        </p:txBody>
      </p:sp>
      <p:sp>
        <p:nvSpPr>
          <p:cNvPr id="9" name="Rounded Rectangle 8"/>
          <p:cNvSpPr/>
          <p:nvPr/>
        </p:nvSpPr>
        <p:spPr bwMode="auto">
          <a:xfrm>
            <a:off x="12739539" y="6173639"/>
            <a:ext cx="2445497"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a:gradFill>
                  <a:gsLst>
                    <a:gs pos="0">
                      <a:srgbClr val="FFFFFF"/>
                    </a:gs>
                    <a:gs pos="100000">
                      <a:srgbClr val="FFFFFF"/>
                    </a:gs>
                  </a:gsLst>
                  <a:lin ang="5400000" scaled="0"/>
                </a:gradFill>
              </a:rPr>
              <a:t>Execute Tests</a:t>
            </a:r>
            <a:endParaRPr lang="en-US" sz="2400" b="1" dirty="0">
              <a:gradFill>
                <a:gsLst>
                  <a:gs pos="0">
                    <a:srgbClr val="FFFFFF"/>
                  </a:gs>
                  <a:gs pos="100000">
                    <a:srgbClr val="FFFFFF"/>
                  </a:gs>
                </a:gsLst>
                <a:lin ang="5400000" scaled="0"/>
              </a:gradFill>
            </a:endParaRPr>
          </a:p>
        </p:txBody>
      </p:sp>
      <p:sp>
        <p:nvSpPr>
          <p:cNvPr id="10" name="Right Arrow 9"/>
          <p:cNvSpPr/>
          <p:nvPr/>
        </p:nvSpPr>
        <p:spPr bwMode="auto">
          <a:xfrm>
            <a:off x="5672309" y="6166246"/>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2" name="Right Arrow 11"/>
          <p:cNvSpPr/>
          <p:nvPr/>
        </p:nvSpPr>
        <p:spPr bwMode="auto">
          <a:xfrm>
            <a:off x="8897824" y="6166246"/>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4" name="Right Arrow 13"/>
          <p:cNvSpPr/>
          <p:nvPr/>
        </p:nvSpPr>
        <p:spPr bwMode="auto">
          <a:xfrm>
            <a:off x="12360956" y="6158853"/>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7" name="Right Arrow 16"/>
          <p:cNvSpPr/>
          <p:nvPr/>
        </p:nvSpPr>
        <p:spPr bwMode="auto">
          <a:xfrm rot="5400000">
            <a:off x="10664721" y="6746292"/>
            <a:ext cx="579165"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21" name="Right Arrow 20"/>
          <p:cNvSpPr/>
          <p:nvPr/>
        </p:nvSpPr>
        <p:spPr bwMode="auto">
          <a:xfrm rot="5400000">
            <a:off x="13708872" y="6746291"/>
            <a:ext cx="579165"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22" name="Right Arrow 21"/>
          <p:cNvSpPr/>
          <p:nvPr/>
        </p:nvSpPr>
        <p:spPr bwMode="auto">
          <a:xfrm rot="5400000">
            <a:off x="3331243" y="6746291"/>
            <a:ext cx="579165"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5" name="Curved Down Arrow 4"/>
          <p:cNvSpPr/>
          <p:nvPr/>
        </p:nvSpPr>
        <p:spPr bwMode="auto">
          <a:xfrm rot="16200000">
            <a:off x="490733" y="6205409"/>
            <a:ext cx="1428959" cy="1397790"/>
          </a:xfrm>
          <a:prstGeom prst="curvedDownArrow">
            <a:avLst/>
          </a:prstGeom>
          <a:solidFill>
            <a:schemeClr val="bg1"/>
          </a:solidFill>
          <a:ln>
            <a:solidFill>
              <a:schemeClr val="bg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49882422"/>
      </p:ext>
    </p:extLst>
  </p:cSld>
  <p:clrMapOvr>
    <a:masterClrMapping/>
  </p:clrMapOvr>
  <p:transition spd="med">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Kitchen Test</a:t>
            </a:r>
          </a:p>
        </p:txBody>
      </p:sp>
      <p:sp>
        <p:nvSpPr>
          <p:cNvPr id="3" name="Subtitle 2"/>
          <p:cNvSpPr>
            <a:spLocks noGrp="1"/>
          </p:cNvSpPr>
          <p:nvPr>
            <p:ph type="subTitle" idx="1"/>
          </p:nvPr>
        </p:nvSpPr>
        <p:spPr/>
        <p:txBody>
          <a:bodyPr/>
          <a:lstStyle/>
          <a:p>
            <a:r>
              <a:rPr lang="en-US" dirty="0"/>
              <a:t>Destroying the instance ensures that the policy is being applied to a new instance.</a:t>
            </a:r>
          </a:p>
          <a:p>
            <a:endParaRPr lang="en-US" dirty="0"/>
          </a:p>
          <a:p>
            <a:r>
              <a:rPr lang="en-US" dirty="0"/>
              <a:t>The test instance is re-created and then the updated policy is applied to the new instance. The new policy is incomplete causing an error.</a:t>
            </a:r>
          </a:p>
        </p:txBody>
      </p:sp>
    </p:spTree>
    <p:extLst>
      <p:ext uri="{BB962C8B-B14F-4D97-AF65-F5344CB8AC3E}">
        <p14:creationId xmlns:p14="http://schemas.microsoft.com/office/powerpoint/2010/main" val="1371584652"/>
      </p:ext>
    </p:extLst>
  </p:cSld>
  <p:clrMapOvr>
    <a:masterClrMapping/>
  </p:clrMapOvr>
  <p:transition spd="med">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a:t>
            </a:r>
            <a:r>
              <a:rPr lang="nb-NO" dirty="0"/>
              <a:t>1.11.1</a:t>
            </a:r>
            <a:r>
              <a:rPr lang="en-US" dirty="0"/>
              <a:t>)</a:t>
            </a:r>
          </a:p>
          <a:p>
            <a:r>
              <a:rPr lang="en-US" dirty="0"/>
              <a:t>-----&gt; Cleaning up any prior instances of &lt;default-centos-69&gt;</a:t>
            </a:r>
          </a:p>
          <a:p>
            <a:r>
              <a:rPr lang="en-US" dirty="0"/>
              <a:t>-----&gt; Destroying &lt;default-centos-69&gt;...</a:t>
            </a:r>
          </a:p>
          <a:p>
            <a:r>
              <a:rPr lang="en-US" dirty="0"/>
              <a:t>       ... </a:t>
            </a:r>
          </a:p>
          <a:p>
            <a:r>
              <a:rPr lang="en-US" dirty="0"/>
              <a:t>       [</a:t>
            </a:r>
            <a:r>
              <a:rPr lang="is-IS" dirty="0"/>
              <a:t>2017</a:t>
            </a:r>
            <a:r>
              <a:rPr lang="en-US" dirty="0"/>
              <a:t>-08-29T20:29:16+00:00] FATAL: Chef::Exceptions::</a:t>
            </a:r>
            <a:r>
              <a:rPr lang="en-US" dirty="0" err="1"/>
              <a:t>ChildConvergeError</a:t>
            </a:r>
            <a:r>
              <a:rPr lang="en-US" dirty="0"/>
              <a:t>: Chef run process exited unsuccessfully (exit code 1)</a:t>
            </a:r>
          </a:p>
          <a:p>
            <a:r>
              <a:rPr lang="en-US" dirty="0"/>
              <a:t>&gt;&gt;&gt;&gt;&gt;&gt; ------Exception-------</a:t>
            </a:r>
          </a:p>
          <a:p>
            <a:r>
              <a:rPr lang="en-US" dirty="0"/>
              <a:t>&gt;&gt;&gt;&gt;&gt;&gt; Class: Kitchen::</a:t>
            </a:r>
            <a:r>
              <a:rPr lang="en-US" dirty="0" err="1"/>
              <a:t>ActionFailed</a:t>
            </a:r>
            <a:endParaRPr lang="en-US" dirty="0"/>
          </a:p>
          <a:p>
            <a:r>
              <a:rPr lang="en-US" dirty="0"/>
              <a:t>&gt;&gt;&gt;&gt;&gt;&gt; Message: 1 actions failed.</a:t>
            </a:r>
          </a:p>
          <a:p>
            <a:r>
              <a:rPr lang="en-US" dirty="0"/>
              <a:t>&gt;&gt;&gt;&gt;&gt;&gt;     Converge failed on instance &lt;default-centos-69&gt;.  </a:t>
            </a:r>
          </a:p>
        </p:txBody>
      </p:sp>
      <p:sp>
        <p:nvSpPr>
          <p:cNvPr id="3" name="Text Placeholder 2"/>
          <p:cNvSpPr>
            <a:spLocks noGrp="1"/>
          </p:cNvSpPr>
          <p:nvPr>
            <p:ph type="body" sz="quarter" idx="11"/>
          </p:nvPr>
        </p:nvSpPr>
        <p:spPr/>
        <p:txBody>
          <a:bodyPr/>
          <a:lstStyle/>
          <a:p>
            <a:r>
              <a:rPr lang="en-US" dirty="0"/>
              <a:t>&gt; kitchen test</a:t>
            </a:r>
          </a:p>
        </p:txBody>
      </p:sp>
      <p:sp>
        <p:nvSpPr>
          <p:cNvPr id="4" name="Content Placeholder 3"/>
          <p:cNvSpPr>
            <a:spLocks noGrp="1"/>
          </p:cNvSpPr>
          <p:nvPr>
            <p:ph sz="quarter" idx="12"/>
          </p:nvPr>
        </p:nvSpPr>
        <p:spPr>
          <a:xfrm>
            <a:off x="1122782" y="4452471"/>
            <a:ext cx="14420850" cy="3406588"/>
          </a:xfrm>
        </p:spPr>
        <p:txBody>
          <a:bodyPr/>
          <a:lstStyle/>
          <a:p>
            <a:endParaRPr lang="en-US" dirty="0"/>
          </a:p>
        </p:txBody>
      </p:sp>
      <p:sp>
        <p:nvSpPr>
          <p:cNvPr id="5" name="Title 4"/>
          <p:cNvSpPr>
            <a:spLocks noGrp="1"/>
          </p:cNvSpPr>
          <p:nvPr>
            <p:ph type="title"/>
          </p:nvPr>
        </p:nvSpPr>
        <p:spPr/>
        <p:txBody>
          <a:bodyPr>
            <a:normAutofit fontScale="90000"/>
          </a:bodyPr>
          <a:lstStyle/>
          <a:p>
            <a:r>
              <a:rPr lang="en-US" dirty="0"/>
              <a:t>Test the Cookbook Against a </a:t>
            </a:r>
            <a:r>
              <a:rPr lang="en-US"/>
              <a:t>New Instance</a:t>
            </a:r>
          </a:p>
        </p:txBody>
      </p:sp>
    </p:spTree>
    <p:extLst>
      <p:ext uri="{BB962C8B-B14F-4D97-AF65-F5344CB8AC3E}">
        <p14:creationId xmlns:p14="http://schemas.microsoft.com/office/powerpoint/2010/main" val="2739790168"/>
      </p:ext>
    </p:extLst>
  </p:cSld>
  <p:clrMapOvr>
    <a:masterClrMapping/>
  </p:clrMapOvr>
  <p:transition spd="med">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4"/>
          </p:nvPr>
        </p:nvSpPr>
        <p:spPr/>
        <p:txBody>
          <a:bodyPr/>
          <a:lstStyle/>
          <a:p>
            <a:r>
              <a:rPr lang="en-US" b="1" dirty="0"/>
              <a:t>Faster</a:t>
            </a:r>
            <a:r>
              <a:rPr lang="en-US" dirty="0"/>
              <a:t> execution time</a:t>
            </a:r>
          </a:p>
          <a:p>
            <a:endParaRPr lang="en-US" dirty="0"/>
          </a:p>
          <a:p>
            <a:r>
              <a:rPr lang="en-US" dirty="0"/>
              <a:t>Running converge twice will ensure your policy applies without error to </a:t>
            </a:r>
            <a:r>
              <a:rPr lang="en-US" b="1" dirty="0"/>
              <a:t>existing instances</a:t>
            </a:r>
          </a:p>
        </p:txBody>
      </p:sp>
      <p:sp>
        <p:nvSpPr>
          <p:cNvPr id="3" name="Subtitle 2"/>
          <p:cNvSpPr>
            <a:spLocks noGrp="1"/>
          </p:cNvSpPr>
          <p:nvPr>
            <p:ph sz="quarter" idx="12"/>
          </p:nvPr>
        </p:nvSpPr>
        <p:spPr/>
        <p:txBody>
          <a:bodyPr/>
          <a:lstStyle/>
          <a:p>
            <a:r>
              <a:rPr lang="en-US" b="1" dirty="0"/>
              <a:t>Slower</a:t>
            </a:r>
            <a:r>
              <a:rPr lang="en-US" dirty="0"/>
              <a:t> execution time</a:t>
            </a:r>
          </a:p>
          <a:p>
            <a:endParaRPr lang="en-US" dirty="0"/>
          </a:p>
          <a:p>
            <a:r>
              <a:rPr lang="en-US" dirty="0"/>
              <a:t>Running test will ensure your policy applies without error to any </a:t>
            </a:r>
            <a:r>
              <a:rPr lang="en-US" b="1" dirty="0"/>
              <a:t>new instances</a:t>
            </a:r>
          </a:p>
        </p:txBody>
      </p:sp>
      <p:sp>
        <p:nvSpPr>
          <p:cNvPr id="5" name="Text Placeholder 4"/>
          <p:cNvSpPr>
            <a:spLocks noGrp="1"/>
          </p:cNvSpPr>
          <p:nvPr>
            <p:ph type="body" sz="quarter" idx="15"/>
          </p:nvPr>
        </p:nvSpPr>
        <p:spPr/>
        <p:txBody>
          <a:bodyPr/>
          <a:lstStyle/>
          <a:p>
            <a:r>
              <a:rPr lang="en-US" dirty="0"/>
              <a:t>Converge &amp; Verify</a:t>
            </a:r>
          </a:p>
        </p:txBody>
      </p:sp>
      <p:sp>
        <p:nvSpPr>
          <p:cNvPr id="6" name="Text Placeholder 5"/>
          <p:cNvSpPr>
            <a:spLocks noGrp="1"/>
          </p:cNvSpPr>
          <p:nvPr>
            <p:ph type="body" sz="quarter" idx="16"/>
          </p:nvPr>
        </p:nvSpPr>
        <p:spPr/>
        <p:txBody>
          <a:bodyPr/>
          <a:lstStyle/>
          <a:p>
            <a:r>
              <a:rPr lang="en-US" dirty="0"/>
              <a:t>Test</a:t>
            </a:r>
          </a:p>
        </p:txBody>
      </p:sp>
    </p:spTree>
    <p:extLst>
      <p:ext uri="{BB962C8B-B14F-4D97-AF65-F5344CB8AC3E}">
        <p14:creationId xmlns:p14="http://schemas.microsoft.com/office/powerpoint/2010/main" val="299187329"/>
      </p:ext>
    </p:extLst>
  </p:cSld>
  <p:clrMapOvr>
    <a:masterClrMapping/>
  </p:clrMapOvr>
  <p:transition spd="med">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Heckle That Code</a:t>
            </a:r>
          </a:p>
        </p:txBody>
      </p:sp>
      <p:sp>
        <p:nvSpPr>
          <p:cNvPr id="3" name="Content Placeholder 2"/>
          <p:cNvSpPr>
            <a:spLocks noGrp="1"/>
          </p:cNvSpPr>
          <p:nvPr>
            <p:ph sz="quarter" idx="11"/>
          </p:nvPr>
        </p:nvSpPr>
        <p:spPr/>
        <p:txBody>
          <a:bodyPr/>
          <a:lstStyle/>
          <a:p>
            <a:r>
              <a:rPr lang="en-US" dirty="0"/>
              <a:t>It could be a game show. Maybe on Twitch?</a:t>
            </a:r>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Remove / Comment source code</a:t>
            </a:r>
          </a:p>
          <a:p>
            <a:pPr marL="342900" indent="-342900">
              <a:buFont typeface="Wingdings" charset="2"/>
              <a:buChar char="ü"/>
            </a:pPr>
            <a:r>
              <a:rPr lang="en-US" dirty="0"/>
              <a:t>Converge the cookbook and execute the tests</a:t>
            </a:r>
          </a:p>
          <a:p>
            <a:pPr marL="342900" indent="-342900">
              <a:buFont typeface="Wingdings" charset="2"/>
              <a:buChar char="q"/>
            </a:pPr>
            <a:endParaRPr lang="en-US" dirty="0"/>
          </a:p>
        </p:txBody>
      </p:sp>
    </p:spTree>
    <p:extLst>
      <p:ext uri="{BB962C8B-B14F-4D97-AF65-F5344CB8AC3E}">
        <p14:creationId xmlns:p14="http://schemas.microsoft.com/office/powerpoint/2010/main" val="3262128867"/>
      </p:ext>
    </p:extLst>
  </p:cSld>
  <p:clrMapOvr>
    <a:masterClrMapping/>
  </p:clrMapOvr>
  <p:transition spd="med">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Discussion</a:t>
            </a:r>
          </a:p>
        </p:txBody>
      </p:sp>
      <p:sp>
        <p:nvSpPr>
          <p:cNvPr id="3" name="Subtitle 2"/>
          <p:cNvSpPr>
            <a:spLocks noGrp="1"/>
          </p:cNvSpPr>
          <p:nvPr>
            <p:ph type="subTitle" idx="1"/>
          </p:nvPr>
        </p:nvSpPr>
        <p:spPr>
          <a:xfrm>
            <a:off x="1660524" y="3260725"/>
            <a:ext cx="12330113" cy="4604842"/>
          </a:xfrm>
        </p:spPr>
        <p:txBody>
          <a:bodyPr/>
          <a:lstStyle/>
          <a:p>
            <a:r>
              <a:rPr lang="en-US" dirty="0"/>
              <a:t>What is happening when running </a:t>
            </a:r>
            <a:r>
              <a:rPr lang="en-US" dirty="0">
                <a:latin typeface="Courier New"/>
                <a:cs typeface="Courier New"/>
              </a:rPr>
              <a:t>kitchen test</a:t>
            </a:r>
            <a:r>
              <a:rPr lang="en-US" dirty="0"/>
              <a:t>?</a:t>
            </a:r>
          </a:p>
          <a:p>
            <a:endParaRPr lang="en-US" dirty="0"/>
          </a:p>
          <a:p>
            <a:r>
              <a:rPr lang="en-US" dirty="0"/>
              <a:t>What types of bugs would </a:t>
            </a:r>
            <a:r>
              <a:rPr lang="en-US" dirty="0">
                <a:latin typeface="Courier New"/>
                <a:cs typeface="Courier New"/>
              </a:rPr>
              <a:t>kitchen converge</a:t>
            </a:r>
            <a:r>
              <a:rPr lang="en-US" dirty="0"/>
              <a:t> &amp; </a:t>
            </a:r>
            <a:r>
              <a:rPr lang="en-US" dirty="0">
                <a:latin typeface="Courier New"/>
                <a:cs typeface="Courier New"/>
              </a:rPr>
              <a:t>kitchen verify</a:t>
            </a:r>
            <a:r>
              <a:rPr lang="en-US" dirty="0"/>
              <a:t> find when running?</a:t>
            </a:r>
          </a:p>
          <a:p>
            <a:endParaRPr lang="en-US" dirty="0"/>
          </a:p>
          <a:p>
            <a:r>
              <a:rPr lang="en-US" dirty="0"/>
              <a:t>What is the difference between </a:t>
            </a:r>
            <a:r>
              <a:rPr lang="en-US" dirty="0">
                <a:latin typeface="Courier New"/>
                <a:cs typeface="Courier New"/>
              </a:rPr>
              <a:t>kitchen test</a:t>
            </a:r>
            <a:r>
              <a:rPr lang="en-US" dirty="0"/>
              <a:t> and running both </a:t>
            </a:r>
            <a:r>
              <a:rPr lang="en-US" dirty="0">
                <a:latin typeface="Courier New"/>
                <a:cs typeface="Courier New"/>
              </a:rPr>
              <a:t>kitchen converge</a:t>
            </a:r>
            <a:r>
              <a:rPr lang="en-US" dirty="0"/>
              <a:t> &amp; </a:t>
            </a:r>
            <a:r>
              <a:rPr lang="en-US" dirty="0">
                <a:latin typeface="Courier New"/>
                <a:cs typeface="Courier New"/>
              </a:rPr>
              <a:t>kitchen verify</a:t>
            </a:r>
            <a:r>
              <a:rPr lang="en-US" dirty="0"/>
              <a:t> together?</a:t>
            </a:r>
          </a:p>
          <a:p>
            <a:endParaRPr lang="en-US" dirty="0"/>
          </a:p>
          <a:p>
            <a:r>
              <a:rPr lang="en-US" dirty="0"/>
              <a:t>How long do each of these </a:t>
            </a:r>
            <a:r>
              <a:rPr lang="en-US"/>
              <a:t>approaches take?</a:t>
            </a:r>
            <a:endParaRPr lang="en-US" dirty="0"/>
          </a:p>
        </p:txBody>
      </p:sp>
    </p:spTree>
    <p:extLst>
      <p:ext uri="{BB962C8B-B14F-4D97-AF65-F5344CB8AC3E}">
        <p14:creationId xmlns:p14="http://schemas.microsoft.com/office/powerpoint/2010/main" val="108599519"/>
      </p:ext>
    </p:extLst>
  </p:cSld>
  <p:clrMapOvr>
    <a:masterClrMapping/>
  </p:clrMapOvr>
  <p:transition spd="med">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Q&amp;A</a:t>
            </a:r>
          </a:p>
        </p:txBody>
      </p:sp>
      <p:sp>
        <p:nvSpPr>
          <p:cNvPr id="3" name="Subtitle 2"/>
          <p:cNvSpPr>
            <a:spLocks noGrp="1"/>
          </p:cNvSpPr>
          <p:nvPr>
            <p:ph type="subTitle" idx="1"/>
          </p:nvPr>
        </p:nvSpPr>
        <p:spPr/>
        <p:txBody>
          <a:bodyPr/>
          <a:lstStyle/>
          <a:p>
            <a:r>
              <a:rPr lang="en-US" dirty="0"/>
              <a:t>What questions can we answer for you?</a:t>
            </a:r>
          </a:p>
        </p:txBody>
      </p:sp>
    </p:spTree>
    <p:extLst>
      <p:ext uri="{BB962C8B-B14F-4D97-AF65-F5344CB8AC3E}">
        <p14:creationId xmlns:p14="http://schemas.microsoft.com/office/powerpoint/2010/main" val="2482792365"/>
      </p:ext>
    </p:extLst>
  </p:cSld>
  <p:clrMapOvr>
    <a:masterClrMapping/>
  </p:clrMapOvr>
  <p:transition spd="med">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Introduction</a:t>
            </a:r>
          </a:p>
          <a:p>
            <a:r>
              <a:rPr lang="en-US" dirty="0"/>
              <a:t>Why Write Tests? Why is that Hard?</a:t>
            </a:r>
          </a:p>
          <a:p>
            <a:r>
              <a:rPr lang="en-US" dirty="0"/>
              <a:t>Writing a Test First</a:t>
            </a:r>
          </a:p>
          <a:p>
            <a:r>
              <a:rPr lang="en-US" dirty="0"/>
              <a:t>Refactoring Cookbooks with Tests</a:t>
            </a:r>
          </a:p>
          <a:p>
            <a:endParaRPr lang="en-US" dirty="0"/>
          </a:p>
        </p:txBody>
      </p:sp>
      <p:sp>
        <p:nvSpPr>
          <p:cNvPr id="3" name="Content Placeholder 2"/>
          <p:cNvSpPr>
            <a:spLocks noGrp="1"/>
          </p:cNvSpPr>
          <p:nvPr>
            <p:ph sz="quarter" idx="12"/>
          </p:nvPr>
        </p:nvSpPr>
        <p:spPr/>
        <p:txBody>
          <a:bodyPr/>
          <a:lstStyle/>
          <a:p>
            <a:r>
              <a:rPr lang="en-US" b="1" dirty="0"/>
              <a:t>Faster Feedback with Unit Testing</a:t>
            </a:r>
          </a:p>
          <a:p>
            <a:r>
              <a:rPr lang="en-US" dirty="0"/>
              <a:t>Testing Resources in Recipes</a:t>
            </a:r>
          </a:p>
          <a:p>
            <a:r>
              <a:rPr lang="en-US" dirty="0"/>
              <a:t>Refactoring to Attributes</a:t>
            </a:r>
          </a:p>
          <a:p>
            <a:r>
              <a:rPr lang="en-US" dirty="0"/>
              <a:t>Refactoring to Multiple Platforms</a:t>
            </a:r>
          </a:p>
        </p:txBody>
      </p:sp>
      <p:sp>
        <p:nvSpPr>
          <p:cNvPr id="4" name="Text Placeholder 3"/>
          <p:cNvSpPr>
            <a:spLocks noGrp="1"/>
          </p:cNvSpPr>
          <p:nvPr>
            <p:ph type="body" sz="quarter" idx="15"/>
          </p:nvPr>
        </p:nvSpPr>
        <p:spPr/>
        <p:txBody>
          <a:bodyPr/>
          <a:lstStyle/>
          <a:p>
            <a:r>
              <a:rPr lang="en-US" dirty="0"/>
              <a:t>Morning</a:t>
            </a:r>
          </a:p>
        </p:txBody>
      </p:sp>
      <p:sp>
        <p:nvSpPr>
          <p:cNvPr id="5" name="Text Placeholder 4"/>
          <p:cNvSpPr>
            <a:spLocks noGrp="1"/>
          </p:cNvSpPr>
          <p:nvPr>
            <p:ph type="body" sz="quarter" idx="16"/>
          </p:nvPr>
        </p:nvSpPr>
        <p:spPr/>
        <p:txBody>
          <a:bodyPr/>
          <a:lstStyle/>
          <a:p>
            <a:r>
              <a:rPr lang="en-US" dirty="0"/>
              <a:t>Afternoon</a:t>
            </a:r>
          </a:p>
        </p:txBody>
      </p:sp>
    </p:spTree>
    <p:extLst>
      <p:ext uri="{BB962C8B-B14F-4D97-AF65-F5344CB8AC3E}">
        <p14:creationId xmlns:p14="http://schemas.microsoft.com/office/powerpoint/2010/main" val="23600579"/>
      </p:ext>
    </p:extLst>
  </p:cSld>
  <p:clrMapOvr>
    <a:masterClrMapping/>
  </p:clrMapOvr>
  <p:transition spd="med">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22763473"/>
      </p:ext>
    </p:extLst>
  </p:cSld>
  <p:clrMapOvr>
    <a:masterClrMapping/>
  </p:clrMapOvr>
  <p:transition spd="med">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Faster </a:t>
            </a:r>
            <a:r>
              <a:rPr lang="en-US" dirty="0"/>
              <a:t>Feedback with Unit Testing</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938575057"/>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5400" dirty="0"/>
              <a:t>Why Write Tests? Why is that Hard?</a:t>
            </a:r>
          </a:p>
        </p:txBody>
      </p:sp>
      <p:sp>
        <p:nvSpPr>
          <p:cNvPr id="3" name="Content Placeholder 2"/>
          <p:cNvSpPr>
            <a:spLocks noGrp="1"/>
          </p:cNvSpPr>
          <p:nvPr>
            <p:ph sz="quarter" idx="11"/>
          </p:nvPr>
        </p:nvSpPr>
        <p:spPr/>
        <p:txBody>
          <a:bodyPr/>
          <a:lstStyle/>
          <a:p>
            <a:r>
              <a:rPr lang="en-US" dirty="0"/>
              <a:t>Should I write a test? Perhaps the answer to that question lies in: why write tests?</a:t>
            </a:r>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a:t>Discussion about Writing Tests</a:t>
            </a:r>
          </a:p>
          <a:p>
            <a:pPr marL="342900" indent="-342900">
              <a:buFont typeface="Wingdings" charset="2"/>
              <a:buChar char="q"/>
            </a:pPr>
            <a:r>
              <a:rPr lang="en-US" dirty="0"/>
              <a:t>Discussion about Why Writing Tests is Hard</a:t>
            </a:r>
          </a:p>
        </p:txBody>
      </p:sp>
    </p:spTree>
    <p:extLst>
      <p:ext uri="{BB962C8B-B14F-4D97-AF65-F5344CB8AC3E}">
        <p14:creationId xmlns:p14="http://schemas.microsoft.com/office/powerpoint/2010/main" val="1473960842"/>
      </p:ext>
    </p:extLst>
  </p:cSld>
  <p:clrMapOvr>
    <a:masterClrMapping/>
  </p:clrMapOvr>
  <p:transition spd="med">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Slower Feedback Cycle</a:t>
            </a:r>
          </a:p>
        </p:txBody>
      </p:sp>
      <p:sp>
        <p:nvSpPr>
          <p:cNvPr id="3" name="Subtitle 2"/>
          <p:cNvSpPr>
            <a:spLocks noGrp="1"/>
          </p:cNvSpPr>
          <p:nvPr>
            <p:ph type="subTitle" idx="1"/>
          </p:nvPr>
        </p:nvSpPr>
        <p:spPr/>
        <p:txBody>
          <a:bodyPr/>
          <a:lstStyle/>
          <a:p>
            <a:r>
              <a:rPr lang="en-US" dirty="0"/>
              <a:t>The slower the feedback loop the less value it provides to you while developing your cookbooks. You are less inclined to run the test suite. Which means you will likely miss issues as they happen.</a:t>
            </a:r>
          </a:p>
        </p:txBody>
      </p:sp>
    </p:spTree>
    <p:extLst>
      <p:ext uri="{BB962C8B-B14F-4D97-AF65-F5344CB8AC3E}">
        <p14:creationId xmlns:p14="http://schemas.microsoft.com/office/powerpoint/2010/main" val="173017140"/>
      </p:ext>
    </p:extLst>
  </p:cSld>
  <p:clrMapOvr>
    <a:masterClrMapping/>
  </p:clrMapOvr>
  <p:transition spd="med">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Text Placeholder 2"/>
          <p:cNvSpPr>
            <a:spLocks noGrp="1"/>
          </p:cNvSpPr>
          <p:nvPr>
            <p:ph type="body" sz="quarter" idx="12"/>
          </p:nvPr>
        </p:nvSpPr>
        <p:spPr/>
        <p:txBody>
          <a:bodyPr/>
          <a:lstStyle/>
          <a:p>
            <a:r>
              <a:rPr lang="en-US" dirty="0"/>
              <a:t>After completing this module, you should be able to:</a:t>
            </a:r>
          </a:p>
          <a:p>
            <a:endParaRPr lang="en-US" dirty="0"/>
          </a:p>
          <a:p>
            <a:pPr marL="457200" indent="-457200">
              <a:buFont typeface="Wingdings" charset="2"/>
              <a:buChar char="Ø"/>
            </a:pPr>
            <a:r>
              <a:rPr lang="en-US" dirty="0"/>
              <a:t>Explain the importance and limitations of unit testing</a:t>
            </a:r>
          </a:p>
          <a:p>
            <a:pPr marL="457200" indent="-457200">
              <a:buFont typeface="Wingdings" charset="2"/>
              <a:buChar char="Ø"/>
            </a:pPr>
            <a:r>
              <a:rPr lang="en-US" dirty="0"/>
              <a:t>Write and execute a unit test</a:t>
            </a:r>
          </a:p>
          <a:p>
            <a:pPr marL="457200" indent="-457200">
              <a:buFont typeface="Wingdings" charset="2"/>
              <a:buChar char="Ø"/>
            </a:pPr>
            <a:endParaRPr lang="en-US" dirty="0"/>
          </a:p>
          <a:p>
            <a:pPr marL="457200" indent="-457200">
              <a:buFont typeface="Wingdings" charset="2"/>
              <a:buChar char="Ø"/>
            </a:pPr>
            <a:endParaRPr lang="en-US" dirty="0"/>
          </a:p>
          <a:p>
            <a:pPr marL="457200" indent="-457200">
              <a:buFont typeface="Wingdings" charset="2"/>
              <a:buChar char="Ø"/>
            </a:pPr>
            <a:endParaRPr lang="en-US" dirty="0"/>
          </a:p>
        </p:txBody>
      </p:sp>
    </p:spTree>
    <p:extLst>
      <p:ext uri="{BB962C8B-B14F-4D97-AF65-F5344CB8AC3E}">
        <p14:creationId xmlns:p14="http://schemas.microsoft.com/office/powerpoint/2010/main" val="4284357763"/>
      </p:ext>
    </p:extLst>
  </p:cSld>
  <p:clrMapOvr>
    <a:masterClrMapping/>
  </p:clrMapOvr>
  <p:transition spd="med">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1638" y="2294619"/>
            <a:ext cx="9629408" cy="852712"/>
          </a:xfrm>
        </p:spPr>
        <p:txBody>
          <a:bodyPr>
            <a:noAutofit/>
          </a:bodyPr>
          <a:lstStyle/>
          <a:p>
            <a:r>
              <a:rPr lang="en-US" sz="5400" dirty="0"/>
              <a:t>External Dependencies</a:t>
            </a:r>
          </a:p>
        </p:txBody>
      </p:sp>
      <p:sp>
        <p:nvSpPr>
          <p:cNvPr id="6" name="Rounded Rectangle 5"/>
          <p:cNvSpPr/>
          <p:nvPr/>
        </p:nvSpPr>
        <p:spPr bwMode="auto">
          <a:xfrm>
            <a:off x="11545387" y="1605071"/>
            <a:ext cx="4098470"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Install Chef</a:t>
            </a:r>
            <a:endParaRPr lang="en-US" sz="2400" b="1" dirty="0">
              <a:gradFill>
                <a:gsLst>
                  <a:gs pos="0">
                    <a:srgbClr val="FFFFFF"/>
                  </a:gs>
                  <a:gs pos="100000">
                    <a:srgbClr val="FFFFFF"/>
                  </a:gs>
                </a:gsLst>
                <a:lin ang="5400000" scaled="0"/>
              </a:gradFill>
            </a:endParaRPr>
          </a:p>
        </p:txBody>
      </p:sp>
      <p:sp>
        <p:nvSpPr>
          <p:cNvPr id="7" name="Rounded Rectangle 6"/>
          <p:cNvSpPr/>
          <p:nvPr/>
        </p:nvSpPr>
        <p:spPr bwMode="auto">
          <a:xfrm>
            <a:off x="11545387" y="2522376"/>
            <a:ext cx="409847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Apply the Run List</a:t>
            </a:r>
            <a:endParaRPr lang="en-US" sz="2400" b="1" dirty="0">
              <a:gradFill>
                <a:gsLst>
                  <a:gs pos="0">
                    <a:srgbClr val="FFFFFF"/>
                  </a:gs>
                  <a:gs pos="100000">
                    <a:srgbClr val="FFFFFF"/>
                  </a:gs>
                </a:gsLst>
                <a:lin ang="5400000" scaled="0"/>
              </a:gradFill>
            </a:endParaRPr>
          </a:p>
        </p:txBody>
      </p:sp>
      <p:sp>
        <p:nvSpPr>
          <p:cNvPr id="11" name="Rounded Rectangle 10"/>
          <p:cNvSpPr/>
          <p:nvPr/>
        </p:nvSpPr>
        <p:spPr bwMode="auto">
          <a:xfrm>
            <a:off x="12067902" y="3430180"/>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a:gradFill>
                  <a:gsLst>
                    <a:gs pos="0">
                      <a:srgbClr val="FFFFFF"/>
                    </a:gs>
                    <a:gs pos="100000">
                      <a:srgbClr val="FFFFFF"/>
                    </a:gs>
                  </a:gsLst>
                  <a:lin ang="5400000" scaled="0"/>
                </a:gradFill>
              </a:rPr>
              <a:t>Build Node (</a:t>
            </a:r>
            <a:r>
              <a:rPr lang="en-US" sz="2000" b="1" dirty="0" err="1">
                <a:gradFill>
                  <a:gsLst>
                    <a:gs pos="0">
                      <a:srgbClr val="FFFFFF"/>
                    </a:gs>
                    <a:gs pos="100000">
                      <a:srgbClr val="FFFFFF"/>
                    </a:gs>
                  </a:gsLst>
                  <a:lin ang="5400000" scaled="0"/>
                </a:gradFill>
              </a:rPr>
              <a:t>ohai</a:t>
            </a:r>
            <a:r>
              <a:rPr lang="en-US" sz="2000" b="1" dirty="0">
                <a:gradFill>
                  <a:gsLst>
                    <a:gs pos="0">
                      <a:srgbClr val="FFFFFF"/>
                    </a:gs>
                    <a:gs pos="100000">
                      <a:srgbClr val="FFFFFF"/>
                    </a:gs>
                  </a:gsLst>
                  <a:lin ang="5400000" scaled="0"/>
                </a:gradFill>
              </a:rPr>
              <a:t>)</a:t>
            </a:r>
          </a:p>
        </p:txBody>
      </p:sp>
      <p:sp>
        <p:nvSpPr>
          <p:cNvPr id="12" name="Rounded Rectangle 11"/>
          <p:cNvSpPr/>
          <p:nvPr/>
        </p:nvSpPr>
        <p:spPr bwMode="auto">
          <a:xfrm>
            <a:off x="12067901" y="4337984"/>
            <a:ext cx="3575957"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a:gradFill>
                  <a:gsLst>
                    <a:gs pos="0">
                      <a:srgbClr val="FFFFFF"/>
                    </a:gs>
                    <a:gs pos="100000">
                      <a:srgbClr val="FFFFFF"/>
                    </a:gs>
                  </a:gsLst>
                  <a:lin ang="5400000" scaled="0"/>
                </a:gradFill>
              </a:rPr>
              <a:t>Synchronize Cookbooks</a:t>
            </a:r>
          </a:p>
        </p:txBody>
      </p:sp>
      <p:sp>
        <p:nvSpPr>
          <p:cNvPr id="13" name="Rounded Rectangle 12"/>
          <p:cNvSpPr/>
          <p:nvPr/>
        </p:nvSpPr>
        <p:spPr bwMode="auto">
          <a:xfrm>
            <a:off x="12067902" y="5255289"/>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a:gradFill>
                  <a:gsLst>
                    <a:gs pos="0">
                      <a:srgbClr val="FFFFFF"/>
                    </a:gs>
                    <a:gs pos="100000">
                      <a:srgbClr val="FFFFFF"/>
                    </a:gs>
                  </a:gsLst>
                  <a:lin ang="5400000" scaled="0"/>
                </a:gradFill>
              </a:rPr>
              <a:t>Build Resource Collection</a:t>
            </a:r>
          </a:p>
        </p:txBody>
      </p:sp>
      <p:sp>
        <p:nvSpPr>
          <p:cNvPr id="14" name="Rounded Rectangle 13"/>
          <p:cNvSpPr/>
          <p:nvPr/>
        </p:nvSpPr>
        <p:spPr bwMode="auto">
          <a:xfrm>
            <a:off x="12067902" y="6172594"/>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a:gradFill>
                  <a:gsLst>
                    <a:gs pos="0">
                      <a:srgbClr val="FFFFFF"/>
                    </a:gs>
                    <a:gs pos="100000">
                      <a:srgbClr val="FFFFFF"/>
                    </a:gs>
                  </a:gsLst>
                  <a:lin ang="5400000" scaled="0"/>
                </a:gradFill>
              </a:rPr>
              <a:t>Converge</a:t>
            </a:r>
          </a:p>
        </p:txBody>
      </p:sp>
      <p:sp>
        <p:nvSpPr>
          <p:cNvPr id="16" name="Rounded Rectangle 15"/>
          <p:cNvSpPr/>
          <p:nvPr/>
        </p:nvSpPr>
        <p:spPr bwMode="auto">
          <a:xfrm>
            <a:off x="11545386" y="7061277"/>
            <a:ext cx="4098471"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Execute Tests</a:t>
            </a:r>
            <a:endParaRPr lang="en-US" sz="2400" b="1" dirty="0">
              <a:gradFill>
                <a:gsLst>
                  <a:gs pos="0">
                    <a:srgbClr val="FFFFFF"/>
                  </a:gs>
                  <a:gs pos="100000">
                    <a:srgbClr val="FFFFFF"/>
                  </a:gs>
                </a:gsLst>
                <a:lin ang="5400000" scaled="0"/>
              </a:gradFill>
            </a:endParaRPr>
          </a:p>
        </p:txBody>
      </p:sp>
      <p:sp>
        <p:nvSpPr>
          <p:cNvPr id="10" name="Subtitle 4"/>
          <p:cNvSpPr>
            <a:spLocks noGrp="1"/>
          </p:cNvSpPr>
          <p:nvPr>
            <p:ph type="subTitle" idx="1"/>
          </p:nvPr>
        </p:nvSpPr>
        <p:spPr>
          <a:xfrm>
            <a:off x="1671638" y="3430180"/>
            <a:ext cx="9629408" cy="3188079"/>
          </a:xfrm>
        </p:spPr>
        <p:txBody>
          <a:bodyPr/>
          <a:lstStyle/>
          <a:p>
            <a:r>
              <a:rPr lang="en-US" dirty="0"/>
              <a:t>The speed of the test suite is affected by the external dependency on the creation of the test instance, installing chef, and applying the run list.</a:t>
            </a:r>
          </a:p>
        </p:txBody>
      </p:sp>
      <p:sp>
        <p:nvSpPr>
          <p:cNvPr id="15" name="Rounded Rectangle 14"/>
          <p:cNvSpPr/>
          <p:nvPr/>
        </p:nvSpPr>
        <p:spPr bwMode="auto">
          <a:xfrm>
            <a:off x="11491582" y="716388"/>
            <a:ext cx="4152275"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Create </a:t>
            </a:r>
            <a:r>
              <a:rPr lang="en-US" b="1" dirty="0" err="1">
                <a:gradFill>
                  <a:gsLst>
                    <a:gs pos="0">
                      <a:srgbClr val="FFFFFF"/>
                    </a:gs>
                    <a:gs pos="100000">
                      <a:srgbClr val="FFFFFF"/>
                    </a:gs>
                  </a:gsLst>
                  <a:lin ang="5400000" scaled="0"/>
                </a:gradFill>
              </a:rPr>
              <a:t>CentOS</a:t>
            </a:r>
            <a:r>
              <a:rPr lang="en-US" b="1" dirty="0">
                <a:gradFill>
                  <a:gsLst>
                    <a:gs pos="0">
                      <a:srgbClr val="FFFFFF"/>
                    </a:gs>
                    <a:gs pos="100000">
                      <a:srgbClr val="FFFFFF"/>
                    </a:gs>
                  </a:gsLst>
                  <a:lin ang="5400000" scaled="0"/>
                </a:gradFill>
              </a:rPr>
              <a:t> Instance</a:t>
            </a:r>
            <a:endParaRPr lang="en-US" sz="2400" b="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687972341"/>
      </p:ext>
    </p:extLst>
  </p:cSld>
  <p:clrMapOvr>
    <a:masterClrMapping/>
  </p:clrMapOvr>
  <p:transition spd="med">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11545387" y="1605071"/>
            <a:ext cx="4098470"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Install Chef</a:t>
            </a:r>
            <a:endParaRPr lang="en-US" sz="2400" b="1" dirty="0">
              <a:gradFill>
                <a:gsLst>
                  <a:gs pos="0">
                    <a:srgbClr val="FFFFFF"/>
                  </a:gs>
                  <a:gs pos="100000">
                    <a:srgbClr val="FFFFFF"/>
                  </a:gs>
                </a:gsLst>
                <a:lin ang="5400000" scaled="0"/>
              </a:gradFill>
            </a:endParaRPr>
          </a:p>
        </p:txBody>
      </p:sp>
      <p:sp>
        <p:nvSpPr>
          <p:cNvPr id="7" name="Rounded Rectangle 6"/>
          <p:cNvSpPr/>
          <p:nvPr/>
        </p:nvSpPr>
        <p:spPr bwMode="auto">
          <a:xfrm>
            <a:off x="11545387" y="2522376"/>
            <a:ext cx="409847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Apply the Run List</a:t>
            </a:r>
            <a:endParaRPr lang="en-US" sz="2400" b="1" dirty="0">
              <a:gradFill>
                <a:gsLst>
                  <a:gs pos="0">
                    <a:srgbClr val="FFFFFF"/>
                  </a:gs>
                  <a:gs pos="100000">
                    <a:srgbClr val="FFFFFF"/>
                  </a:gs>
                </a:gsLst>
                <a:lin ang="5400000" scaled="0"/>
              </a:gradFill>
            </a:endParaRPr>
          </a:p>
        </p:txBody>
      </p:sp>
      <p:sp>
        <p:nvSpPr>
          <p:cNvPr id="11" name="Rounded Rectangle 10"/>
          <p:cNvSpPr/>
          <p:nvPr/>
        </p:nvSpPr>
        <p:spPr bwMode="auto">
          <a:xfrm>
            <a:off x="12067902" y="3430180"/>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a:gradFill>
                  <a:gsLst>
                    <a:gs pos="0">
                      <a:srgbClr val="FFFFFF"/>
                    </a:gs>
                    <a:gs pos="100000">
                      <a:srgbClr val="FFFFFF"/>
                    </a:gs>
                  </a:gsLst>
                  <a:lin ang="5400000" scaled="0"/>
                </a:gradFill>
              </a:rPr>
              <a:t>Build Node (</a:t>
            </a:r>
            <a:r>
              <a:rPr lang="en-US" sz="2000" b="1" dirty="0" err="1">
                <a:gradFill>
                  <a:gsLst>
                    <a:gs pos="0">
                      <a:srgbClr val="FFFFFF"/>
                    </a:gs>
                    <a:gs pos="100000">
                      <a:srgbClr val="FFFFFF"/>
                    </a:gs>
                  </a:gsLst>
                  <a:lin ang="5400000" scaled="0"/>
                </a:gradFill>
              </a:rPr>
              <a:t>ohai</a:t>
            </a:r>
            <a:r>
              <a:rPr lang="en-US" sz="2000" b="1" dirty="0">
                <a:gradFill>
                  <a:gsLst>
                    <a:gs pos="0">
                      <a:srgbClr val="FFFFFF"/>
                    </a:gs>
                    <a:gs pos="100000">
                      <a:srgbClr val="FFFFFF"/>
                    </a:gs>
                  </a:gsLst>
                  <a:lin ang="5400000" scaled="0"/>
                </a:gradFill>
              </a:rPr>
              <a:t>)</a:t>
            </a:r>
          </a:p>
        </p:txBody>
      </p:sp>
      <p:sp>
        <p:nvSpPr>
          <p:cNvPr id="12" name="Rounded Rectangle 11"/>
          <p:cNvSpPr/>
          <p:nvPr/>
        </p:nvSpPr>
        <p:spPr bwMode="auto">
          <a:xfrm>
            <a:off x="12067901" y="4337984"/>
            <a:ext cx="3575957"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a:gradFill>
                  <a:gsLst>
                    <a:gs pos="0">
                      <a:srgbClr val="FFFFFF"/>
                    </a:gs>
                    <a:gs pos="100000">
                      <a:srgbClr val="FFFFFF"/>
                    </a:gs>
                  </a:gsLst>
                  <a:lin ang="5400000" scaled="0"/>
                </a:gradFill>
              </a:rPr>
              <a:t>Synchronize Cookbooks</a:t>
            </a:r>
          </a:p>
        </p:txBody>
      </p:sp>
      <p:sp>
        <p:nvSpPr>
          <p:cNvPr id="13" name="Rounded Rectangle 12"/>
          <p:cNvSpPr/>
          <p:nvPr/>
        </p:nvSpPr>
        <p:spPr bwMode="auto">
          <a:xfrm>
            <a:off x="12067902" y="5255289"/>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a:gradFill>
                  <a:gsLst>
                    <a:gs pos="0">
                      <a:srgbClr val="FFFFFF"/>
                    </a:gs>
                    <a:gs pos="100000">
                      <a:srgbClr val="FFFFFF"/>
                    </a:gs>
                  </a:gsLst>
                  <a:lin ang="5400000" scaled="0"/>
                </a:gradFill>
              </a:rPr>
              <a:t>Build Resource Collection</a:t>
            </a:r>
          </a:p>
        </p:txBody>
      </p:sp>
      <p:sp>
        <p:nvSpPr>
          <p:cNvPr id="14" name="Rounded Rectangle 13"/>
          <p:cNvSpPr/>
          <p:nvPr/>
        </p:nvSpPr>
        <p:spPr bwMode="auto">
          <a:xfrm>
            <a:off x="12067902" y="6172594"/>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a:gradFill>
                  <a:gsLst>
                    <a:gs pos="0">
                      <a:srgbClr val="FFFFFF"/>
                    </a:gs>
                    <a:gs pos="100000">
                      <a:srgbClr val="FFFFFF"/>
                    </a:gs>
                  </a:gsLst>
                  <a:lin ang="5400000" scaled="0"/>
                </a:gradFill>
              </a:rPr>
              <a:t>Converge</a:t>
            </a:r>
          </a:p>
        </p:txBody>
      </p:sp>
      <p:sp>
        <p:nvSpPr>
          <p:cNvPr id="16" name="Rounded Rectangle 15"/>
          <p:cNvSpPr/>
          <p:nvPr/>
        </p:nvSpPr>
        <p:spPr bwMode="auto">
          <a:xfrm>
            <a:off x="11545386" y="7061277"/>
            <a:ext cx="4098471"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Execute Tests</a:t>
            </a:r>
            <a:endParaRPr lang="en-US" sz="2400" b="1" dirty="0">
              <a:gradFill>
                <a:gsLst>
                  <a:gs pos="0">
                    <a:srgbClr val="FFFFFF"/>
                  </a:gs>
                  <a:gs pos="100000">
                    <a:srgbClr val="FFFFFF"/>
                  </a:gs>
                </a:gsLst>
                <a:lin ang="5400000" scaled="0"/>
              </a:gradFill>
            </a:endParaRPr>
          </a:p>
        </p:txBody>
      </p:sp>
      <p:sp>
        <p:nvSpPr>
          <p:cNvPr id="15" name="Rectangle 14"/>
          <p:cNvSpPr/>
          <p:nvPr/>
        </p:nvSpPr>
        <p:spPr bwMode="auto">
          <a:xfrm>
            <a:off x="11545386" y="6172594"/>
            <a:ext cx="4098471" cy="1735730"/>
          </a:xfrm>
          <a:prstGeom prst="rect">
            <a:avLst/>
          </a:prstGeom>
          <a:solidFill>
            <a:schemeClr val="bg1">
              <a:alpha val="6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7" name="Title 1"/>
          <p:cNvSpPr txBox="1">
            <a:spLocks/>
          </p:cNvSpPr>
          <p:nvPr/>
        </p:nvSpPr>
        <p:spPr bwMode="white">
          <a:xfrm>
            <a:off x="1671637" y="2294619"/>
            <a:ext cx="9477009" cy="852712"/>
          </a:xfrm>
          <a:prstGeom prst="rect">
            <a:avLst/>
          </a:prstGeom>
        </p:spPr>
        <p:txBody>
          <a:bodyPr vert="horz" wrap="square" lIns="91440" tIns="91440" rIns="91440" bIns="91440" rtlCol="0" anchor="ctr" anchorCtr="0">
            <a:noAutofit/>
          </a:bodyPr>
          <a:lstStyle>
            <a:lvl1pPr algn="l" defTabSz="1217613" rtl="0" eaLnBrk="1" fontAlgn="base" hangingPunct="1">
              <a:lnSpc>
                <a:spcPct val="90000"/>
              </a:lnSpc>
              <a:spcBef>
                <a:spcPct val="0"/>
              </a:spcBef>
              <a:spcAft>
                <a:spcPct val="0"/>
              </a:spcAft>
              <a:defRPr lang="en-US" sz="6400" b="1" kern="1200" spc="0" baseline="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sz="5400" dirty="0"/>
              <a:t>Build Resource Collection</a:t>
            </a:r>
          </a:p>
        </p:txBody>
      </p:sp>
      <p:sp>
        <p:nvSpPr>
          <p:cNvPr id="18" name="Subtitle 4"/>
          <p:cNvSpPr>
            <a:spLocks noGrp="1"/>
          </p:cNvSpPr>
          <p:nvPr>
            <p:ph type="subTitle" idx="1"/>
          </p:nvPr>
        </p:nvSpPr>
        <p:spPr>
          <a:xfrm>
            <a:off x="1671637" y="3430180"/>
            <a:ext cx="9477009" cy="3188079"/>
          </a:xfrm>
        </p:spPr>
        <p:txBody>
          <a:bodyPr/>
          <a:lstStyle/>
          <a:p>
            <a:r>
              <a:rPr lang="en-US" dirty="0"/>
              <a:t>The resource collection is a list of all the resources and recipes loaded across all the recipes within the run list.</a:t>
            </a:r>
          </a:p>
        </p:txBody>
      </p:sp>
      <p:sp>
        <p:nvSpPr>
          <p:cNvPr id="19" name="Rounded Rectangle 18"/>
          <p:cNvSpPr/>
          <p:nvPr/>
        </p:nvSpPr>
        <p:spPr bwMode="auto">
          <a:xfrm>
            <a:off x="11545386" y="716388"/>
            <a:ext cx="4098471"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Create </a:t>
            </a:r>
            <a:r>
              <a:rPr lang="en-US" b="1" dirty="0" err="1">
                <a:gradFill>
                  <a:gsLst>
                    <a:gs pos="0">
                      <a:srgbClr val="FFFFFF"/>
                    </a:gs>
                    <a:gs pos="100000">
                      <a:srgbClr val="FFFFFF"/>
                    </a:gs>
                  </a:gsLst>
                  <a:lin ang="5400000" scaled="0"/>
                </a:gradFill>
              </a:rPr>
              <a:t>CentOS</a:t>
            </a:r>
            <a:r>
              <a:rPr lang="en-US" b="1" dirty="0">
                <a:gradFill>
                  <a:gsLst>
                    <a:gs pos="0">
                      <a:srgbClr val="FFFFFF"/>
                    </a:gs>
                    <a:gs pos="100000">
                      <a:srgbClr val="FFFFFF"/>
                    </a:gs>
                  </a:gsLst>
                  <a:lin ang="5400000" scaled="0"/>
                </a:gradFill>
              </a:rPr>
              <a:t> Instance</a:t>
            </a:r>
            <a:endParaRPr lang="en-US" sz="2400" b="1" dirty="0">
              <a:gradFill>
                <a:gsLst>
                  <a:gs pos="0">
                    <a:srgbClr val="FFFFFF"/>
                  </a:gs>
                  <a:gs pos="100000">
                    <a:srgbClr val="FFFFFF"/>
                  </a:gs>
                </a:gsLst>
                <a:lin ang="5400000" scaled="0"/>
              </a:gradFill>
            </a:endParaRPr>
          </a:p>
        </p:txBody>
      </p:sp>
      <p:sp>
        <p:nvSpPr>
          <p:cNvPr id="4" name="Rectangle 3"/>
          <p:cNvSpPr/>
          <p:nvPr/>
        </p:nvSpPr>
        <p:spPr bwMode="auto">
          <a:xfrm>
            <a:off x="11545386" y="716389"/>
            <a:ext cx="4098471" cy="4448736"/>
          </a:xfrm>
          <a:prstGeom prst="rect">
            <a:avLst/>
          </a:prstGeom>
          <a:solidFill>
            <a:schemeClr val="bg1">
              <a:alpha val="6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0803446"/>
      </p:ext>
    </p:extLst>
  </p:cSld>
  <p:clrMapOvr>
    <a:masterClrMapping/>
  </p:clrMapOvr>
  <p:transition spd="med">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Resource Collection</a:t>
            </a:r>
          </a:p>
        </p:txBody>
      </p:sp>
      <p:grpSp>
        <p:nvGrpSpPr>
          <p:cNvPr id="80" name="Group 79"/>
          <p:cNvGrpSpPr/>
          <p:nvPr/>
        </p:nvGrpSpPr>
        <p:grpSpPr>
          <a:xfrm>
            <a:off x="8946051" y="3899866"/>
            <a:ext cx="4036423" cy="3092408"/>
            <a:chOff x="8760946" y="3807722"/>
            <a:chExt cx="4036423" cy="3092408"/>
          </a:xfrm>
        </p:grpSpPr>
        <p:sp>
          <p:nvSpPr>
            <p:cNvPr id="72" name="Rectangle 71"/>
            <p:cNvSpPr/>
            <p:nvPr/>
          </p:nvSpPr>
          <p:spPr bwMode="auto">
            <a:xfrm>
              <a:off x="8760946" y="6166007"/>
              <a:ext cx="4036423" cy="734123"/>
            </a:xfrm>
            <a:prstGeom prst="rect">
              <a:avLst/>
            </a:prstGeom>
            <a:solidFill>
              <a:schemeClr val="bg1">
                <a:lumMod val="9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71" name="Rectangle 70"/>
            <p:cNvSpPr/>
            <p:nvPr/>
          </p:nvSpPr>
          <p:spPr bwMode="auto">
            <a:xfrm>
              <a:off x="8760946" y="4645747"/>
              <a:ext cx="4036423" cy="734123"/>
            </a:xfrm>
            <a:prstGeom prst="rect">
              <a:avLst/>
            </a:prstGeom>
            <a:solidFill>
              <a:schemeClr val="bg1">
                <a:lumMod val="9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31" name="Rectangle 30"/>
            <p:cNvSpPr/>
            <p:nvPr/>
          </p:nvSpPr>
          <p:spPr bwMode="auto">
            <a:xfrm>
              <a:off x="8760946" y="5403862"/>
              <a:ext cx="4036423" cy="734123"/>
            </a:xfrm>
            <a:prstGeom prst="rect">
              <a:avLst/>
            </a:prstGeom>
            <a:solidFill>
              <a:schemeClr val="bg1">
                <a:lumMod val="9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8" name="Folded Corner 17"/>
            <p:cNvSpPr/>
            <p:nvPr/>
          </p:nvSpPr>
          <p:spPr bwMode="auto">
            <a:xfrm>
              <a:off x="8760946" y="3807722"/>
              <a:ext cx="4036423" cy="743427"/>
            </a:xfrm>
            <a:prstGeom prst="foldedCorner">
              <a:avLst/>
            </a:prstGeom>
            <a:solidFill>
              <a:schemeClr val="accent5"/>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a:r>
                <a:rPr lang="en-US" b="1" dirty="0">
                  <a:solidFill>
                    <a:schemeClr val="bg1"/>
                  </a:solidFill>
                </a:rPr>
                <a:t>Resource Collection</a:t>
              </a:r>
            </a:p>
          </p:txBody>
        </p:sp>
        <p:sp>
          <p:nvSpPr>
            <p:cNvPr id="23" name="Diamond 22"/>
            <p:cNvSpPr/>
            <p:nvPr/>
          </p:nvSpPr>
          <p:spPr bwMode="auto">
            <a:xfrm>
              <a:off x="9066809" y="4727177"/>
              <a:ext cx="548640" cy="548640"/>
            </a:xfrm>
            <a:prstGeom prst="diamond">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24" name="Regular Pentagon 23"/>
            <p:cNvSpPr/>
            <p:nvPr/>
          </p:nvSpPr>
          <p:spPr bwMode="auto">
            <a:xfrm>
              <a:off x="9056691" y="5451845"/>
              <a:ext cx="548640" cy="548640"/>
            </a:xfrm>
            <a:prstGeom prst="pentagon">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25" name="Oval 24"/>
            <p:cNvSpPr/>
            <p:nvPr/>
          </p:nvSpPr>
          <p:spPr bwMode="auto">
            <a:xfrm>
              <a:off x="9056691" y="6170890"/>
              <a:ext cx="548640" cy="548640"/>
            </a:xfrm>
            <a:prstGeom prst="ellipse">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26" name="TextBox 25"/>
            <p:cNvSpPr txBox="1"/>
            <p:nvPr/>
          </p:nvSpPr>
          <p:spPr bwMode="white">
            <a:xfrm>
              <a:off x="9921312" y="4727177"/>
              <a:ext cx="2572561" cy="548641"/>
            </a:xfrm>
            <a:prstGeom prst="rect">
              <a:avLst/>
            </a:prstGeom>
            <a:noFill/>
            <a:ln>
              <a:noFill/>
            </a:ln>
          </p:spPr>
          <p:txBody>
            <a:bodyPr vert="horz" wrap="square" lIns="91440" tIns="91440" rIns="91440" bIns="91440" rtlCol="0" anchor="ctr">
              <a:normAutofit fontScale="85000" lnSpcReduction="10000"/>
            </a:bodyPr>
            <a:lstStyle/>
            <a:p>
              <a:r>
                <a:rPr lang="en-US" b="1" dirty="0">
                  <a:latin typeface="Courier New" charset="0"/>
                  <a:ea typeface="Courier New" charset="0"/>
                  <a:cs typeface="Courier New" charset="0"/>
                </a:rPr>
                <a:t>package '</a:t>
              </a:r>
              <a:r>
                <a:rPr lang="en-US" b="1" dirty="0" err="1">
                  <a:latin typeface="Courier New" charset="0"/>
                  <a:ea typeface="Courier New" charset="0"/>
                  <a:cs typeface="Courier New" charset="0"/>
                </a:rPr>
                <a:t>httpd</a:t>
              </a:r>
              <a:r>
                <a:rPr lang="en-US" b="1" dirty="0">
                  <a:latin typeface="Courier New" charset="0"/>
                  <a:ea typeface="Courier New" charset="0"/>
                  <a:cs typeface="Courier New" charset="0"/>
                </a:rPr>
                <a:t>'</a:t>
              </a:r>
            </a:p>
          </p:txBody>
        </p:sp>
        <p:sp>
          <p:nvSpPr>
            <p:cNvPr id="27" name="TextBox 26"/>
            <p:cNvSpPr txBox="1"/>
            <p:nvPr/>
          </p:nvSpPr>
          <p:spPr bwMode="white">
            <a:xfrm>
              <a:off x="9921312" y="5451844"/>
              <a:ext cx="2572561" cy="548641"/>
            </a:xfrm>
            <a:prstGeom prst="rect">
              <a:avLst/>
            </a:prstGeom>
          </p:spPr>
          <p:txBody>
            <a:bodyPr vert="horz" wrap="square" lIns="91440" tIns="91440" rIns="91440" bIns="91440" rtlCol="0" anchor="ctr">
              <a:noAutofit/>
            </a:bodyPr>
            <a:lstStyle/>
            <a:p>
              <a:r>
                <a:rPr lang="en-US" sz="2000" b="1" dirty="0">
                  <a:latin typeface="Courier New" charset="0"/>
                  <a:ea typeface="Courier New" charset="0"/>
                  <a:cs typeface="Courier New" charset="0"/>
                </a:rPr>
                <a:t>file '/</a:t>
              </a:r>
              <a:r>
                <a:rPr lang="en-US" sz="2000" b="1" dirty="0" err="1">
                  <a:latin typeface="Courier New" charset="0"/>
                  <a:ea typeface="Courier New" charset="0"/>
                  <a:cs typeface="Courier New" charset="0"/>
                </a:rPr>
                <a:t>var</a:t>
              </a:r>
              <a:r>
                <a:rPr lang="en-US" sz="2000" b="1" dirty="0">
                  <a:latin typeface="Courier New" charset="0"/>
                  <a:ea typeface="Courier New" charset="0"/>
                  <a:cs typeface="Courier New" charset="0"/>
                </a:rPr>
                <a:t>/w...</a:t>
              </a:r>
            </a:p>
          </p:txBody>
        </p:sp>
        <p:sp>
          <p:nvSpPr>
            <p:cNvPr id="28" name="TextBox 27"/>
            <p:cNvSpPr txBox="1"/>
            <p:nvPr/>
          </p:nvSpPr>
          <p:spPr bwMode="white">
            <a:xfrm>
              <a:off x="9921312" y="6170421"/>
              <a:ext cx="2572561" cy="548641"/>
            </a:xfrm>
            <a:prstGeom prst="rect">
              <a:avLst/>
            </a:prstGeom>
          </p:spPr>
          <p:txBody>
            <a:bodyPr vert="horz" wrap="square" lIns="91440" tIns="91440" rIns="91440" bIns="91440" rtlCol="0" anchor="ctr">
              <a:normAutofit fontScale="85000" lnSpcReduction="10000"/>
            </a:bodyPr>
            <a:lstStyle/>
            <a:p>
              <a:r>
                <a:rPr lang="en-US" b="1" dirty="0">
                  <a:latin typeface="Courier New" charset="0"/>
                  <a:ea typeface="Courier New" charset="0"/>
                  <a:cs typeface="Courier New" charset="0"/>
                </a:rPr>
                <a:t>service '</a:t>
              </a:r>
              <a:r>
                <a:rPr lang="en-US" b="1" dirty="0" err="1">
                  <a:latin typeface="Courier New" charset="0"/>
                  <a:ea typeface="Courier New" charset="0"/>
                  <a:cs typeface="Courier New" charset="0"/>
                </a:rPr>
                <a:t>httpd</a:t>
              </a:r>
              <a:r>
                <a:rPr lang="en-US" b="1" dirty="0">
                  <a:latin typeface="Courier New" charset="0"/>
                  <a:ea typeface="Courier New" charset="0"/>
                  <a:cs typeface="Courier New" charset="0"/>
                </a:rPr>
                <a:t>'</a:t>
              </a:r>
            </a:p>
          </p:txBody>
        </p:sp>
      </p:grpSp>
      <p:grpSp>
        <p:nvGrpSpPr>
          <p:cNvPr id="81" name="Group 80"/>
          <p:cNvGrpSpPr/>
          <p:nvPr/>
        </p:nvGrpSpPr>
        <p:grpSpPr>
          <a:xfrm>
            <a:off x="2868117" y="3284981"/>
            <a:ext cx="4337277" cy="4134986"/>
            <a:chOff x="1671637" y="3827865"/>
            <a:chExt cx="4337277" cy="4134986"/>
          </a:xfrm>
        </p:grpSpPr>
        <p:sp>
          <p:nvSpPr>
            <p:cNvPr id="5" name="Rectangle 4"/>
            <p:cNvSpPr/>
            <p:nvPr/>
          </p:nvSpPr>
          <p:spPr bwMode="auto">
            <a:xfrm>
              <a:off x="1671637" y="3827865"/>
              <a:ext cx="4337277" cy="4134986"/>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r" defTabSz="914099"/>
              <a:r>
                <a:rPr lang="en-US" sz="4000" b="1" dirty="0">
                  <a:solidFill>
                    <a:schemeClr val="accent3">
                      <a:lumMod val="50000"/>
                    </a:schemeClr>
                  </a:solidFill>
                </a:rPr>
                <a:t>apache</a:t>
              </a:r>
              <a:endParaRPr lang="en-US" sz="4400" b="1" dirty="0">
                <a:solidFill>
                  <a:schemeClr val="accent3">
                    <a:lumMod val="50000"/>
                  </a:schemeClr>
                </a:solidFill>
              </a:endParaRPr>
            </a:p>
          </p:txBody>
        </p:sp>
        <p:sp>
          <p:nvSpPr>
            <p:cNvPr id="11" name="Round Diagonal Corner Rectangle 10"/>
            <p:cNvSpPr/>
            <p:nvPr/>
          </p:nvSpPr>
          <p:spPr bwMode="auto">
            <a:xfrm>
              <a:off x="1782691" y="3932680"/>
              <a:ext cx="1448001" cy="1330946"/>
            </a:xfrm>
            <a:prstGeom prst="round2DiagRect">
              <a:avLst/>
            </a:prstGeom>
            <a:solidFill>
              <a:schemeClr val="accent1"/>
            </a:solidFill>
            <a:ln w="76200">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000" dirty="0">
                  <a:solidFill>
                    <a:schemeClr val="bg1"/>
                  </a:solidFill>
                </a:rPr>
                <a:t>default</a:t>
              </a:r>
            </a:p>
          </p:txBody>
        </p:sp>
        <p:sp>
          <p:nvSpPr>
            <p:cNvPr id="6" name="Round Diagonal Corner Rectangle 5"/>
            <p:cNvSpPr/>
            <p:nvPr/>
          </p:nvSpPr>
          <p:spPr bwMode="auto">
            <a:xfrm>
              <a:off x="3778503" y="5043383"/>
              <a:ext cx="2086889" cy="774401"/>
            </a:xfrm>
            <a:prstGeom prst="round2DiagRect">
              <a:avLst/>
            </a:prstGeom>
            <a:solidFill>
              <a:schemeClr val="accent4"/>
            </a:solidFill>
            <a:ln w="76200">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000" dirty="0">
                  <a:solidFill>
                    <a:schemeClr val="bg1"/>
                  </a:solidFill>
                </a:rPr>
                <a:t>install</a:t>
              </a:r>
            </a:p>
          </p:txBody>
        </p:sp>
        <p:sp>
          <p:nvSpPr>
            <p:cNvPr id="7" name="Round Diagonal Corner Rectangle 6"/>
            <p:cNvSpPr/>
            <p:nvPr/>
          </p:nvSpPr>
          <p:spPr bwMode="auto">
            <a:xfrm>
              <a:off x="3778502" y="5988954"/>
              <a:ext cx="2086889" cy="774401"/>
            </a:xfrm>
            <a:prstGeom prst="round2DiagRect">
              <a:avLst/>
            </a:prstGeom>
            <a:solidFill>
              <a:schemeClr val="accent5"/>
            </a:solidFill>
            <a:ln w="76200">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000" dirty="0">
                  <a:solidFill>
                    <a:schemeClr val="bg1"/>
                  </a:solidFill>
                </a:rPr>
                <a:t>configuration</a:t>
              </a:r>
            </a:p>
          </p:txBody>
        </p:sp>
        <p:sp>
          <p:nvSpPr>
            <p:cNvPr id="8" name="Round Diagonal Corner Rectangle 7"/>
            <p:cNvSpPr/>
            <p:nvPr/>
          </p:nvSpPr>
          <p:spPr bwMode="auto">
            <a:xfrm>
              <a:off x="3778503" y="6934527"/>
              <a:ext cx="2086889" cy="774401"/>
            </a:xfrm>
            <a:prstGeom prst="round2DiagRect">
              <a:avLst/>
            </a:prstGeom>
            <a:solidFill>
              <a:srgbClr val="C97D9A"/>
            </a:solidFill>
            <a:ln w="76200">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000" dirty="0">
                  <a:solidFill>
                    <a:schemeClr val="bg1"/>
                  </a:solidFill>
                </a:rPr>
                <a:t>service</a:t>
              </a:r>
            </a:p>
          </p:txBody>
        </p:sp>
        <p:cxnSp>
          <p:nvCxnSpPr>
            <p:cNvPr id="9" name="Straight Connector 8"/>
            <p:cNvCxnSpPr>
              <a:stCxn id="11" idx="1"/>
            </p:cNvCxnSpPr>
            <p:nvPr/>
          </p:nvCxnSpPr>
          <p:spPr>
            <a:xfrm>
              <a:off x="2506692" y="5263626"/>
              <a:ext cx="13322" cy="1112122"/>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10" name="Straight Connector 9"/>
            <p:cNvCxnSpPr>
              <a:endCxn id="35" idx="1"/>
            </p:cNvCxnSpPr>
            <p:nvPr/>
          </p:nvCxnSpPr>
          <p:spPr>
            <a:xfrm>
              <a:off x="2506692" y="6375748"/>
              <a:ext cx="905602" cy="408"/>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1932888" y="4539633"/>
              <a:ext cx="587126"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1932888" y="4772309"/>
              <a:ext cx="587126" cy="0"/>
            </a:xfrm>
            <a:prstGeom prst="line">
              <a:avLst/>
            </a:prstGeom>
            <a:ln w="1524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a:off x="1932888" y="4981064"/>
              <a:ext cx="587126"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sp>
          <p:nvSpPr>
            <p:cNvPr id="20" name="Diamond 19"/>
            <p:cNvSpPr/>
            <p:nvPr/>
          </p:nvSpPr>
          <p:spPr bwMode="auto">
            <a:xfrm>
              <a:off x="3895934" y="5499563"/>
              <a:ext cx="274320" cy="274320"/>
            </a:xfrm>
            <a:prstGeom prst="diamond">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21" name="Regular Pentagon 20"/>
            <p:cNvSpPr/>
            <p:nvPr/>
          </p:nvSpPr>
          <p:spPr bwMode="auto">
            <a:xfrm>
              <a:off x="3894885" y="6439893"/>
              <a:ext cx="274320" cy="274320"/>
            </a:xfrm>
            <a:prstGeom prst="pentagon">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22" name="Oval 21"/>
            <p:cNvSpPr/>
            <p:nvPr/>
          </p:nvSpPr>
          <p:spPr bwMode="auto">
            <a:xfrm>
              <a:off x="3894885" y="7399159"/>
              <a:ext cx="274320" cy="274320"/>
            </a:xfrm>
            <a:prstGeom prst="ellipse">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35" name="Left Bracket 34"/>
            <p:cNvSpPr/>
            <p:nvPr/>
          </p:nvSpPr>
          <p:spPr>
            <a:xfrm>
              <a:off x="3412294" y="5043383"/>
              <a:ext cx="213244" cy="2665545"/>
            </a:xfrm>
            <a:prstGeom prst="lef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cxnSp>
        <p:nvCxnSpPr>
          <p:cNvPr id="53" name="Straight Connector 52"/>
          <p:cNvCxnSpPr>
            <a:stCxn id="6" idx="0"/>
            <a:endCxn id="71" idx="1"/>
          </p:cNvCxnSpPr>
          <p:nvPr/>
        </p:nvCxnSpPr>
        <p:spPr>
          <a:xfrm>
            <a:off x="7061872" y="4887700"/>
            <a:ext cx="1884179" cy="217253"/>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55" name="Straight Connector 54"/>
          <p:cNvCxnSpPr>
            <a:stCxn id="7" idx="0"/>
            <a:endCxn id="31" idx="1"/>
          </p:cNvCxnSpPr>
          <p:nvPr/>
        </p:nvCxnSpPr>
        <p:spPr>
          <a:xfrm>
            <a:off x="7061871" y="5833271"/>
            <a:ext cx="1884180" cy="29797"/>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56" name="Straight Connector 55"/>
          <p:cNvCxnSpPr>
            <a:stCxn id="8" idx="0"/>
            <a:endCxn id="72" idx="1"/>
          </p:cNvCxnSpPr>
          <p:nvPr/>
        </p:nvCxnSpPr>
        <p:spPr>
          <a:xfrm flipV="1">
            <a:off x="7061872" y="6625213"/>
            <a:ext cx="1884179" cy="153631"/>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67864382"/>
      </p:ext>
    </p:extLst>
  </p:cSld>
  <p:clrMapOvr>
    <a:masterClrMapping/>
  </p:clrMapOvr>
  <p:transition spd="med">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RSpec and </a:t>
            </a:r>
            <a:r>
              <a:rPr lang="en-US" dirty="0" err="1"/>
              <a:t>ChefSpec</a:t>
            </a:r>
            <a:endParaRPr lang="en-US" dirty="0"/>
          </a:p>
        </p:txBody>
      </p:sp>
      <p:sp>
        <p:nvSpPr>
          <p:cNvPr id="3" name="Subtitle 2"/>
          <p:cNvSpPr>
            <a:spLocks noGrp="1"/>
          </p:cNvSpPr>
          <p:nvPr>
            <p:ph type="subTitle" idx="1"/>
          </p:nvPr>
        </p:nvSpPr>
        <p:spPr>
          <a:xfrm>
            <a:off x="1671638" y="3271838"/>
            <a:ext cx="8800419" cy="3685016"/>
          </a:xfrm>
        </p:spPr>
        <p:txBody>
          <a:bodyPr/>
          <a:lstStyle/>
          <a:p>
            <a:r>
              <a:rPr lang="en-US" dirty="0"/>
              <a:t>RSpec is a Domain Specific Language (DSL) that allows you to express and execute expectations. These expectations are expressed in examples that are asserted in different example groups.</a:t>
            </a:r>
          </a:p>
          <a:p>
            <a:endParaRPr lang="en-US" dirty="0"/>
          </a:p>
          <a:p>
            <a:r>
              <a:rPr lang="en-US" dirty="0" err="1"/>
              <a:t>ChefSpec</a:t>
            </a:r>
            <a:r>
              <a:rPr lang="en-US" dirty="0"/>
              <a:t> provides helpers and tools that allow you to express expectations about the state of </a:t>
            </a:r>
            <a:r>
              <a:rPr lang="en-US" b="1" dirty="0"/>
              <a:t>resource collection</a:t>
            </a:r>
            <a:r>
              <a:rPr lang="en-US" dirty="0"/>
              <a:t>.</a:t>
            </a:r>
          </a:p>
        </p:txBody>
      </p:sp>
      <p:grpSp>
        <p:nvGrpSpPr>
          <p:cNvPr id="26" name="Group 25"/>
          <p:cNvGrpSpPr/>
          <p:nvPr/>
        </p:nvGrpSpPr>
        <p:grpSpPr>
          <a:xfrm>
            <a:off x="11332563" y="3760251"/>
            <a:ext cx="4152276" cy="2369594"/>
            <a:chOff x="11962151" y="5650144"/>
            <a:chExt cx="4152276" cy="2369594"/>
          </a:xfrm>
        </p:grpSpPr>
        <p:sp>
          <p:nvSpPr>
            <p:cNvPr id="22" name="Rounded Rectangle 21"/>
            <p:cNvSpPr/>
            <p:nvPr/>
          </p:nvSpPr>
          <p:spPr bwMode="auto">
            <a:xfrm>
              <a:off x="11962151" y="7330190"/>
              <a:ext cx="4152275"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Ruby</a:t>
              </a:r>
              <a:endParaRPr lang="en-US" sz="2400" b="1" dirty="0">
                <a:gradFill>
                  <a:gsLst>
                    <a:gs pos="0">
                      <a:srgbClr val="FFFFFF"/>
                    </a:gs>
                    <a:gs pos="100000">
                      <a:srgbClr val="FFFFFF"/>
                    </a:gs>
                  </a:gsLst>
                  <a:lin ang="5400000" scaled="0"/>
                </a:gradFill>
              </a:endParaRPr>
            </a:p>
          </p:txBody>
        </p:sp>
        <p:sp>
          <p:nvSpPr>
            <p:cNvPr id="23" name="Rounded Rectangle 22"/>
            <p:cNvSpPr/>
            <p:nvPr/>
          </p:nvSpPr>
          <p:spPr bwMode="auto">
            <a:xfrm>
              <a:off x="11962151" y="6508229"/>
              <a:ext cx="2028488"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RSpec</a:t>
              </a:r>
              <a:endParaRPr lang="en-US" sz="2400" b="1" dirty="0">
                <a:gradFill>
                  <a:gsLst>
                    <a:gs pos="0">
                      <a:srgbClr val="FFFFFF"/>
                    </a:gs>
                    <a:gs pos="100000">
                      <a:srgbClr val="FFFFFF"/>
                    </a:gs>
                  </a:gsLst>
                  <a:lin ang="5400000" scaled="0"/>
                </a:gradFill>
              </a:endParaRPr>
            </a:p>
          </p:txBody>
        </p:sp>
        <p:sp>
          <p:nvSpPr>
            <p:cNvPr id="24" name="Rounded Rectangle 23"/>
            <p:cNvSpPr/>
            <p:nvPr/>
          </p:nvSpPr>
          <p:spPr bwMode="auto">
            <a:xfrm>
              <a:off x="11962151" y="5650144"/>
              <a:ext cx="2028488"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a:gradFill>
                    <a:gsLst>
                      <a:gs pos="0">
                        <a:srgbClr val="FFFFFF"/>
                      </a:gs>
                      <a:gs pos="100000">
                        <a:srgbClr val="FFFFFF"/>
                      </a:gs>
                    </a:gsLst>
                    <a:lin ang="5400000" scaled="0"/>
                  </a:gradFill>
                </a:rPr>
                <a:t>ChefSpec</a:t>
              </a:r>
              <a:endParaRPr lang="en-US" sz="2400" b="1" dirty="0">
                <a:gradFill>
                  <a:gsLst>
                    <a:gs pos="0">
                      <a:srgbClr val="FFFFFF"/>
                    </a:gs>
                    <a:gs pos="100000">
                      <a:srgbClr val="FFFFFF"/>
                    </a:gs>
                  </a:gsLst>
                  <a:lin ang="5400000" scaled="0"/>
                </a:gradFill>
              </a:endParaRPr>
            </a:p>
          </p:txBody>
        </p:sp>
        <p:sp>
          <p:nvSpPr>
            <p:cNvPr id="25" name="Rounded Rectangle 24"/>
            <p:cNvSpPr/>
            <p:nvPr/>
          </p:nvSpPr>
          <p:spPr bwMode="auto">
            <a:xfrm>
              <a:off x="14085939" y="6490167"/>
              <a:ext cx="2028488"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Chef</a:t>
              </a:r>
              <a:endParaRPr lang="en-US" sz="2400" b="1"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357008222"/>
      </p:ext>
    </p:extLst>
  </p:cSld>
  <p:clrMapOvr>
    <a:masterClrMapping/>
  </p:clrMapOvr>
  <p:transition spd="med">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Test Kitchen versus </a:t>
            </a:r>
            <a:r>
              <a:rPr lang="en-US" dirty="0" err="1"/>
              <a:t>ChefSpec</a:t>
            </a:r>
            <a:endParaRPr lang="en-US" dirty="0"/>
          </a:p>
        </p:txBody>
      </p:sp>
      <p:grpSp>
        <p:nvGrpSpPr>
          <p:cNvPr id="3" name="Group 2"/>
          <p:cNvGrpSpPr/>
          <p:nvPr/>
        </p:nvGrpSpPr>
        <p:grpSpPr>
          <a:xfrm>
            <a:off x="1646341" y="5655360"/>
            <a:ext cx="13836398" cy="1419713"/>
            <a:chOff x="1646341" y="3558746"/>
            <a:chExt cx="13836398" cy="1419713"/>
          </a:xfrm>
        </p:grpSpPr>
        <p:grpSp>
          <p:nvGrpSpPr>
            <p:cNvPr id="16" name="Group 15"/>
            <p:cNvGrpSpPr/>
            <p:nvPr/>
          </p:nvGrpSpPr>
          <p:grpSpPr>
            <a:xfrm>
              <a:off x="1671638" y="4274125"/>
              <a:ext cx="13811101" cy="704334"/>
              <a:chOff x="1671638" y="3631573"/>
              <a:chExt cx="13811101" cy="704334"/>
            </a:xfrm>
          </p:grpSpPr>
          <p:sp>
            <p:nvSpPr>
              <p:cNvPr id="9" name="Rounded Rectangle 8"/>
              <p:cNvSpPr/>
              <p:nvPr/>
            </p:nvSpPr>
            <p:spPr bwMode="auto">
              <a:xfrm>
                <a:off x="1671638" y="3638966"/>
                <a:ext cx="4151376"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Create </a:t>
                </a:r>
                <a:r>
                  <a:rPr lang="en-US" b="1" dirty="0" err="1">
                    <a:gradFill>
                      <a:gsLst>
                        <a:gs pos="0">
                          <a:srgbClr val="FFFFFF"/>
                        </a:gs>
                        <a:gs pos="100000">
                          <a:srgbClr val="FFFFFF"/>
                        </a:gs>
                      </a:gsLst>
                      <a:lin ang="5400000" scaled="0"/>
                    </a:gradFill>
                  </a:rPr>
                  <a:t>CentOS</a:t>
                </a:r>
                <a:r>
                  <a:rPr lang="en-US" b="1" dirty="0">
                    <a:gradFill>
                      <a:gsLst>
                        <a:gs pos="0">
                          <a:srgbClr val="FFFFFF"/>
                        </a:gs>
                        <a:gs pos="100000">
                          <a:srgbClr val="FFFFFF"/>
                        </a:gs>
                      </a:gsLst>
                      <a:lin ang="5400000" scaled="0"/>
                    </a:gradFill>
                  </a:rPr>
                  <a:t> Instance</a:t>
                </a:r>
                <a:endParaRPr lang="en-US" sz="2400" b="1" dirty="0">
                  <a:gradFill>
                    <a:gsLst>
                      <a:gs pos="0">
                        <a:srgbClr val="FFFFFF"/>
                      </a:gs>
                      <a:gs pos="100000">
                        <a:srgbClr val="FFFFFF"/>
                      </a:gs>
                    </a:gsLst>
                    <a:lin ang="5400000" scaled="0"/>
                  </a:gradFill>
                </a:endParaRPr>
              </a:p>
            </p:txBody>
          </p:sp>
          <p:sp>
            <p:nvSpPr>
              <p:cNvPr id="10" name="Rounded Rectangle 9"/>
              <p:cNvSpPr/>
              <p:nvPr/>
            </p:nvSpPr>
            <p:spPr bwMode="auto">
              <a:xfrm>
                <a:off x="6091092" y="3638966"/>
                <a:ext cx="2971800"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Install Chef</a:t>
                </a:r>
                <a:endParaRPr lang="en-US" sz="2400" b="1" dirty="0">
                  <a:gradFill>
                    <a:gsLst>
                      <a:gs pos="0">
                        <a:srgbClr val="FFFFFF"/>
                      </a:gs>
                      <a:gs pos="100000">
                        <a:srgbClr val="FFFFFF"/>
                      </a:gs>
                    </a:gsLst>
                    <a:lin ang="5400000" scaled="0"/>
                  </a:gradFill>
                </a:endParaRPr>
              </a:p>
            </p:txBody>
          </p:sp>
          <p:sp>
            <p:nvSpPr>
              <p:cNvPr id="11" name="Rounded Rectangle 10"/>
              <p:cNvSpPr/>
              <p:nvPr/>
            </p:nvSpPr>
            <p:spPr bwMode="auto">
              <a:xfrm>
                <a:off x="9330071" y="3638966"/>
                <a:ext cx="320040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Apply the Run List</a:t>
                </a:r>
                <a:endParaRPr lang="en-US" sz="2400" b="1" dirty="0">
                  <a:gradFill>
                    <a:gsLst>
                      <a:gs pos="0">
                        <a:srgbClr val="FFFFFF"/>
                      </a:gs>
                      <a:gs pos="100000">
                        <a:srgbClr val="FFFFFF"/>
                      </a:gs>
                    </a:gsLst>
                    <a:lin ang="5400000" scaled="0"/>
                  </a:gradFill>
                </a:endParaRPr>
              </a:p>
            </p:txBody>
          </p:sp>
          <p:sp>
            <p:nvSpPr>
              <p:cNvPr id="12" name="Rounded Rectangle 11"/>
              <p:cNvSpPr/>
              <p:nvPr/>
            </p:nvSpPr>
            <p:spPr bwMode="auto">
              <a:xfrm>
                <a:off x="12739539" y="3646359"/>
                <a:ext cx="2743200"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a:gradFill>
                      <a:gsLst>
                        <a:gs pos="0">
                          <a:srgbClr val="FFFFFF"/>
                        </a:gs>
                        <a:gs pos="100000">
                          <a:srgbClr val="FFFFFF"/>
                        </a:gs>
                      </a:gsLst>
                      <a:lin ang="5400000" scaled="0"/>
                    </a:gradFill>
                  </a:rPr>
                  <a:t>Execute Tests</a:t>
                </a:r>
                <a:endParaRPr lang="en-US" sz="2400" b="1" dirty="0">
                  <a:gradFill>
                    <a:gsLst>
                      <a:gs pos="0">
                        <a:srgbClr val="FFFFFF"/>
                      </a:gs>
                      <a:gs pos="100000">
                        <a:srgbClr val="FFFFFF"/>
                      </a:gs>
                    </a:gsLst>
                    <a:lin ang="5400000" scaled="0"/>
                  </a:gradFill>
                </a:endParaRPr>
              </a:p>
            </p:txBody>
          </p:sp>
          <p:sp>
            <p:nvSpPr>
              <p:cNvPr id="13" name="Right Arrow 12"/>
              <p:cNvSpPr/>
              <p:nvPr/>
            </p:nvSpPr>
            <p:spPr bwMode="auto">
              <a:xfrm>
                <a:off x="5672309" y="3638966"/>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4" name="Right Arrow 13"/>
              <p:cNvSpPr/>
              <p:nvPr/>
            </p:nvSpPr>
            <p:spPr bwMode="auto">
              <a:xfrm>
                <a:off x="8897824" y="3638966"/>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5" name="Right Arrow 14"/>
              <p:cNvSpPr/>
              <p:nvPr/>
            </p:nvSpPr>
            <p:spPr bwMode="auto">
              <a:xfrm>
                <a:off x="12360956" y="3631573"/>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grpSp>
        <p:sp>
          <p:nvSpPr>
            <p:cNvPr id="17" name="TextBox 16"/>
            <p:cNvSpPr txBox="1"/>
            <p:nvPr/>
          </p:nvSpPr>
          <p:spPr bwMode="white">
            <a:xfrm>
              <a:off x="1646341" y="3558746"/>
              <a:ext cx="5877866" cy="543697"/>
            </a:xfrm>
            <a:prstGeom prst="rect">
              <a:avLst/>
            </a:prstGeom>
          </p:spPr>
          <p:txBody>
            <a:bodyPr vert="horz" wrap="square" lIns="91440" tIns="91440" rIns="91440" bIns="91440" rtlCol="0">
              <a:noAutofit/>
            </a:bodyPr>
            <a:lstStyle/>
            <a:p>
              <a:r>
                <a:rPr lang="en-US" sz="3200" dirty="0"/>
                <a:t>Test Kitchen using </a:t>
              </a:r>
              <a:r>
                <a:rPr lang="en-US" sz="3200" dirty="0" err="1"/>
                <a:t>InSpec</a:t>
              </a:r>
              <a:endParaRPr lang="en-US" sz="3200" dirty="0"/>
            </a:p>
          </p:txBody>
        </p:sp>
      </p:grpSp>
      <p:grpSp>
        <p:nvGrpSpPr>
          <p:cNvPr id="4" name="Group 3"/>
          <p:cNvGrpSpPr/>
          <p:nvPr/>
        </p:nvGrpSpPr>
        <p:grpSpPr>
          <a:xfrm>
            <a:off x="1671638" y="3558746"/>
            <a:ext cx="11604142" cy="1498809"/>
            <a:chOff x="1646340" y="5229237"/>
            <a:chExt cx="11604142" cy="1498809"/>
          </a:xfrm>
        </p:grpSpPr>
        <p:sp>
          <p:nvSpPr>
            <p:cNvPr id="21" name="Rounded Rectangle 20"/>
            <p:cNvSpPr/>
            <p:nvPr/>
          </p:nvSpPr>
          <p:spPr bwMode="auto">
            <a:xfrm>
              <a:off x="1678926" y="6023712"/>
              <a:ext cx="4144088"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Build Node (</a:t>
              </a:r>
              <a:r>
                <a:rPr lang="en-US" b="1" dirty="0" err="1">
                  <a:gradFill>
                    <a:gsLst>
                      <a:gs pos="0">
                        <a:srgbClr val="FFFFFF"/>
                      </a:gs>
                      <a:gs pos="100000">
                        <a:srgbClr val="FFFFFF"/>
                      </a:gs>
                    </a:gsLst>
                    <a:lin ang="5400000" scaled="0"/>
                  </a:gradFill>
                </a:rPr>
                <a:t>Fauxhai</a:t>
              </a:r>
              <a:r>
                <a:rPr lang="en-US" b="1" dirty="0">
                  <a:gradFill>
                    <a:gsLst>
                      <a:gs pos="0">
                        <a:srgbClr val="FFFFFF"/>
                      </a:gs>
                      <a:gs pos="100000">
                        <a:srgbClr val="FFFFFF"/>
                      </a:gs>
                    </a:gsLst>
                    <a:lin ang="5400000" scaled="0"/>
                  </a:gradFill>
                </a:rPr>
                <a:t>)</a:t>
              </a:r>
              <a:endParaRPr lang="en-US" sz="2400" b="1" dirty="0">
                <a:gradFill>
                  <a:gsLst>
                    <a:gs pos="0">
                      <a:srgbClr val="FFFFFF"/>
                    </a:gs>
                    <a:gs pos="100000">
                      <a:srgbClr val="FFFFFF"/>
                    </a:gs>
                  </a:gsLst>
                  <a:lin ang="5400000" scaled="0"/>
                </a:gradFill>
              </a:endParaRPr>
            </a:p>
          </p:txBody>
        </p:sp>
        <p:sp>
          <p:nvSpPr>
            <p:cNvPr id="22" name="Rounded Rectangle 21"/>
            <p:cNvSpPr/>
            <p:nvPr/>
          </p:nvSpPr>
          <p:spPr bwMode="auto">
            <a:xfrm>
              <a:off x="10507282" y="6023712"/>
              <a:ext cx="2743200"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a:gradFill>
                    <a:gsLst>
                      <a:gs pos="0">
                        <a:srgbClr val="FFFFFF"/>
                      </a:gs>
                      <a:gs pos="100000">
                        <a:srgbClr val="FFFFFF"/>
                      </a:gs>
                    </a:gsLst>
                    <a:lin ang="5400000" scaled="0"/>
                  </a:gradFill>
                </a:rPr>
                <a:t>Execute Tests</a:t>
              </a:r>
              <a:endParaRPr lang="en-US" sz="2400" b="1" dirty="0">
                <a:gradFill>
                  <a:gsLst>
                    <a:gs pos="0">
                      <a:srgbClr val="FFFFFF"/>
                    </a:gs>
                    <a:gs pos="100000">
                      <a:srgbClr val="FFFFFF"/>
                    </a:gs>
                  </a:gsLst>
                  <a:lin ang="5400000" scaled="0"/>
                </a:gradFill>
              </a:endParaRPr>
            </a:p>
          </p:txBody>
        </p:sp>
        <p:sp>
          <p:nvSpPr>
            <p:cNvPr id="27" name="Rounded Rectangle 26"/>
            <p:cNvSpPr/>
            <p:nvPr/>
          </p:nvSpPr>
          <p:spPr bwMode="auto">
            <a:xfrm>
              <a:off x="6093104" y="6023712"/>
              <a:ext cx="4144088"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Build Resource Collection</a:t>
              </a:r>
              <a:endParaRPr lang="en-US" sz="2400" b="1" dirty="0">
                <a:gradFill>
                  <a:gsLst>
                    <a:gs pos="0">
                      <a:srgbClr val="FFFFFF"/>
                    </a:gs>
                    <a:gs pos="100000">
                      <a:srgbClr val="FFFFFF"/>
                    </a:gs>
                  </a:gsLst>
                  <a:lin ang="5400000" scaled="0"/>
                </a:gradFill>
              </a:endParaRPr>
            </a:p>
          </p:txBody>
        </p:sp>
        <p:sp>
          <p:nvSpPr>
            <p:cNvPr id="26" name="TextBox 25"/>
            <p:cNvSpPr txBox="1"/>
            <p:nvPr/>
          </p:nvSpPr>
          <p:spPr bwMode="white">
            <a:xfrm>
              <a:off x="1646340" y="5229237"/>
              <a:ext cx="4311719" cy="543697"/>
            </a:xfrm>
            <a:prstGeom prst="rect">
              <a:avLst/>
            </a:prstGeom>
          </p:spPr>
          <p:txBody>
            <a:bodyPr vert="horz" wrap="square" lIns="91440" tIns="91440" rIns="91440" bIns="91440" rtlCol="0">
              <a:noAutofit/>
            </a:bodyPr>
            <a:lstStyle/>
            <a:p>
              <a:r>
                <a:rPr lang="en-US" sz="3200" dirty="0" err="1"/>
                <a:t>ChefSpec</a:t>
              </a:r>
              <a:endParaRPr lang="en-US" sz="3200" dirty="0"/>
            </a:p>
          </p:txBody>
        </p:sp>
        <p:sp>
          <p:nvSpPr>
            <p:cNvPr id="25" name="Right Arrow 24"/>
            <p:cNvSpPr/>
            <p:nvPr/>
          </p:nvSpPr>
          <p:spPr bwMode="auto">
            <a:xfrm>
              <a:off x="5672309" y="6031105"/>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28" name="Right Arrow 27"/>
            <p:cNvSpPr/>
            <p:nvPr/>
          </p:nvSpPr>
          <p:spPr bwMode="auto">
            <a:xfrm>
              <a:off x="10077777" y="6022289"/>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623110348"/>
      </p:ext>
    </p:extLst>
  </p:cSld>
  <p:clrMapOvr>
    <a:masterClrMapping/>
  </p:clrMapOvr>
  <p:transition spd="med">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Faster Feedback While Developing Cookbooks</a:t>
            </a:r>
          </a:p>
        </p:txBody>
      </p:sp>
      <p:sp>
        <p:nvSpPr>
          <p:cNvPr id="3" name="Content Placeholder 2"/>
          <p:cNvSpPr>
            <a:spLocks noGrp="1"/>
          </p:cNvSpPr>
          <p:nvPr>
            <p:ph sz="quarter" idx="11"/>
          </p:nvPr>
        </p:nvSpPr>
        <p:spPr/>
        <p:txBody>
          <a:bodyPr/>
          <a:lstStyle/>
          <a:p>
            <a:r>
              <a:rPr lang="en-US" dirty="0"/>
              <a:t>The faster the feedback from our tests, the more likely we are to run them. The more likely we are to run them means they will catch more issues.</a:t>
            </a:r>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a:t>Review and run the existing tests</a:t>
            </a:r>
          </a:p>
          <a:p>
            <a:pPr marL="342900" indent="-342900">
              <a:buFont typeface="Wingdings" charset="2"/>
              <a:buChar char="q"/>
            </a:pPr>
            <a:r>
              <a:rPr lang="en-US" dirty="0"/>
              <a:t>Identify the tests that we need to write</a:t>
            </a:r>
          </a:p>
          <a:p>
            <a:pPr marL="342900" indent="-342900">
              <a:buFont typeface="Wingdings" charset="2"/>
              <a:buChar char="q"/>
            </a:pPr>
            <a:r>
              <a:rPr lang="en-US" dirty="0"/>
              <a:t>Write and execute the tests to identify the failure</a:t>
            </a:r>
          </a:p>
          <a:p>
            <a:pPr marL="342900" indent="-342900">
              <a:buFont typeface="Wingdings" charset="2"/>
              <a:buChar char="q"/>
            </a:pPr>
            <a:r>
              <a:rPr lang="en-US" dirty="0"/>
              <a:t>Fix the code and execute the tests to see success</a:t>
            </a:r>
          </a:p>
          <a:p>
            <a:endParaRPr lang="en-US" dirty="0"/>
          </a:p>
          <a:p>
            <a:endParaRPr lang="en-US" dirty="0"/>
          </a:p>
          <a:p>
            <a:endParaRPr lang="en-US" dirty="0"/>
          </a:p>
        </p:txBody>
      </p:sp>
    </p:spTree>
    <p:extLst>
      <p:ext uri="{BB962C8B-B14F-4D97-AF65-F5344CB8AC3E}">
        <p14:creationId xmlns:p14="http://schemas.microsoft.com/office/powerpoint/2010/main" val="580014498"/>
      </p:ext>
    </p:extLst>
  </p:cSld>
  <p:clrMapOvr>
    <a:masterClrMapping/>
  </p:clrMapOvr>
  <p:transition spd="med">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spec</a:t>
            </a:r>
          </a:p>
          <a:p>
            <a:r>
              <a:rPr lang="en-US" dirty="0"/>
              <a:t>├── </a:t>
            </a:r>
            <a:r>
              <a:rPr lang="en-US" dirty="0" err="1"/>
              <a:t>spec_helper.rb</a:t>
            </a:r>
            <a:endParaRPr lang="en-US" dirty="0"/>
          </a:p>
          <a:p>
            <a:r>
              <a:rPr lang="en-US" dirty="0"/>
              <a:t>└── unit</a:t>
            </a:r>
          </a:p>
          <a:p>
            <a:r>
              <a:rPr lang="en-US" dirty="0"/>
              <a:t>    └── recipes</a:t>
            </a:r>
          </a:p>
          <a:p>
            <a:r>
              <a:rPr lang="en-US" dirty="0"/>
              <a:t>        ├── </a:t>
            </a:r>
            <a:r>
              <a:rPr lang="en-US" dirty="0" err="1"/>
              <a:t>configuration_spec.rb</a:t>
            </a:r>
            <a:endParaRPr lang="en-US" dirty="0"/>
          </a:p>
          <a:p>
            <a:r>
              <a:rPr lang="en-US" dirty="0"/>
              <a:t>        ├── </a:t>
            </a:r>
            <a:r>
              <a:rPr lang="en-US" dirty="0" err="1"/>
              <a:t>default_spec.rb</a:t>
            </a:r>
            <a:endParaRPr lang="en-US" dirty="0"/>
          </a:p>
          <a:p>
            <a:r>
              <a:rPr lang="en-US" dirty="0"/>
              <a:t>        ├── </a:t>
            </a:r>
            <a:r>
              <a:rPr lang="en-US" dirty="0" err="1"/>
              <a:t>install_spec.rb</a:t>
            </a:r>
            <a:endParaRPr lang="en-US" dirty="0"/>
          </a:p>
          <a:p>
            <a:r>
              <a:rPr lang="en-US" dirty="0"/>
              <a:t>        └── </a:t>
            </a:r>
            <a:r>
              <a:rPr lang="en-US" dirty="0" err="1"/>
              <a:t>service_spec.rb</a:t>
            </a:r>
            <a:endParaRPr lang="en-US" dirty="0"/>
          </a:p>
          <a:p>
            <a:r>
              <a:rPr lang="en-US"/>
              <a:t>2 directories, 6 </a:t>
            </a:r>
            <a:r>
              <a:rPr lang="en-US" dirty="0"/>
              <a:t>files</a:t>
            </a:r>
          </a:p>
        </p:txBody>
      </p:sp>
      <p:sp>
        <p:nvSpPr>
          <p:cNvPr id="3" name="Text Placeholder 2"/>
          <p:cNvSpPr>
            <a:spLocks noGrp="1"/>
          </p:cNvSpPr>
          <p:nvPr>
            <p:ph type="body" sz="quarter" idx="11"/>
          </p:nvPr>
        </p:nvSpPr>
        <p:spPr/>
        <p:txBody>
          <a:bodyPr/>
          <a:lstStyle/>
          <a:p>
            <a:r>
              <a:rPr lang="en-US" dirty="0"/>
              <a:t>&gt; tree spec</a:t>
            </a:r>
          </a:p>
        </p:txBody>
      </p:sp>
      <p:sp>
        <p:nvSpPr>
          <p:cNvPr id="4" name="Content Placeholder 3"/>
          <p:cNvSpPr>
            <a:spLocks noGrp="1"/>
          </p:cNvSpPr>
          <p:nvPr>
            <p:ph sz="quarter" idx="12"/>
          </p:nvPr>
        </p:nvSpPr>
        <p:spPr>
          <a:xfrm>
            <a:off x="1127883" y="4455428"/>
            <a:ext cx="14420850" cy="2102955"/>
          </a:xfrm>
        </p:spPr>
        <p:txBody>
          <a:bodyPr/>
          <a:lstStyle/>
          <a:p>
            <a:endParaRPr lang="en-US" dirty="0"/>
          </a:p>
        </p:txBody>
      </p:sp>
      <p:sp>
        <p:nvSpPr>
          <p:cNvPr id="5" name="Title 4"/>
          <p:cNvSpPr>
            <a:spLocks noGrp="1"/>
          </p:cNvSpPr>
          <p:nvPr>
            <p:ph type="title"/>
          </p:nvPr>
        </p:nvSpPr>
        <p:spPr/>
        <p:txBody>
          <a:bodyPr/>
          <a:lstStyle/>
          <a:p>
            <a:r>
              <a:rPr lang="en-US" dirty="0"/>
              <a:t>View the Spec Directory</a:t>
            </a:r>
          </a:p>
        </p:txBody>
      </p:sp>
    </p:spTree>
    <p:extLst>
      <p:ext uri="{BB962C8B-B14F-4D97-AF65-F5344CB8AC3E}">
        <p14:creationId xmlns:p14="http://schemas.microsoft.com/office/powerpoint/2010/main" val="1773265009"/>
      </p:ext>
    </p:extLst>
  </p:cSld>
  <p:clrMapOvr>
    <a:masterClrMapping/>
  </p:clrMapOvr>
  <p:transition spd="med">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 the Test for the Default Recipe</a:t>
            </a:r>
          </a:p>
        </p:txBody>
      </p:sp>
      <p:sp>
        <p:nvSpPr>
          <p:cNvPr id="3" name="Content Placeholder 2"/>
          <p:cNvSpPr>
            <a:spLocks noGrp="1"/>
          </p:cNvSpPr>
          <p:nvPr>
            <p:ph sz="quarter" idx="10"/>
          </p:nvPr>
        </p:nvSpPr>
        <p:spPr/>
        <p:txBody>
          <a:bodyPr>
            <a:normAutofit fontScale="85000" lnSpcReduction="20000"/>
          </a:bodyPr>
          <a:lstStyle/>
          <a:p>
            <a:r>
              <a:rPr lang="en-US" dirty="0"/>
              <a:t>require '</a:t>
            </a:r>
            <a:r>
              <a:rPr lang="en-US" dirty="0" err="1"/>
              <a:t>spec_helper</a:t>
            </a:r>
            <a:r>
              <a:rPr lang="en-US" dirty="0"/>
              <a:t>'</a:t>
            </a:r>
          </a:p>
          <a:p>
            <a:endParaRPr lang="en-US" dirty="0"/>
          </a:p>
          <a:p>
            <a:r>
              <a:rPr lang="en-US" dirty="0"/>
              <a:t>describe 'apache::default' do</a:t>
            </a:r>
          </a:p>
          <a:p>
            <a:r>
              <a:rPr lang="en-US" dirty="0"/>
              <a:t>  context 'When all attributes are default, on an Ubuntu 16.04'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ServerRunner.new</a:t>
            </a:r>
            <a:r>
              <a:rPr lang="en-US" dirty="0"/>
              <a:t>(platform: </a:t>
            </a:r>
            <a:r>
              <a:rPr lang="en-US" dirty="0" err="1"/>
              <a:t>ubuntu</a:t>
            </a:r>
            <a:r>
              <a:rPr lang="en-US" dirty="0"/>
              <a:t>',version: '16.04 ')</a:t>
            </a:r>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a:p>
            <a:r>
              <a:rPr lang="en-US" dirty="0"/>
              <a:t>    it 'converges successfully' do</a:t>
            </a:r>
          </a:p>
          <a:p>
            <a:r>
              <a:rPr lang="en-US" dirty="0"/>
              <a:t>      expect { </a:t>
            </a:r>
            <a:r>
              <a:rPr lang="en-US" dirty="0" err="1"/>
              <a:t>chef_run</a:t>
            </a:r>
            <a:r>
              <a:rPr lang="en-US" dirty="0"/>
              <a:t> }.</a:t>
            </a:r>
            <a:r>
              <a:rPr lang="en-US" dirty="0" err="1"/>
              <a:t>to_not</a:t>
            </a:r>
            <a:r>
              <a:rPr lang="en-US" dirty="0"/>
              <a:t> </a:t>
            </a:r>
            <a:r>
              <a:rPr lang="en-US" dirty="0" err="1"/>
              <a:t>raise_error</a:t>
            </a:r>
            <a:endParaRPr lang="en-US" dirty="0"/>
          </a:p>
          <a:p>
            <a:r>
              <a:rPr lang="en-US" dirty="0"/>
              <a:t>    end</a:t>
            </a:r>
          </a:p>
          <a:p>
            <a:r>
              <a:rPr lang="en-US" dirty="0"/>
              <a:t>  end</a:t>
            </a:r>
          </a:p>
          <a:p>
            <a:r>
              <a:rPr lang="en-US" dirty="0"/>
              <a:t>end</a:t>
            </a:r>
          </a:p>
        </p:txBody>
      </p:sp>
      <p:sp>
        <p:nvSpPr>
          <p:cNvPr id="4" name="Text Placeholder 3"/>
          <p:cNvSpPr>
            <a:spLocks noGrp="1"/>
          </p:cNvSpPr>
          <p:nvPr>
            <p:ph type="body" sz="quarter" idx="11"/>
          </p:nvPr>
        </p:nvSpPr>
        <p:spPr/>
        <p:txBody>
          <a:bodyPr/>
          <a:lstStyle/>
          <a:p>
            <a:r>
              <a:rPr lang="en-US" dirty="0"/>
              <a:t>~/apache/spec/unit/recipes/</a:t>
            </a:r>
            <a:r>
              <a:rPr lang="en-US" dirty="0" err="1"/>
              <a:t>default_spec.rb</a:t>
            </a:r>
            <a:endParaRPr lang="en-US" dirty="0"/>
          </a:p>
        </p:txBody>
      </p:sp>
    </p:spTree>
    <p:extLst>
      <p:ext uri="{BB962C8B-B14F-4D97-AF65-F5344CB8AC3E}">
        <p14:creationId xmlns:p14="http://schemas.microsoft.com/office/powerpoint/2010/main" val="2437543992"/>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6600" dirty="0"/>
              <a:t>Current Cookbook Development Workflow</a:t>
            </a:r>
          </a:p>
        </p:txBody>
      </p:sp>
      <p:sp>
        <p:nvSpPr>
          <p:cNvPr id="3" name="Subtitle 2"/>
          <p:cNvSpPr>
            <a:spLocks noGrp="1"/>
          </p:cNvSpPr>
          <p:nvPr>
            <p:ph type="subTitle" idx="1"/>
          </p:nvPr>
        </p:nvSpPr>
        <p:spPr>
          <a:xfrm>
            <a:off x="4995300" y="4037216"/>
            <a:ext cx="8995338" cy="2581043"/>
          </a:xfrm>
        </p:spPr>
        <p:txBody>
          <a:bodyPr/>
          <a:lstStyle/>
          <a:p>
            <a:pPr marL="514350" indent="-514350">
              <a:lnSpc>
                <a:spcPct val="120000"/>
              </a:lnSpc>
              <a:buFont typeface="+mj-lt"/>
              <a:buAutoNum type="arabicPeriod"/>
            </a:pPr>
            <a:r>
              <a:rPr lang="en-US" dirty="0"/>
              <a:t>Write some cookbook code</a:t>
            </a:r>
          </a:p>
          <a:p>
            <a:pPr marL="514350" indent="-514350">
              <a:lnSpc>
                <a:spcPct val="120000"/>
              </a:lnSpc>
              <a:buFont typeface="+mj-lt"/>
              <a:buAutoNum type="arabicPeriod"/>
            </a:pPr>
            <a:r>
              <a:rPr lang="en-US" dirty="0"/>
              <a:t>Perform ad-hoc verification</a:t>
            </a:r>
          </a:p>
          <a:p>
            <a:pPr marL="514350" indent="-514350">
              <a:lnSpc>
                <a:spcPct val="120000"/>
              </a:lnSpc>
              <a:buFont typeface="+mj-lt"/>
              <a:buAutoNum type="arabicPeriod"/>
            </a:pPr>
            <a:r>
              <a:rPr lang="en-US" dirty="0"/>
              <a:t>Upload the cookbook to the Chef Server</a:t>
            </a:r>
          </a:p>
          <a:p>
            <a:endParaRPr lang="en-US" dirty="0"/>
          </a:p>
        </p:txBody>
      </p:sp>
      <p:grpSp>
        <p:nvGrpSpPr>
          <p:cNvPr id="4" name="Group 3"/>
          <p:cNvGrpSpPr/>
          <p:nvPr/>
        </p:nvGrpSpPr>
        <p:grpSpPr>
          <a:xfrm>
            <a:off x="1836858" y="4037216"/>
            <a:ext cx="3026243" cy="2581043"/>
            <a:chOff x="1022177" y="3094295"/>
            <a:chExt cx="3026243" cy="2581043"/>
          </a:xfrm>
        </p:grpSpPr>
        <p:grpSp>
          <p:nvGrpSpPr>
            <p:cNvPr id="5" name="Group 4"/>
            <p:cNvGrpSpPr/>
            <p:nvPr/>
          </p:nvGrpSpPr>
          <p:grpSpPr>
            <a:xfrm>
              <a:off x="1022177" y="3094295"/>
              <a:ext cx="3026243" cy="1265939"/>
              <a:chOff x="1022177" y="2862203"/>
              <a:chExt cx="3026243" cy="1265939"/>
            </a:xfrm>
          </p:grpSpPr>
          <p:sp>
            <p:nvSpPr>
              <p:cNvPr id="7" name="Rectangle 6"/>
              <p:cNvSpPr/>
              <p:nvPr/>
            </p:nvSpPr>
            <p:spPr bwMode="auto">
              <a:xfrm>
                <a:off x="1022177" y="2862203"/>
                <a:ext cx="3026243" cy="1265939"/>
              </a:xfrm>
              <a:prstGeom prst="rect">
                <a:avLst/>
              </a:prstGeom>
              <a:solidFill>
                <a:schemeClr val="accent1"/>
              </a:solidFill>
              <a:ln>
                <a:noFill/>
                <a:headEnd type="none" w="med" len="med"/>
                <a:tailEnd type="none" w="med" len="med"/>
              </a:ln>
              <a:effectLst>
                <a:reflection stA="50000" endPos="75000" dist="12700" dir="5400000" sy="-100000" algn="bl" rotWithShape="0"/>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pic>
            <p:nvPicPr>
              <p:cNvPr id="8" name="Picture 7"/>
              <p:cNvPicPr>
                <a:picLocks noChangeAspect="1"/>
              </p:cNvPicPr>
              <p:nvPr/>
            </p:nvPicPr>
            <p:blipFill>
              <a:blip r:embed="rId3"/>
              <a:stretch>
                <a:fillRect/>
              </a:stretch>
            </p:blipFill>
            <p:spPr>
              <a:xfrm>
                <a:off x="1154376" y="3001892"/>
                <a:ext cx="1007188" cy="1001265"/>
              </a:xfrm>
              <a:prstGeom prst="rect">
                <a:avLst/>
              </a:prstGeom>
              <a:effectLst>
                <a:glow rad="101600">
                  <a:schemeClr val="bg1">
                    <a:alpha val="75000"/>
                  </a:schemeClr>
                </a:glow>
              </a:effectLst>
            </p:spPr>
          </p:pic>
        </p:grpSp>
        <p:pic>
          <p:nvPicPr>
            <p:cNvPr id="6" name="Picture 5"/>
            <p:cNvPicPr>
              <a:picLocks noChangeAspect="1"/>
            </p:cNvPicPr>
            <p:nvPr/>
          </p:nvPicPr>
          <p:blipFill>
            <a:blip r:embed="rId4"/>
            <a:stretch>
              <a:fillRect/>
            </a:stretch>
          </p:blipFill>
          <p:spPr>
            <a:xfrm>
              <a:off x="1153709" y="4674073"/>
              <a:ext cx="995341" cy="1001265"/>
            </a:xfrm>
            <a:prstGeom prst="rect">
              <a:avLst/>
            </a:prstGeom>
          </p:spPr>
        </p:pic>
      </p:grpSp>
    </p:spTree>
    <p:extLst>
      <p:ext uri="{BB962C8B-B14F-4D97-AF65-F5344CB8AC3E}">
        <p14:creationId xmlns:p14="http://schemas.microsoft.com/office/powerpoint/2010/main" val="1773215293"/>
      </p:ext>
    </p:extLst>
  </p:cSld>
  <p:clrMapOvr>
    <a:masterClrMapping/>
  </p:clrMapOvr>
  <p:transition spd="med">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 the Test for the Default Recipe</a:t>
            </a:r>
          </a:p>
        </p:txBody>
      </p:sp>
      <p:sp>
        <p:nvSpPr>
          <p:cNvPr id="3" name="Content Placeholder 2"/>
          <p:cNvSpPr>
            <a:spLocks noGrp="1"/>
          </p:cNvSpPr>
          <p:nvPr>
            <p:ph sz="quarter" idx="10"/>
          </p:nvPr>
        </p:nvSpPr>
        <p:spPr/>
        <p:txBody>
          <a:bodyPr>
            <a:normAutofit fontScale="85000" lnSpcReduction="20000"/>
          </a:bodyPr>
          <a:lstStyle/>
          <a:p>
            <a:r>
              <a:rPr lang="en-US" dirty="0"/>
              <a:t>require '</a:t>
            </a:r>
            <a:r>
              <a:rPr lang="en-US" dirty="0" err="1"/>
              <a:t>spec_helper</a:t>
            </a:r>
            <a:r>
              <a:rPr lang="en-US" dirty="0"/>
              <a:t>'</a:t>
            </a:r>
          </a:p>
          <a:p>
            <a:endParaRPr lang="en-US" dirty="0"/>
          </a:p>
          <a:p>
            <a:r>
              <a:rPr lang="en-US" dirty="0"/>
              <a:t>describe 'apache::default' do</a:t>
            </a:r>
          </a:p>
          <a:p>
            <a:r>
              <a:rPr lang="en-US" dirty="0"/>
              <a:t>  context 'When all attributes are default, on an Ubuntu 16.04'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ServerRunner.new</a:t>
            </a:r>
            <a:r>
              <a:rPr lang="en-US" dirty="0"/>
              <a:t>(platform: </a:t>
            </a:r>
            <a:r>
              <a:rPr lang="en-US" dirty="0" err="1"/>
              <a:t>ubuntu</a:t>
            </a:r>
            <a:r>
              <a:rPr lang="en-US" dirty="0"/>
              <a:t>',version: '16.04 ')</a:t>
            </a:r>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a:p>
            <a:r>
              <a:rPr lang="en-US" dirty="0"/>
              <a:t>    it 'converges successfully' do</a:t>
            </a:r>
          </a:p>
          <a:p>
            <a:r>
              <a:rPr lang="en-US" dirty="0"/>
              <a:t>      expect { </a:t>
            </a:r>
            <a:r>
              <a:rPr lang="en-US" dirty="0" err="1"/>
              <a:t>chef_run</a:t>
            </a:r>
            <a:r>
              <a:rPr lang="en-US" dirty="0"/>
              <a:t> }.</a:t>
            </a:r>
            <a:r>
              <a:rPr lang="en-US" dirty="0" err="1"/>
              <a:t>to_not</a:t>
            </a:r>
            <a:r>
              <a:rPr lang="en-US" dirty="0"/>
              <a:t> </a:t>
            </a:r>
            <a:r>
              <a:rPr lang="en-US" dirty="0" err="1"/>
              <a:t>raise_error</a:t>
            </a:r>
            <a:endParaRPr lang="en-US" dirty="0"/>
          </a:p>
          <a:p>
            <a:r>
              <a:rPr lang="en-US" dirty="0"/>
              <a:t>    end</a:t>
            </a:r>
          </a:p>
          <a:p>
            <a:r>
              <a:rPr lang="en-US" dirty="0"/>
              <a:t>  end</a:t>
            </a:r>
          </a:p>
          <a:p>
            <a:r>
              <a:rPr lang="en-US" dirty="0"/>
              <a:t>end</a:t>
            </a:r>
          </a:p>
        </p:txBody>
      </p:sp>
      <p:sp>
        <p:nvSpPr>
          <p:cNvPr id="4" name="Text Placeholder 3"/>
          <p:cNvSpPr>
            <a:spLocks noGrp="1"/>
          </p:cNvSpPr>
          <p:nvPr>
            <p:ph type="body" sz="quarter" idx="11"/>
          </p:nvPr>
        </p:nvSpPr>
        <p:spPr/>
        <p:txBody>
          <a:bodyPr/>
          <a:lstStyle/>
          <a:p>
            <a:r>
              <a:rPr lang="en-US" dirty="0"/>
              <a:t>~/apache/spec/unit/recipes/</a:t>
            </a:r>
            <a:r>
              <a:rPr lang="en-US" dirty="0" err="1"/>
              <a:t>default_spec.rb</a:t>
            </a:r>
            <a:endParaRPr lang="en-US" dirty="0"/>
          </a:p>
        </p:txBody>
      </p:sp>
      <p:sp>
        <p:nvSpPr>
          <p:cNvPr id="5" name="Content Placeholder 3"/>
          <p:cNvSpPr txBox="1">
            <a:spLocks/>
          </p:cNvSpPr>
          <p:nvPr/>
        </p:nvSpPr>
        <p:spPr bwMode="white">
          <a:xfrm>
            <a:off x="12071361" y="1957524"/>
            <a:ext cx="3959352" cy="588691"/>
          </a:xfrm>
          <a:prstGeom prst="rect">
            <a:avLst/>
          </a:prstGeom>
          <a:solidFill>
            <a:srgbClr val="C9352B"/>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a:solidFill>
                  <a:schemeClr val="bg1"/>
                </a:solidFill>
              </a:rPr>
              <a:t>example groups</a:t>
            </a:r>
          </a:p>
        </p:txBody>
      </p:sp>
      <p:sp>
        <p:nvSpPr>
          <p:cNvPr id="6" name="Right Bracket 5"/>
          <p:cNvSpPr/>
          <p:nvPr/>
        </p:nvSpPr>
        <p:spPr>
          <a:xfrm>
            <a:off x="14051037" y="2852699"/>
            <a:ext cx="1120226" cy="4748341"/>
          </a:xfrm>
          <a:prstGeom prst="rightBracket">
            <a:avLst/>
          </a:prstGeom>
          <a:ln w="63500">
            <a:solidFill>
              <a:srgbClr val="C00000"/>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7" name="Straight Connector 6"/>
          <p:cNvCxnSpPr/>
          <p:nvPr/>
        </p:nvCxnSpPr>
        <p:spPr>
          <a:xfrm>
            <a:off x="15170626" y="5237679"/>
            <a:ext cx="466939" cy="0"/>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sp>
        <p:nvSpPr>
          <p:cNvPr id="8" name="Right Bracket 7"/>
          <p:cNvSpPr/>
          <p:nvPr/>
        </p:nvSpPr>
        <p:spPr>
          <a:xfrm>
            <a:off x="14292993" y="3213166"/>
            <a:ext cx="636313" cy="4049026"/>
          </a:xfrm>
          <a:prstGeom prst="rightBracket">
            <a:avLst/>
          </a:prstGeom>
          <a:ln w="63500">
            <a:solidFill>
              <a:srgbClr val="C00000"/>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0" name="Straight Connector 9"/>
          <p:cNvCxnSpPr/>
          <p:nvPr/>
        </p:nvCxnSpPr>
        <p:spPr>
          <a:xfrm flipH="1">
            <a:off x="15632879" y="2546215"/>
            <a:ext cx="4686" cy="2691464"/>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sp>
        <p:nvSpPr>
          <p:cNvPr id="15" name="Content Placeholder 3"/>
          <p:cNvSpPr txBox="1">
            <a:spLocks/>
          </p:cNvSpPr>
          <p:nvPr/>
        </p:nvSpPr>
        <p:spPr bwMode="white">
          <a:xfrm>
            <a:off x="6510067" y="2728688"/>
            <a:ext cx="5676155" cy="587641"/>
          </a:xfrm>
          <a:prstGeom prst="rect">
            <a:avLst/>
          </a:prstGeom>
          <a:solidFill>
            <a:schemeClr val="accent5"/>
          </a:solidFill>
          <a:ln w="38100">
            <a:noFill/>
          </a:ln>
          <a:effectLst>
            <a:outerShdw blurRad="50800" dist="76200" dir="2700000" algn="tl"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a:solidFill>
                  <a:schemeClr val="bg1"/>
                </a:solidFill>
              </a:rPr>
              <a:t>cookbook name</a:t>
            </a:r>
            <a:r>
              <a:rPr lang="en-US">
                <a:solidFill>
                  <a:schemeClr val="bg1"/>
                </a:solidFill>
              </a:rPr>
              <a:t>::recipe name</a:t>
            </a:r>
            <a:endParaRPr lang="en-US" dirty="0">
              <a:solidFill>
                <a:schemeClr val="bg1"/>
              </a:solidFill>
            </a:endParaRPr>
          </a:p>
        </p:txBody>
      </p:sp>
      <p:cxnSp>
        <p:nvCxnSpPr>
          <p:cNvPr id="16" name="Straight Connector 15"/>
          <p:cNvCxnSpPr>
            <a:endCxn id="15" idx="1"/>
          </p:cNvCxnSpPr>
          <p:nvPr/>
        </p:nvCxnSpPr>
        <p:spPr>
          <a:xfrm flipV="1">
            <a:off x="5526157" y="3022509"/>
            <a:ext cx="983910" cy="227681"/>
          </a:xfrm>
          <a:prstGeom prst="line">
            <a:avLst/>
          </a:prstGeom>
          <a:ln w="381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7" name="Straight Connector 16"/>
          <p:cNvCxnSpPr/>
          <p:nvPr/>
        </p:nvCxnSpPr>
        <p:spPr>
          <a:xfrm>
            <a:off x="2884482" y="3250190"/>
            <a:ext cx="2742957" cy="0"/>
          </a:xfrm>
          <a:prstGeom prst="line">
            <a:avLst/>
          </a:prstGeom>
          <a:ln w="63500">
            <a:solidFill>
              <a:schemeClr val="accent5"/>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99252817"/>
      </p:ext>
    </p:extLst>
  </p:cSld>
  <p:clrMapOvr>
    <a:masterClrMapping/>
  </p:clrMapOvr>
  <p:transition spd="med">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 the Test for the Default Recipe</a:t>
            </a:r>
          </a:p>
        </p:txBody>
      </p:sp>
      <p:sp>
        <p:nvSpPr>
          <p:cNvPr id="3" name="Content Placeholder 2"/>
          <p:cNvSpPr>
            <a:spLocks noGrp="1"/>
          </p:cNvSpPr>
          <p:nvPr>
            <p:ph sz="quarter" idx="10"/>
          </p:nvPr>
        </p:nvSpPr>
        <p:spPr/>
        <p:txBody>
          <a:bodyPr>
            <a:normAutofit fontScale="85000" lnSpcReduction="20000"/>
          </a:bodyPr>
          <a:lstStyle/>
          <a:p>
            <a:r>
              <a:rPr lang="en-US" dirty="0"/>
              <a:t>require '</a:t>
            </a:r>
            <a:r>
              <a:rPr lang="en-US" dirty="0" err="1"/>
              <a:t>spec_helper</a:t>
            </a:r>
            <a:r>
              <a:rPr lang="en-US" dirty="0"/>
              <a:t>'</a:t>
            </a:r>
          </a:p>
          <a:p>
            <a:endParaRPr lang="en-US" dirty="0"/>
          </a:p>
          <a:p>
            <a:r>
              <a:rPr lang="en-US" dirty="0"/>
              <a:t>describe 'apache::default' do</a:t>
            </a:r>
          </a:p>
          <a:p>
            <a:r>
              <a:rPr lang="en-US" dirty="0"/>
              <a:t>  context 'When all attributes are default, on an Ubuntu 16.04'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ServerRunner.new</a:t>
            </a:r>
            <a:r>
              <a:rPr lang="en-US" dirty="0"/>
              <a:t>(platform: </a:t>
            </a:r>
            <a:r>
              <a:rPr lang="en-US" dirty="0" err="1"/>
              <a:t>ubuntu</a:t>
            </a:r>
            <a:r>
              <a:rPr lang="en-US" dirty="0"/>
              <a:t>',version: '16.04 ')</a:t>
            </a:r>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a:p>
            <a:r>
              <a:rPr lang="en-US" dirty="0"/>
              <a:t>    it 'converges successfully' do</a:t>
            </a:r>
          </a:p>
          <a:p>
            <a:r>
              <a:rPr lang="en-US" dirty="0"/>
              <a:t>      expect { </a:t>
            </a:r>
            <a:r>
              <a:rPr lang="en-US" dirty="0" err="1"/>
              <a:t>chef_run</a:t>
            </a:r>
            <a:r>
              <a:rPr lang="en-US" dirty="0"/>
              <a:t> }.</a:t>
            </a:r>
            <a:r>
              <a:rPr lang="en-US" dirty="0" err="1"/>
              <a:t>to_not</a:t>
            </a:r>
            <a:r>
              <a:rPr lang="en-US" dirty="0"/>
              <a:t> </a:t>
            </a:r>
            <a:r>
              <a:rPr lang="en-US" dirty="0" err="1"/>
              <a:t>raise_error</a:t>
            </a:r>
            <a:endParaRPr lang="en-US" dirty="0"/>
          </a:p>
          <a:p>
            <a:r>
              <a:rPr lang="en-US" dirty="0"/>
              <a:t>    end</a:t>
            </a:r>
          </a:p>
          <a:p>
            <a:r>
              <a:rPr lang="en-US" dirty="0"/>
              <a:t>  end</a:t>
            </a:r>
          </a:p>
          <a:p>
            <a:r>
              <a:rPr lang="en-US" dirty="0"/>
              <a:t>end</a:t>
            </a:r>
          </a:p>
        </p:txBody>
      </p:sp>
      <p:sp>
        <p:nvSpPr>
          <p:cNvPr id="4" name="Text Placeholder 3"/>
          <p:cNvSpPr>
            <a:spLocks noGrp="1"/>
          </p:cNvSpPr>
          <p:nvPr>
            <p:ph type="body" sz="quarter" idx="11"/>
          </p:nvPr>
        </p:nvSpPr>
        <p:spPr/>
        <p:txBody>
          <a:bodyPr/>
          <a:lstStyle/>
          <a:p>
            <a:r>
              <a:rPr lang="en-US" dirty="0"/>
              <a:t>~/apache/spec/unit/recipes/</a:t>
            </a:r>
            <a:r>
              <a:rPr lang="en-US" dirty="0" err="1"/>
              <a:t>default_spec.rb</a:t>
            </a:r>
            <a:endParaRPr lang="en-US" dirty="0"/>
          </a:p>
        </p:txBody>
      </p:sp>
      <p:sp>
        <p:nvSpPr>
          <p:cNvPr id="5" name="Content Placeholder 3"/>
          <p:cNvSpPr txBox="1">
            <a:spLocks/>
          </p:cNvSpPr>
          <p:nvPr/>
        </p:nvSpPr>
        <p:spPr bwMode="white">
          <a:xfrm>
            <a:off x="11295954" y="5894419"/>
            <a:ext cx="3959352" cy="588691"/>
          </a:xfrm>
          <a:prstGeom prst="rect">
            <a:avLst/>
          </a:prstGeom>
          <a:solidFill>
            <a:schemeClr val="accent1"/>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a:solidFill>
                  <a:schemeClr val="bg1"/>
                </a:solidFill>
              </a:rPr>
              <a:t>example</a:t>
            </a:r>
          </a:p>
        </p:txBody>
      </p:sp>
      <p:sp>
        <p:nvSpPr>
          <p:cNvPr id="8" name="Content Placeholder 3"/>
          <p:cNvSpPr txBox="1">
            <a:spLocks/>
          </p:cNvSpPr>
          <p:nvPr/>
        </p:nvSpPr>
        <p:spPr bwMode="white">
          <a:xfrm>
            <a:off x="7546520" y="7297316"/>
            <a:ext cx="3959352" cy="588691"/>
          </a:xfrm>
          <a:prstGeom prst="rect">
            <a:avLst/>
          </a:prstGeom>
          <a:solidFill>
            <a:schemeClr val="accent4"/>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a:solidFill>
                  <a:schemeClr val="bg1"/>
                </a:solidFill>
              </a:rPr>
              <a:t>expectation</a:t>
            </a:r>
          </a:p>
        </p:txBody>
      </p:sp>
      <p:cxnSp>
        <p:nvCxnSpPr>
          <p:cNvPr id="10" name="Straight Connector 9"/>
          <p:cNvCxnSpPr>
            <a:stCxn id="8" idx="1"/>
          </p:cNvCxnSpPr>
          <p:nvPr/>
        </p:nvCxnSpPr>
        <p:spPr>
          <a:xfrm flipH="1" flipV="1">
            <a:off x="5473148" y="6451492"/>
            <a:ext cx="2073372" cy="114017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1" name="Straight Connector 10"/>
          <p:cNvCxnSpPr/>
          <p:nvPr/>
        </p:nvCxnSpPr>
        <p:spPr>
          <a:xfrm>
            <a:off x="2279374" y="6473278"/>
            <a:ext cx="7036904" cy="0"/>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sp>
        <p:nvSpPr>
          <p:cNvPr id="15" name="Right Bracket 14"/>
          <p:cNvSpPr/>
          <p:nvPr/>
        </p:nvSpPr>
        <p:spPr>
          <a:xfrm>
            <a:off x="9526196" y="5658678"/>
            <a:ext cx="412934" cy="1060174"/>
          </a:xfrm>
          <a:prstGeom prst="rightBracket">
            <a:avLst/>
          </a:prstGeom>
          <a:ln>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7" name="Straight Connector 16"/>
          <p:cNvCxnSpPr>
            <a:stCxn id="15" idx="2"/>
            <a:endCxn id="5" idx="1"/>
          </p:cNvCxnSpPr>
          <p:nvPr/>
        </p:nvCxnSpPr>
        <p:spPr>
          <a:xfrm>
            <a:off x="9939130" y="6188765"/>
            <a:ext cx="1356824" cy="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01156135"/>
      </p:ext>
    </p:extLst>
  </p:cSld>
  <p:clrMapOvr>
    <a:masterClrMapping/>
  </p:clrMapOvr>
  <p:transition spd="med">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 the Test for the Default Recipe</a:t>
            </a:r>
          </a:p>
        </p:txBody>
      </p:sp>
      <p:sp>
        <p:nvSpPr>
          <p:cNvPr id="3" name="Content Placeholder 2"/>
          <p:cNvSpPr>
            <a:spLocks noGrp="1"/>
          </p:cNvSpPr>
          <p:nvPr>
            <p:ph sz="quarter" idx="10"/>
          </p:nvPr>
        </p:nvSpPr>
        <p:spPr/>
        <p:txBody>
          <a:bodyPr>
            <a:normAutofit fontScale="85000" lnSpcReduction="20000"/>
          </a:bodyPr>
          <a:lstStyle/>
          <a:p>
            <a:r>
              <a:rPr lang="en-US" dirty="0"/>
              <a:t>require '</a:t>
            </a:r>
            <a:r>
              <a:rPr lang="en-US" dirty="0" err="1"/>
              <a:t>spec_helper</a:t>
            </a:r>
            <a:r>
              <a:rPr lang="en-US" dirty="0"/>
              <a:t>'</a:t>
            </a:r>
          </a:p>
          <a:p>
            <a:endParaRPr lang="en-US" dirty="0"/>
          </a:p>
          <a:p>
            <a:r>
              <a:rPr lang="en-US" dirty="0"/>
              <a:t>describe 'apache::default' do</a:t>
            </a:r>
          </a:p>
          <a:p>
            <a:r>
              <a:rPr lang="en-US" dirty="0"/>
              <a:t>  context 'When all attributes are default, on an Ubuntu 16.04'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ServerRunner.new</a:t>
            </a:r>
            <a:r>
              <a:rPr lang="en-US" dirty="0"/>
              <a:t>(platform: </a:t>
            </a:r>
            <a:r>
              <a:rPr lang="en-US" dirty="0" err="1"/>
              <a:t>ubuntu</a:t>
            </a:r>
            <a:r>
              <a:rPr lang="en-US" dirty="0"/>
              <a:t>',version: '16.04 ')</a:t>
            </a:r>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a:p>
            <a:r>
              <a:rPr lang="en-US" dirty="0"/>
              <a:t>    it 'converges successfully' do</a:t>
            </a:r>
          </a:p>
          <a:p>
            <a:r>
              <a:rPr lang="en-US" dirty="0"/>
              <a:t>      expect { </a:t>
            </a:r>
            <a:r>
              <a:rPr lang="en-US" dirty="0" err="1"/>
              <a:t>chef_run</a:t>
            </a:r>
            <a:r>
              <a:rPr lang="en-US" dirty="0"/>
              <a:t> }.</a:t>
            </a:r>
            <a:r>
              <a:rPr lang="en-US" dirty="0" err="1"/>
              <a:t>to_not</a:t>
            </a:r>
            <a:r>
              <a:rPr lang="en-US" dirty="0"/>
              <a:t> </a:t>
            </a:r>
            <a:r>
              <a:rPr lang="en-US" dirty="0" err="1"/>
              <a:t>raise_error</a:t>
            </a:r>
            <a:endParaRPr lang="en-US" dirty="0"/>
          </a:p>
          <a:p>
            <a:r>
              <a:rPr lang="en-US" dirty="0"/>
              <a:t>    end</a:t>
            </a:r>
          </a:p>
          <a:p>
            <a:r>
              <a:rPr lang="en-US" dirty="0"/>
              <a:t>  end</a:t>
            </a:r>
          </a:p>
          <a:p>
            <a:r>
              <a:rPr lang="en-US" dirty="0"/>
              <a:t>end</a:t>
            </a:r>
          </a:p>
        </p:txBody>
      </p:sp>
      <p:sp>
        <p:nvSpPr>
          <p:cNvPr id="4" name="Text Placeholder 3"/>
          <p:cNvSpPr>
            <a:spLocks noGrp="1"/>
          </p:cNvSpPr>
          <p:nvPr>
            <p:ph type="body" sz="quarter" idx="11"/>
          </p:nvPr>
        </p:nvSpPr>
        <p:spPr/>
        <p:txBody>
          <a:bodyPr/>
          <a:lstStyle/>
          <a:p>
            <a:r>
              <a:rPr lang="en-US" dirty="0"/>
              <a:t>~/apache/spec/unit/recipes/</a:t>
            </a:r>
            <a:r>
              <a:rPr lang="en-US" dirty="0" err="1"/>
              <a:t>default_spec.rb</a:t>
            </a:r>
            <a:endParaRPr lang="en-US" dirty="0"/>
          </a:p>
        </p:txBody>
      </p:sp>
      <p:sp>
        <p:nvSpPr>
          <p:cNvPr id="6" name="Content Placeholder 3"/>
          <p:cNvSpPr txBox="1">
            <a:spLocks/>
          </p:cNvSpPr>
          <p:nvPr/>
        </p:nvSpPr>
        <p:spPr bwMode="white">
          <a:xfrm>
            <a:off x="11025809" y="4651109"/>
            <a:ext cx="3959352" cy="588691"/>
          </a:xfrm>
          <a:prstGeom prst="rect">
            <a:avLst/>
          </a:prstGeom>
          <a:solidFill>
            <a:srgbClr val="C00000"/>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a:solidFill>
                  <a:schemeClr val="bg1"/>
                </a:solidFill>
              </a:rPr>
              <a:t>Ruby Class</a:t>
            </a:r>
          </a:p>
        </p:txBody>
      </p:sp>
      <p:sp>
        <p:nvSpPr>
          <p:cNvPr id="7" name="Content Placeholder 3"/>
          <p:cNvSpPr txBox="1">
            <a:spLocks/>
          </p:cNvSpPr>
          <p:nvPr/>
        </p:nvSpPr>
        <p:spPr bwMode="white">
          <a:xfrm>
            <a:off x="9216887" y="2108314"/>
            <a:ext cx="3959352" cy="588691"/>
          </a:xfrm>
          <a:prstGeom prst="rect">
            <a:avLst/>
          </a:prstGeom>
          <a:solidFill>
            <a:schemeClr val="accent5"/>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a:solidFill>
                  <a:schemeClr val="bg1"/>
                </a:solidFill>
              </a:rPr>
              <a:t>described recipe</a:t>
            </a:r>
          </a:p>
        </p:txBody>
      </p:sp>
      <p:cxnSp>
        <p:nvCxnSpPr>
          <p:cNvPr id="9" name="Straight Connector 8"/>
          <p:cNvCxnSpPr/>
          <p:nvPr/>
        </p:nvCxnSpPr>
        <p:spPr>
          <a:xfrm>
            <a:off x="3922643" y="6479676"/>
            <a:ext cx="1524000" cy="0"/>
          </a:xfrm>
          <a:prstGeom prst="line">
            <a:avLst/>
          </a:prstGeom>
          <a:ln w="63500">
            <a:solidFill>
              <a:srgbClr val="C97D9A"/>
            </a:solidFill>
          </a:ln>
        </p:spPr>
        <p:style>
          <a:lnRef idx="3">
            <a:schemeClr val="accent1"/>
          </a:lnRef>
          <a:fillRef idx="0">
            <a:schemeClr val="accent1"/>
          </a:fillRef>
          <a:effectRef idx="2">
            <a:schemeClr val="accent1"/>
          </a:effectRef>
          <a:fontRef idx="minor">
            <a:schemeClr val="tx1"/>
          </a:fontRef>
        </p:style>
      </p:cxnSp>
      <p:cxnSp>
        <p:nvCxnSpPr>
          <p:cNvPr id="11" name="Straight Connector 10"/>
          <p:cNvCxnSpPr/>
          <p:nvPr/>
        </p:nvCxnSpPr>
        <p:spPr>
          <a:xfrm>
            <a:off x="2630556" y="4114323"/>
            <a:ext cx="1782418" cy="0"/>
          </a:xfrm>
          <a:prstGeom prst="line">
            <a:avLst/>
          </a:prstGeom>
          <a:ln w="63500">
            <a:solidFill>
              <a:srgbClr val="C97D9A"/>
            </a:solidFill>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a:endCxn id="5" idx="0"/>
          </p:cNvCxnSpPr>
          <p:nvPr/>
        </p:nvCxnSpPr>
        <p:spPr>
          <a:xfrm flipH="1">
            <a:off x="2307401" y="4084676"/>
            <a:ext cx="952636" cy="2858676"/>
          </a:xfrm>
          <a:prstGeom prst="line">
            <a:avLst/>
          </a:prstGeom>
          <a:ln>
            <a:solidFill>
              <a:srgbClr val="C97D9A"/>
            </a:solidFill>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flipH="1">
            <a:off x="2307401" y="6492769"/>
            <a:ext cx="2377242" cy="516048"/>
          </a:xfrm>
          <a:prstGeom prst="line">
            <a:avLst/>
          </a:prstGeom>
          <a:ln>
            <a:solidFill>
              <a:srgbClr val="C97D9A"/>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flipV="1">
            <a:off x="5671930" y="2409028"/>
            <a:ext cx="3544957" cy="837824"/>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sp>
        <p:nvSpPr>
          <p:cNvPr id="24" name="Arc 23"/>
          <p:cNvSpPr/>
          <p:nvPr/>
        </p:nvSpPr>
        <p:spPr>
          <a:xfrm rot="4348138">
            <a:off x="6368041" y="977395"/>
            <a:ext cx="2835767" cy="4960979"/>
          </a:xfrm>
          <a:prstGeom prst="arc">
            <a:avLst/>
          </a:prstGeom>
          <a:ln>
            <a:solidFill>
              <a:schemeClr val="accent5"/>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26" name="Straight Connector 25"/>
          <p:cNvCxnSpPr/>
          <p:nvPr/>
        </p:nvCxnSpPr>
        <p:spPr>
          <a:xfrm>
            <a:off x="2902225" y="3246852"/>
            <a:ext cx="2769705" cy="0"/>
          </a:xfrm>
          <a:prstGeom prst="line">
            <a:avLst/>
          </a:prstGeom>
          <a:ln w="635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a:off x="3922643" y="4419670"/>
            <a:ext cx="4041914" cy="0"/>
          </a:xfrm>
          <a:prstGeom prst="line">
            <a:avLst/>
          </a:prstGeom>
          <a:ln w="63500">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34" name="Straight Connector 33"/>
          <p:cNvCxnSpPr/>
          <p:nvPr/>
        </p:nvCxnSpPr>
        <p:spPr>
          <a:xfrm>
            <a:off x="5194852" y="4803982"/>
            <a:ext cx="3008244" cy="0"/>
          </a:xfrm>
          <a:prstGeom prst="line">
            <a:avLst/>
          </a:prstGeom>
          <a:ln w="635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6" name="Straight Connector 35"/>
          <p:cNvCxnSpPr/>
          <p:nvPr/>
        </p:nvCxnSpPr>
        <p:spPr>
          <a:xfrm>
            <a:off x="7885832" y="4433379"/>
            <a:ext cx="3139977" cy="459378"/>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sp>
        <p:nvSpPr>
          <p:cNvPr id="5" name="Content Placeholder 3"/>
          <p:cNvSpPr txBox="1">
            <a:spLocks/>
          </p:cNvSpPr>
          <p:nvPr/>
        </p:nvSpPr>
        <p:spPr bwMode="white">
          <a:xfrm>
            <a:off x="327725" y="6943352"/>
            <a:ext cx="3959352" cy="588691"/>
          </a:xfrm>
          <a:prstGeom prst="rect">
            <a:avLst/>
          </a:prstGeom>
          <a:solidFill>
            <a:srgbClr val="C97D9A"/>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err="1">
                <a:solidFill>
                  <a:schemeClr val="bg1"/>
                </a:solidFill>
              </a:rPr>
              <a:t>chef_run</a:t>
            </a:r>
            <a:r>
              <a:rPr lang="en-US" sz="2800" dirty="0">
                <a:solidFill>
                  <a:schemeClr val="bg1"/>
                </a:solidFill>
              </a:rPr>
              <a:t> helper</a:t>
            </a:r>
          </a:p>
        </p:txBody>
      </p:sp>
    </p:spTree>
    <p:extLst>
      <p:ext uri="{BB962C8B-B14F-4D97-AF65-F5344CB8AC3E}">
        <p14:creationId xmlns:p14="http://schemas.microsoft.com/office/powerpoint/2010/main" val="706948816"/>
      </p:ext>
    </p:extLst>
  </p:cSld>
  <p:clrMapOvr>
    <a:masterClrMapping/>
  </p:clrMapOvr>
  <p:transition spd="med">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
            </a:r>
          </a:p>
          <a:p>
            <a:endParaRPr lang="en-US" dirty="0"/>
          </a:p>
          <a:p>
            <a:r>
              <a:rPr lang="en-US" dirty="0"/>
              <a:t>Finished in 0.44592 seconds (files took 4.35 seconds to load)</a:t>
            </a:r>
          </a:p>
          <a:p>
            <a:r>
              <a:rPr lang="en-US" dirty="0"/>
              <a:t>1 example, 0 failures</a:t>
            </a:r>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spec/unit/recipes/</a:t>
            </a:r>
            <a:r>
              <a:rPr lang="en-US" dirty="0" err="1"/>
              <a:t>default_spec.rb</a:t>
            </a:r>
            <a:endParaRPr lang="en-US" dirty="0"/>
          </a:p>
        </p:txBody>
      </p:sp>
      <p:sp>
        <p:nvSpPr>
          <p:cNvPr id="4" name="Content Placeholder 3"/>
          <p:cNvSpPr>
            <a:spLocks noGrp="1"/>
          </p:cNvSpPr>
          <p:nvPr>
            <p:ph sz="quarter" idx="12"/>
          </p:nvPr>
        </p:nvSpPr>
        <p:spPr>
          <a:xfrm>
            <a:off x="1127883" y="3916432"/>
            <a:ext cx="14420850" cy="557213"/>
          </a:xfrm>
        </p:spPr>
        <p:txBody>
          <a:bodyPr/>
          <a:lstStyle/>
          <a:p>
            <a:endParaRPr lang="en-US" dirty="0"/>
          </a:p>
        </p:txBody>
      </p:sp>
      <p:sp>
        <p:nvSpPr>
          <p:cNvPr id="5" name="Title 4"/>
          <p:cNvSpPr>
            <a:spLocks noGrp="1"/>
          </p:cNvSpPr>
          <p:nvPr>
            <p:ph type="title"/>
          </p:nvPr>
        </p:nvSpPr>
        <p:spPr/>
        <p:txBody>
          <a:bodyPr/>
          <a:lstStyle/>
          <a:p>
            <a:r>
              <a:rPr lang="en-US" dirty="0"/>
              <a:t>Execute the Test for the Default Recipe</a:t>
            </a:r>
          </a:p>
        </p:txBody>
      </p:sp>
      <p:sp>
        <p:nvSpPr>
          <p:cNvPr id="6" name="Content Placeholder 3"/>
          <p:cNvSpPr txBox="1">
            <a:spLocks/>
          </p:cNvSpPr>
          <p:nvPr/>
        </p:nvSpPr>
        <p:spPr bwMode="white">
          <a:xfrm>
            <a:off x="1353171" y="5909877"/>
            <a:ext cx="4504290" cy="588691"/>
          </a:xfrm>
          <a:prstGeom prst="rect">
            <a:avLst/>
          </a:prstGeom>
          <a:solidFill>
            <a:schemeClr val="accent5"/>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a:solidFill>
                  <a:schemeClr val="bg1"/>
                </a:solidFill>
              </a:rPr>
              <a:t>passing example</a:t>
            </a:r>
          </a:p>
        </p:txBody>
      </p:sp>
      <p:cxnSp>
        <p:nvCxnSpPr>
          <p:cNvPr id="7" name="Straight Connector 6"/>
          <p:cNvCxnSpPr/>
          <p:nvPr/>
        </p:nvCxnSpPr>
        <p:spPr>
          <a:xfrm>
            <a:off x="1127883" y="2854935"/>
            <a:ext cx="382865" cy="0"/>
          </a:xfrm>
          <a:prstGeom prst="line">
            <a:avLst/>
          </a:prstGeom>
          <a:ln w="635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8" name="Straight Connector 7"/>
          <p:cNvCxnSpPr>
            <a:endCxn id="6" idx="0"/>
          </p:cNvCxnSpPr>
          <p:nvPr/>
        </p:nvCxnSpPr>
        <p:spPr>
          <a:xfrm>
            <a:off x="1319315" y="2854935"/>
            <a:ext cx="2286001" cy="3054942"/>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67150604"/>
      </p:ext>
    </p:extLst>
  </p:cSld>
  <p:clrMapOvr>
    <a:masterClrMapping/>
  </p:clrMapOvr>
  <p:transition spd="med">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Faster Feedback While Developing Cookbooks</a:t>
            </a:r>
          </a:p>
        </p:txBody>
      </p:sp>
      <p:sp>
        <p:nvSpPr>
          <p:cNvPr id="3" name="Content Placeholder 2"/>
          <p:cNvSpPr>
            <a:spLocks noGrp="1"/>
          </p:cNvSpPr>
          <p:nvPr>
            <p:ph sz="quarter" idx="11"/>
          </p:nvPr>
        </p:nvSpPr>
        <p:spPr/>
        <p:txBody>
          <a:bodyPr/>
          <a:lstStyle/>
          <a:p>
            <a:r>
              <a:rPr lang="en-US" dirty="0"/>
              <a:t>The faster the feedback from our tests, the more likely we are to run them. The more likely we are to run them means they will catch more issues.</a:t>
            </a:r>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Review and run the existing tests</a:t>
            </a:r>
          </a:p>
          <a:p>
            <a:pPr marL="342900" indent="-342900">
              <a:buFont typeface="Wingdings" charset="2"/>
              <a:buChar char="q"/>
            </a:pPr>
            <a:r>
              <a:rPr lang="en-US" dirty="0"/>
              <a:t>Identify the tests that we need to write</a:t>
            </a:r>
          </a:p>
          <a:p>
            <a:pPr marL="342900" indent="-342900">
              <a:buFont typeface="Wingdings" charset="2"/>
              <a:buChar char="q"/>
            </a:pPr>
            <a:r>
              <a:rPr lang="en-US" dirty="0"/>
              <a:t>Write and execute the tests to identify the failure</a:t>
            </a:r>
          </a:p>
          <a:p>
            <a:pPr marL="342900" indent="-342900">
              <a:buFont typeface="Wingdings" charset="2"/>
              <a:buChar char="q"/>
            </a:pPr>
            <a:r>
              <a:rPr lang="en-US" dirty="0"/>
              <a:t>Fix the code and execute the tests to see success</a:t>
            </a:r>
          </a:p>
          <a:p>
            <a:endParaRPr lang="en-US" dirty="0"/>
          </a:p>
          <a:p>
            <a:endParaRPr lang="en-US" dirty="0"/>
          </a:p>
          <a:p>
            <a:endParaRPr lang="en-US" dirty="0"/>
          </a:p>
        </p:txBody>
      </p:sp>
    </p:spTree>
    <p:extLst>
      <p:ext uri="{BB962C8B-B14F-4D97-AF65-F5344CB8AC3E}">
        <p14:creationId xmlns:p14="http://schemas.microsoft.com/office/powerpoint/2010/main" val="3094209966"/>
      </p:ext>
    </p:extLst>
  </p:cSld>
  <p:clrMapOvr>
    <a:masterClrMapping/>
  </p:clrMapOvr>
  <p:transition spd="med">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These are </a:t>
            </a:r>
            <a:r>
              <a:rPr lang="en-US"/>
              <a:t>the Three Things </a:t>
            </a:r>
            <a:r>
              <a:rPr lang="en-US" dirty="0"/>
              <a:t>to Test</a:t>
            </a:r>
          </a:p>
        </p:txBody>
      </p:sp>
      <p:sp>
        <p:nvSpPr>
          <p:cNvPr id="3" name="Content Placeholder 2"/>
          <p:cNvSpPr>
            <a:spLocks noGrp="1"/>
          </p:cNvSpPr>
          <p:nvPr>
            <p:ph sz="quarter" idx="10"/>
          </p:nvPr>
        </p:nvSpPr>
        <p:spPr/>
        <p:txBody>
          <a:bodyPr>
            <a:normAutofit/>
          </a:bodyPr>
          <a:lstStyle/>
          <a:p>
            <a:r>
              <a:rPr lang="en-US" dirty="0"/>
              <a:t>#</a:t>
            </a:r>
          </a:p>
          <a:p>
            <a:r>
              <a:rPr lang="en-US" dirty="0"/>
              <a:t># Cookbook Name:: apache</a:t>
            </a:r>
          </a:p>
          <a:p>
            <a:r>
              <a:rPr lang="en-US" dirty="0"/>
              <a:t># Recipe:: default</a:t>
            </a:r>
          </a:p>
          <a:p>
            <a:r>
              <a:rPr lang="en-US" dirty="0"/>
              <a:t>#</a:t>
            </a:r>
          </a:p>
          <a:p>
            <a:r>
              <a:rPr lang="en-US" dirty="0"/>
              <a:t># Copyright (c) </a:t>
            </a:r>
            <a:r>
              <a:rPr lang="is-IS" dirty="0"/>
              <a:t>2017</a:t>
            </a:r>
            <a:r>
              <a:rPr lang="en-US" dirty="0"/>
              <a:t> The Authors, All Rights Reserved.</a:t>
            </a:r>
          </a:p>
          <a:p>
            <a:r>
              <a:rPr lang="en-US" dirty="0"/>
              <a:t># </a:t>
            </a:r>
            <a:r>
              <a:rPr lang="en-US" dirty="0" err="1"/>
              <a:t>include_recipe</a:t>
            </a:r>
            <a:r>
              <a:rPr lang="en-US" dirty="0"/>
              <a:t> 'apache::install'</a:t>
            </a:r>
          </a:p>
          <a:p>
            <a:r>
              <a:rPr lang="en-US" dirty="0" err="1"/>
              <a:t>include_recipe</a:t>
            </a:r>
            <a:r>
              <a:rPr lang="en-US" dirty="0"/>
              <a:t> 'apache::configuration'</a:t>
            </a:r>
          </a:p>
          <a:p>
            <a:r>
              <a:rPr lang="en-US" dirty="0" err="1"/>
              <a:t>include_recipe</a:t>
            </a:r>
            <a:r>
              <a:rPr lang="en-US" dirty="0"/>
              <a:t> 'apache::service'</a:t>
            </a:r>
          </a:p>
          <a:p>
            <a:endParaRPr lang="en-US" dirty="0"/>
          </a:p>
        </p:txBody>
      </p:sp>
      <p:sp>
        <p:nvSpPr>
          <p:cNvPr id="4" name="Text Placeholder 3"/>
          <p:cNvSpPr>
            <a:spLocks noGrp="1"/>
          </p:cNvSpPr>
          <p:nvPr>
            <p:ph type="body" sz="quarter" idx="11"/>
          </p:nvPr>
        </p:nvSpPr>
        <p:spPr/>
        <p:txBody>
          <a:bodyPr/>
          <a:lstStyle/>
          <a:p>
            <a:r>
              <a:rPr lang="en-US" dirty="0"/>
              <a:t>~/apache/recipes/</a:t>
            </a:r>
            <a:r>
              <a:rPr lang="en-US" dirty="0" err="1"/>
              <a:t>default.rb</a:t>
            </a:r>
            <a:endParaRPr lang="en-US" dirty="0"/>
          </a:p>
        </p:txBody>
      </p:sp>
      <p:sp>
        <p:nvSpPr>
          <p:cNvPr id="8" name="Rectangle 7"/>
          <p:cNvSpPr/>
          <p:nvPr/>
        </p:nvSpPr>
        <p:spPr bwMode="auto">
          <a:xfrm>
            <a:off x="1121833" y="4751918"/>
            <a:ext cx="14414500" cy="48269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880384064"/>
      </p:ext>
    </p:extLst>
  </p:cSld>
  <p:clrMapOvr>
    <a:masterClrMapping/>
  </p:clrMapOvr>
  <p:transition spd="med">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Update the </a:t>
            </a:r>
            <a:r>
              <a:rPr lang="en-US" dirty="0" err="1"/>
              <a:t>ChefSpec</a:t>
            </a:r>
            <a:r>
              <a:rPr lang="en-US" dirty="0"/>
              <a:t> Platform</a:t>
            </a:r>
          </a:p>
        </p:txBody>
      </p:sp>
      <p:sp>
        <p:nvSpPr>
          <p:cNvPr id="3" name="Content Placeholder 2"/>
          <p:cNvSpPr>
            <a:spLocks noGrp="1"/>
          </p:cNvSpPr>
          <p:nvPr>
            <p:ph sz="quarter" idx="10"/>
          </p:nvPr>
        </p:nvSpPr>
        <p:spPr/>
        <p:txBody>
          <a:bodyPr>
            <a:normAutofit fontScale="85000" lnSpcReduction="20000"/>
          </a:bodyPr>
          <a:lstStyle/>
          <a:p>
            <a:r>
              <a:rPr lang="en-US" dirty="0"/>
              <a:t>require '</a:t>
            </a:r>
            <a:r>
              <a:rPr lang="en-US" dirty="0" err="1"/>
              <a:t>spec_helper</a:t>
            </a:r>
            <a:r>
              <a:rPr lang="en-US" dirty="0"/>
              <a:t>'</a:t>
            </a:r>
          </a:p>
          <a:p>
            <a:endParaRPr lang="en-US" dirty="0"/>
          </a:p>
          <a:p>
            <a:r>
              <a:rPr lang="en-US" dirty="0"/>
              <a:t>describe 'apache::default' do</a:t>
            </a:r>
          </a:p>
          <a:p>
            <a:r>
              <a:rPr lang="en-US" dirty="0"/>
              <a:t>  context 'When all attributes are default, on an CentOS 6.9'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ServerRunner.new</a:t>
            </a:r>
            <a:r>
              <a:rPr lang="en-US" dirty="0"/>
              <a:t>(platform: 'centos', version: '6.9')</a:t>
            </a:r>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a:p>
            <a:r>
              <a:rPr lang="en-US" dirty="0"/>
              <a:t>    it 'converges successfully' do</a:t>
            </a:r>
          </a:p>
          <a:p>
            <a:r>
              <a:rPr lang="en-US" dirty="0"/>
              <a:t>      expect { </a:t>
            </a:r>
            <a:r>
              <a:rPr lang="en-US" dirty="0" err="1"/>
              <a:t>chef_run</a:t>
            </a:r>
            <a:r>
              <a:rPr lang="en-US" dirty="0"/>
              <a:t> }.</a:t>
            </a:r>
            <a:r>
              <a:rPr lang="en-US" dirty="0" err="1"/>
              <a:t>to_not</a:t>
            </a:r>
            <a:r>
              <a:rPr lang="en-US" dirty="0"/>
              <a:t> </a:t>
            </a:r>
            <a:r>
              <a:rPr lang="en-US" dirty="0" err="1"/>
              <a:t>raise_error</a:t>
            </a:r>
            <a:endParaRPr lang="en-US" dirty="0"/>
          </a:p>
          <a:p>
            <a:r>
              <a:rPr lang="en-US" dirty="0"/>
              <a:t>    end</a:t>
            </a:r>
          </a:p>
          <a:p>
            <a:r>
              <a:rPr lang="en-US" dirty="0"/>
              <a:t>  end</a:t>
            </a:r>
          </a:p>
          <a:p>
            <a:r>
              <a:rPr lang="en-US" dirty="0"/>
              <a:t>end</a:t>
            </a:r>
          </a:p>
        </p:txBody>
      </p:sp>
      <p:sp>
        <p:nvSpPr>
          <p:cNvPr id="4" name="Text Placeholder 3"/>
          <p:cNvSpPr>
            <a:spLocks noGrp="1"/>
          </p:cNvSpPr>
          <p:nvPr>
            <p:ph type="body" sz="quarter" idx="11"/>
          </p:nvPr>
        </p:nvSpPr>
        <p:spPr/>
        <p:txBody>
          <a:bodyPr/>
          <a:lstStyle/>
          <a:p>
            <a:r>
              <a:rPr lang="en-US" dirty="0"/>
              <a:t>~/apache/spec/unit/recipes/</a:t>
            </a:r>
            <a:r>
              <a:rPr lang="en-US" dirty="0" err="1"/>
              <a:t>default_spec.rb</a:t>
            </a:r>
            <a:endParaRPr lang="en-US" dirty="0"/>
          </a:p>
        </p:txBody>
      </p:sp>
      <p:sp>
        <p:nvSpPr>
          <p:cNvPr id="6" name="Text Placeholder 5"/>
          <p:cNvSpPr>
            <a:spLocks noGrp="1"/>
          </p:cNvSpPr>
          <p:nvPr>
            <p:ph type="body" sz="quarter" idx="13"/>
          </p:nvPr>
        </p:nvSpPr>
        <p:spPr>
          <a:xfrm>
            <a:off x="1135042" y="4051300"/>
            <a:ext cx="14404273" cy="457201"/>
          </a:xfrm>
        </p:spPr>
        <p:txBody>
          <a:bodyPr/>
          <a:lstStyle/>
          <a:p>
            <a:r>
              <a:rPr lang="en-US" dirty="0"/>
              <a:t>+</a:t>
            </a:r>
          </a:p>
        </p:txBody>
      </p:sp>
      <p:sp>
        <p:nvSpPr>
          <p:cNvPr id="7" name="Text Placeholder 5"/>
          <p:cNvSpPr>
            <a:spLocks noGrp="1"/>
          </p:cNvSpPr>
          <p:nvPr>
            <p:ph type="body" sz="quarter" idx="13"/>
          </p:nvPr>
        </p:nvSpPr>
        <p:spPr>
          <a:xfrm>
            <a:off x="1135042" y="3238500"/>
            <a:ext cx="14404273" cy="479840"/>
          </a:xfrm>
        </p:spPr>
        <p:txBody>
          <a:bodyPr/>
          <a:lstStyle/>
          <a:p>
            <a:r>
              <a:rPr lang="en-US" dirty="0"/>
              <a:t>+</a:t>
            </a:r>
          </a:p>
        </p:txBody>
      </p:sp>
    </p:spTree>
    <p:extLst>
      <p:ext uri="{BB962C8B-B14F-4D97-AF65-F5344CB8AC3E}">
        <p14:creationId xmlns:p14="http://schemas.microsoft.com/office/powerpoint/2010/main" val="1692596361"/>
      </p:ext>
    </p:extLst>
  </p:cSld>
  <p:clrMapOvr>
    <a:masterClrMapping/>
  </p:clrMapOvr>
  <p:transition spd="med">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Create a Pending Test</a:t>
            </a:r>
          </a:p>
        </p:txBody>
      </p:sp>
      <p:sp>
        <p:nvSpPr>
          <p:cNvPr id="3" name="Content Placeholder 2"/>
          <p:cNvSpPr>
            <a:spLocks noGrp="1"/>
          </p:cNvSpPr>
          <p:nvPr>
            <p:ph sz="quarter" idx="10"/>
          </p:nvPr>
        </p:nvSpPr>
        <p:spPr/>
        <p:txBody>
          <a:bodyPr>
            <a:normAutofit/>
          </a:bodyPr>
          <a:lstStyle/>
          <a:p>
            <a:r>
              <a:rPr lang="en-US" dirty="0"/>
              <a:t>    # ... START OF THE SPEC FILE ...</a:t>
            </a:r>
          </a:p>
          <a:p>
            <a:r>
              <a:rPr lang="en-US" dirty="0"/>
              <a:t>    it 'converges successfully' do</a:t>
            </a:r>
          </a:p>
          <a:p>
            <a:r>
              <a:rPr lang="en-US" dirty="0"/>
              <a:t>      expect { </a:t>
            </a:r>
            <a:r>
              <a:rPr lang="en-US" dirty="0" err="1"/>
              <a:t>chef_run</a:t>
            </a:r>
            <a:r>
              <a:rPr lang="en-US" dirty="0"/>
              <a:t> }.</a:t>
            </a:r>
            <a:r>
              <a:rPr lang="en-US" dirty="0" err="1"/>
              <a:t>to_not</a:t>
            </a:r>
            <a:r>
              <a:rPr lang="en-US" dirty="0"/>
              <a:t> </a:t>
            </a:r>
            <a:r>
              <a:rPr lang="en-US" dirty="0" err="1"/>
              <a:t>raise_error</a:t>
            </a:r>
            <a:endParaRPr lang="en-US" dirty="0"/>
          </a:p>
          <a:p>
            <a:r>
              <a:rPr lang="en-US" dirty="0"/>
              <a:t>    end</a:t>
            </a:r>
          </a:p>
          <a:p>
            <a:endParaRPr lang="en-US" dirty="0"/>
          </a:p>
          <a:p>
            <a:r>
              <a:rPr lang="en-US" dirty="0"/>
              <a:t>    it 'includes the install recipe'</a:t>
            </a:r>
          </a:p>
          <a:p>
            <a:r>
              <a:rPr lang="en-US" dirty="0"/>
              <a:t>  </a:t>
            </a:r>
          </a:p>
          <a:p>
            <a:r>
              <a:rPr lang="en-US" dirty="0"/>
              <a:t>  end</a:t>
            </a:r>
          </a:p>
          <a:p>
            <a:r>
              <a:rPr lang="en-US" dirty="0"/>
              <a:t>end</a:t>
            </a:r>
          </a:p>
        </p:txBody>
      </p:sp>
      <p:sp>
        <p:nvSpPr>
          <p:cNvPr id="4" name="Text Placeholder 3"/>
          <p:cNvSpPr>
            <a:spLocks noGrp="1"/>
          </p:cNvSpPr>
          <p:nvPr>
            <p:ph type="body" sz="quarter" idx="11"/>
          </p:nvPr>
        </p:nvSpPr>
        <p:spPr/>
        <p:txBody>
          <a:bodyPr/>
          <a:lstStyle/>
          <a:p>
            <a:r>
              <a:rPr lang="en-US" dirty="0"/>
              <a:t>~/apache/spec/unit/recipes/</a:t>
            </a:r>
            <a:r>
              <a:rPr lang="en-US" dirty="0" err="1"/>
              <a:t>default_spec.rb</a:t>
            </a:r>
            <a:endParaRPr lang="en-US" dirty="0"/>
          </a:p>
        </p:txBody>
      </p:sp>
      <p:sp>
        <p:nvSpPr>
          <p:cNvPr id="10" name="Text Placeholder 9"/>
          <p:cNvSpPr>
            <a:spLocks noGrp="1"/>
          </p:cNvSpPr>
          <p:nvPr>
            <p:ph type="body" sz="quarter" idx="13"/>
          </p:nvPr>
        </p:nvSpPr>
        <p:spPr>
          <a:xfrm>
            <a:off x="1135042" y="4746732"/>
            <a:ext cx="14404273" cy="527633"/>
          </a:xfrm>
        </p:spPr>
        <p:txBody>
          <a:bodyPr/>
          <a:lstStyle/>
          <a:p>
            <a:endParaRPr lang="en-US" dirty="0"/>
          </a:p>
        </p:txBody>
      </p:sp>
    </p:spTree>
    <p:extLst>
      <p:ext uri="{BB962C8B-B14F-4D97-AF65-F5344CB8AC3E}">
        <p14:creationId xmlns:p14="http://schemas.microsoft.com/office/powerpoint/2010/main" val="4080150832"/>
      </p:ext>
    </p:extLst>
  </p:cSld>
  <p:clrMapOvr>
    <a:masterClrMapping/>
  </p:clrMapOvr>
  <p:transition spd="med">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
            </a:r>
          </a:p>
          <a:p>
            <a:endParaRPr lang="en-US" dirty="0"/>
          </a:p>
          <a:p>
            <a:r>
              <a:rPr lang="en-US" dirty="0"/>
              <a:t>Pending: (Failures listed here are expected and do not affect your suite's status)</a:t>
            </a:r>
          </a:p>
          <a:p>
            <a:endParaRPr lang="en-US" dirty="0"/>
          </a:p>
          <a:p>
            <a:r>
              <a:rPr lang="en-US" dirty="0"/>
              <a:t>  1) apache::default When all attributes are default, on an CentOS 6.9 includes the install recipe</a:t>
            </a:r>
          </a:p>
          <a:p>
            <a:r>
              <a:rPr lang="en-US" dirty="0"/>
              <a:t>     # Not yet implemented</a:t>
            </a:r>
          </a:p>
          <a:p>
            <a:r>
              <a:rPr lang="en-US" dirty="0"/>
              <a:t>     # ./spec/unit/recipes/default_spec.rb:20</a:t>
            </a:r>
          </a:p>
          <a:p>
            <a:endParaRPr lang="en-US" dirty="0"/>
          </a:p>
          <a:p>
            <a:r>
              <a:rPr lang="en-US" dirty="0"/>
              <a:t>  # ... OUTPUT CONTINUES ON NEXT SLIDE ...</a:t>
            </a:r>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spec/unit/recipes/</a:t>
            </a:r>
            <a:r>
              <a:rPr lang="en-US" dirty="0" err="1"/>
              <a:t>default_spec.rb</a:t>
            </a:r>
            <a:r>
              <a:rPr lang="en-US" dirty="0"/>
              <a:t> </a:t>
            </a:r>
          </a:p>
        </p:txBody>
      </p:sp>
      <p:sp>
        <p:nvSpPr>
          <p:cNvPr id="4" name="Content Placeholder 3"/>
          <p:cNvSpPr>
            <a:spLocks noGrp="1"/>
          </p:cNvSpPr>
          <p:nvPr>
            <p:ph sz="quarter" idx="12"/>
          </p:nvPr>
        </p:nvSpPr>
        <p:spPr>
          <a:xfrm>
            <a:off x="1127883" y="2328932"/>
            <a:ext cx="14420850" cy="557213"/>
          </a:xfrm>
        </p:spPr>
        <p:txBody>
          <a:bodyPr/>
          <a:lstStyle/>
          <a:p>
            <a:endParaRPr lang="en-US" dirty="0"/>
          </a:p>
        </p:txBody>
      </p:sp>
      <p:sp>
        <p:nvSpPr>
          <p:cNvPr id="5" name="Title 4"/>
          <p:cNvSpPr>
            <a:spLocks noGrp="1"/>
          </p:cNvSpPr>
          <p:nvPr>
            <p:ph type="title"/>
          </p:nvPr>
        </p:nvSpPr>
        <p:spPr/>
        <p:txBody>
          <a:bodyPr>
            <a:normAutofit fontScale="90000"/>
          </a:bodyPr>
          <a:lstStyle/>
          <a:p>
            <a:r>
              <a:rPr lang="en-US" dirty="0"/>
              <a:t>Execute the Tests to See the Pending Tests</a:t>
            </a:r>
          </a:p>
        </p:txBody>
      </p:sp>
      <p:sp>
        <p:nvSpPr>
          <p:cNvPr id="6" name="Content Placeholder 3"/>
          <p:cNvSpPr txBox="1">
            <a:spLocks/>
          </p:cNvSpPr>
          <p:nvPr/>
        </p:nvSpPr>
        <p:spPr bwMode="white">
          <a:xfrm>
            <a:off x="5585944" y="2755587"/>
            <a:ext cx="4504290" cy="588691"/>
          </a:xfrm>
          <a:prstGeom prst="rect">
            <a:avLst/>
          </a:prstGeom>
          <a:solidFill>
            <a:schemeClr val="accent1"/>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a:solidFill>
                  <a:schemeClr val="bg1"/>
                </a:solidFill>
              </a:rPr>
              <a:t>pending example</a:t>
            </a:r>
          </a:p>
        </p:txBody>
      </p:sp>
      <p:cxnSp>
        <p:nvCxnSpPr>
          <p:cNvPr id="7" name="Straight Connector 6"/>
          <p:cNvCxnSpPr/>
          <p:nvPr/>
        </p:nvCxnSpPr>
        <p:spPr>
          <a:xfrm>
            <a:off x="1392926" y="2886145"/>
            <a:ext cx="382865" cy="0"/>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8" name="Straight Connector 7"/>
          <p:cNvCxnSpPr/>
          <p:nvPr/>
        </p:nvCxnSpPr>
        <p:spPr>
          <a:xfrm>
            <a:off x="1584358" y="2886145"/>
            <a:ext cx="3994807" cy="158466"/>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93109846"/>
      </p:ext>
    </p:extLst>
  </p:cSld>
  <p:clrMapOvr>
    <a:masterClrMapping/>
  </p:clrMapOvr>
  <p:transition spd="med">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
            </a:r>
          </a:p>
          <a:p>
            <a:endParaRPr lang="en-US" dirty="0"/>
          </a:p>
          <a:p>
            <a:r>
              <a:rPr lang="en-US" dirty="0"/>
              <a:t>Pending: (Failures listed here are expected and do not affect your suite's status)</a:t>
            </a:r>
          </a:p>
          <a:p>
            <a:endParaRPr lang="en-US" dirty="0"/>
          </a:p>
          <a:p>
            <a:r>
              <a:rPr lang="en-US" dirty="0"/>
              <a:t>  1) apache::default When all attributes are default, on an CentOS 6.9 includes the install recipe</a:t>
            </a:r>
          </a:p>
          <a:p>
            <a:r>
              <a:rPr lang="en-US" dirty="0"/>
              <a:t>     # Not yet implemented</a:t>
            </a:r>
          </a:p>
          <a:p>
            <a:r>
              <a:rPr lang="en-US" dirty="0"/>
              <a:t>     # ./spec/unit/recipes/default_spec.rb:20</a:t>
            </a:r>
          </a:p>
          <a:p>
            <a:endParaRPr lang="en-US" dirty="0"/>
          </a:p>
          <a:p>
            <a:r>
              <a:rPr lang="en-US" dirty="0"/>
              <a:t>  # ... OUTPUT CONTINUES ON NEXT SLIDE ...</a:t>
            </a:r>
          </a:p>
        </p:txBody>
      </p:sp>
      <p:sp>
        <p:nvSpPr>
          <p:cNvPr id="3" name="Text Placeholder 2"/>
          <p:cNvSpPr>
            <a:spLocks noGrp="1"/>
          </p:cNvSpPr>
          <p:nvPr>
            <p:ph type="body" sz="quarter" idx="11"/>
          </p:nvPr>
        </p:nvSpPr>
        <p:spPr/>
        <p:txBody>
          <a:bodyPr/>
          <a:lstStyle/>
          <a:p>
            <a:r>
              <a:rPr lang="en-US"/>
              <a:t>&gt; chef exec rspec spec/unit/recipes/default_spec.rb </a:t>
            </a:r>
            <a:endParaRPr lang="en-US" dirty="0"/>
          </a:p>
        </p:txBody>
      </p:sp>
      <p:sp>
        <p:nvSpPr>
          <p:cNvPr id="5" name="Title 4"/>
          <p:cNvSpPr>
            <a:spLocks noGrp="1"/>
          </p:cNvSpPr>
          <p:nvPr>
            <p:ph type="title"/>
          </p:nvPr>
        </p:nvSpPr>
        <p:spPr/>
        <p:txBody>
          <a:bodyPr>
            <a:normAutofit fontScale="90000"/>
          </a:bodyPr>
          <a:lstStyle/>
          <a:p>
            <a:r>
              <a:rPr lang="en-US" dirty="0"/>
              <a:t>Execute the Tests to See the Pending Tests</a:t>
            </a:r>
          </a:p>
        </p:txBody>
      </p:sp>
      <p:sp>
        <p:nvSpPr>
          <p:cNvPr id="10" name="Content Placeholder 3"/>
          <p:cNvSpPr txBox="1">
            <a:spLocks/>
          </p:cNvSpPr>
          <p:nvPr/>
        </p:nvSpPr>
        <p:spPr bwMode="white">
          <a:xfrm>
            <a:off x="11372676" y="7159078"/>
            <a:ext cx="3959352" cy="588691"/>
          </a:xfrm>
          <a:prstGeom prst="rect">
            <a:avLst/>
          </a:prstGeom>
          <a:solidFill>
            <a:schemeClr val="accent4"/>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a:solidFill>
                  <a:schemeClr val="bg1"/>
                </a:solidFill>
              </a:rPr>
              <a:t>spec file : line number</a:t>
            </a:r>
          </a:p>
        </p:txBody>
      </p:sp>
      <p:cxnSp>
        <p:nvCxnSpPr>
          <p:cNvPr id="11" name="Straight Connector 10"/>
          <p:cNvCxnSpPr>
            <a:endCxn id="10" idx="1"/>
          </p:cNvCxnSpPr>
          <p:nvPr/>
        </p:nvCxnSpPr>
        <p:spPr>
          <a:xfrm>
            <a:off x="6387548" y="6813636"/>
            <a:ext cx="4985128" cy="639788"/>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2690864" y="6813636"/>
            <a:ext cx="8069901" cy="0"/>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sp>
        <p:nvSpPr>
          <p:cNvPr id="18" name="Right Bracket 17"/>
          <p:cNvSpPr/>
          <p:nvPr/>
        </p:nvSpPr>
        <p:spPr>
          <a:xfrm>
            <a:off x="13380234" y="4699766"/>
            <a:ext cx="433952" cy="2113870"/>
          </a:xfrm>
          <a:prstGeom prst="rightBracket">
            <a:avLst/>
          </a:prstGeom>
          <a:ln w="635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1" name="Arc 20"/>
          <p:cNvSpPr/>
          <p:nvPr/>
        </p:nvSpPr>
        <p:spPr>
          <a:xfrm rot="5116852">
            <a:off x="12224691" y="3866033"/>
            <a:ext cx="2989014" cy="976583"/>
          </a:xfrm>
          <a:prstGeom prst="arc">
            <a:avLst/>
          </a:prstGeom>
          <a:ln>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6" name="Content Placeholder 3"/>
          <p:cNvSpPr txBox="1">
            <a:spLocks/>
          </p:cNvSpPr>
          <p:nvPr/>
        </p:nvSpPr>
        <p:spPr bwMode="white">
          <a:xfrm>
            <a:off x="11400558" y="3848843"/>
            <a:ext cx="3959352" cy="588691"/>
          </a:xfrm>
          <a:prstGeom prst="rect">
            <a:avLst/>
          </a:prstGeom>
          <a:solidFill>
            <a:schemeClr val="accent1"/>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a:solidFill>
                  <a:schemeClr val="bg1"/>
                </a:solidFill>
              </a:rPr>
              <a:t>summary</a:t>
            </a:r>
          </a:p>
        </p:txBody>
      </p:sp>
    </p:spTree>
    <p:extLst>
      <p:ext uri="{BB962C8B-B14F-4D97-AF65-F5344CB8AC3E}">
        <p14:creationId xmlns:p14="http://schemas.microsoft.com/office/powerpoint/2010/main" val="1185433400"/>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6600" dirty="0"/>
              <a:t>Current Cookbook Development Workflow</a:t>
            </a:r>
          </a:p>
        </p:txBody>
      </p:sp>
      <p:sp>
        <p:nvSpPr>
          <p:cNvPr id="3" name="Subtitle 2"/>
          <p:cNvSpPr>
            <a:spLocks noGrp="1"/>
          </p:cNvSpPr>
          <p:nvPr>
            <p:ph type="subTitle" idx="1"/>
          </p:nvPr>
        </p:nvSpPr>
        <p:spPr>
          <a:xfrm>
            <a:off x="4995300" y="4037216"/>
            <a:ext cx="8995338" cy="2581043"/>
          </a:xfrm>
        </p:spPr>
        <p:txBody>
          <a:bodyPr/>
          <a:lstStyle/>
          <a:p>
            <a:pPr marL="514350" indent="-514350">
              <a:lnSpc>
                <a:spcPct val="120000"/>
              </a:lnSpc>
              <a:buFont typeface="+mj-lt"/>
              <a:buAutoNum type="arabicPeriod"/>
            </a:pPr>
            <a:r>
              <a:rPr lang="en-US" dirty="0"/>
              <a:t>Chef-client run retrieves the updated cookbook</a:t>
            </a:r>
          </a:p>
          <a:p>
            <a:pPr marL="514350" indent="-514350">
              <a:lnSpc>
                <a:spcPct val="120000"/>
              </a:lnSpc>
              <a:buFont typeface="+mj-lt"/>
              <a:buAutoNum type="arabicPeriod"/>
            </a:pPr>
            <a:r>
              <a:rPr lang="en-US" dirty="0"/>
              <a:t>Perform ad-hoc verification</a:t>
            </a:r>
          </a:p>
          <a:p>
            <a:pPr marL="514350" indent="-514350">
              <a:lnSpc>
                <a:spcPct val="120000"/>
              </a:lnSpc>
              <a:buFont typeface="+mj-lt"/>
              <a:buAutoNum type="arabicPeriod"/>
            </a:pPr>
            <a:r>
              <a:rPr lang="en-US" dirty="0"/>
              <a:t>Promote the cookbook to the next environment</a:t>
            </a:r>
          </a:p>
        </p:txBody>
      </p:sp>
      <p:grpSp>
        <p:nvGrpSpPr>
          <p:cNvPr id="17" name="Group 16"/>
          <p:cNvGrpSpPr/>
          <p:nvPr/>
        </p:nvGrpSpPr>
        <p:grpSpPr>
          <a:xfrm>
            <a:off x="1836858" y="4037216"/>
            <a:ext cx="3026243" cy="2581043"/>
            <a:chOff x="1836858" y="4037216"/>
            <a:chExt cx="3026243" cy="2581043"/>
          </a:xfrm>
        </p:grpSpPr>
        <p:sp>
          <p:nvSpPr>
            <p:cNvPr id="9" name="Rectangle 8"/>
            <p:cNvSpPr/>
            <p:nvPr/>
          </p:nvSpPr>
          <p:spPr bwMode="auto">
            <a:xfrm>
              <a:off x="1836858" y="4037216"/>
              <a:ext cx="3026243" cy="1265939"/>
            </a:xfrm>
            <a:prstGeom prst="rect">
              <a:avLst/>
            </a:prstGeom>
            <a:solidFill>
              <a:schemeClr val="accent1"/>
            </a:solidFill>
            <a:ln>
              <a:noFill/>
              <a:headEnd type="none" w="med" len="med"/>
              <a:tailEnd type="none" w="med" len="med"/>
            </a:ln>
            <a:effectLst>
              <a:reflection stA="50000" endPos="75000" dist="12700" dir="5400000" sy="-100000" algn="bl" rotWithShape="0"/>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a:stretch>
              <a:fillRect/>
            </a:stretch>
          </p:blipFill>
          <p:spPr>
            <a:xfrm>
              <a:off x="1969712" y="4170980"/>
              <a:ext cx="1013114" cy="1013114"/>
            </a:xfrm>
            <a:prstGeom prst="rect">
              <a:avLst/>
            </a:prstGeom>
            <a:effectLst>
              <a:glow rad="101600">
                <a:schemeClr val="bg1">
                  <a:alpha val="75000"/>
                </a:schemeClr>
              </a:glow>
            </a:effectLst>
          </p:spPr>
        </p:pic>
        <p:pic>
          <p:nvPicPr>
            <p:cNvPr id="11" name="Picture 10"/>
            <p:cNvPicPr>
              <a:picLocks noChangeAspect="1"/>
            </p:cNvPicPr>
            <p:nvPr/>
          </p:nvPicPr>
          <p:blipFill>
            <a:blip r:embed="rId4"/>
            <a:stretch>
              <a:fillRect/>
            </a:stretch>
          </p:blipFill>
          <p:spPr>
            <a:xfrm>
              <a:off x="1968390" y="5616994"/>
              <a:ext cx="995341" cy="1001265"/>
            </a:xfrm>
            <a:prstGeom prst="rect">
              <a:avLst/>
            </a:prstGeom>
          </p:spPr>
        </p:pic>
      </p:grpSp>
      <p:grpSp>
        <p:nvGrpSpPr>
          <p:cNvPr id="12" name="Group 11"/>
          <p:cNvGrpSpPr/>
          <p:nvPr/>
        </p:nvGrpSpPr>
        <p:grpSpPr>
          <a:xfrm>
            <a:off x="-1637822" y="4037216"/>
            <a:ext cx="3026243" cy="2581043"/>
            <a:chOff x="1022177" y="3094295"/>
            <a:chExt cx="3026243" cy="2581043"/>
          </a:xfrm>
        </p:grpSpPr>
        <p:grpSp>
          <p:nvGrpSpPr>
            <p:cNvPr id="13" name="Group 12"/>
            <p:cNvGrpSpPr/>
            <p:nvPr/>
          </p:nvGrpSpPr>
          <p:grpSpPr>
            <a:xfrm>
              <a:off x="1022177" y="3094295"/>
              <a:ext cx="3026243" cy="1265939"/>
              <a:chOff x="1022177" y="2862203"/>
              <a:chExt cx="3026243" cy="1265939"/>
            </a:xfrm>
          </p:grpSpPr>
          <p:sp>
            <p:nvSpPr>
              <p:cNvPr id="15" name="Rectangle 14"/>
              <p:cNvSpPr/>
              <p:nvPr/>
            </p:nvSpPr>
            <p:spPr bwMode="auto">
              <a:xfrm>
                <a:off x="1022177" y="2862203"/>
                <a:ext cx="3026243" cy="1265939"/>
              </a:xfrm>
              <a:prstGeom prst="rect">
                <a:avLst/>
              </a:prstGeom>
              <a:solidFill>
                <a:schemeClr val="accent1"/>
              </a:solidFill>
              <a:ln>
                <a:noFill/>
                <a:headEnd type="none" w="med" len="med"/>
                <a:tailEnd type="none" w="med" len="med"/>
              </a:ln>
              <a:effectLst>
                <a:reflection stA="50000" endPos="75000" dist="12700" dir="5400000" sy="-100000" algn="bl" rotWithShape="0"/>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pic>
            <p:nvPicPr>
              <p:cNvPr id="16" name="Picture 15"/>
              <p:cNvPicPr>
                <a:picLocks noChangeAspect="1"/>
              </p:cNvPicPr>
              <p:nvPr/>
            </p:nvPicPr>
            <p:blipFill>
              <a:blip r:embed="rId5"/>
              <a:stretch>
                <a:fillRect/>
              </a:stretch>
            </p:blipFill>
            <p:spPr>
              <a:xfrm>
                <a:off x="1154376" y="3001892"/>
                <a:ext cx="1007188" cy="1001265"/>
              </a:xfrm>
              <a:prstGeom prst="rect">
                <a:avLst/>
              </a:prstGeom>
              <a:effectLst>
                <a:glow rad="101600">
                  <a:schemeClr val="bg1">
                    <a:alpha val="75000"/>
                  </a:schemeClr>
                </a:glow>
              </a:effectLst>
            </p:spPr>
          </p:pic>
        </p:grpSp>
        <p:pic>
          <p:nvPicPr>
            <p:cNvPr id="14" name="Picture 13"/>
            <p:cNvPicPr>
              <a:picLocks noChangeAspect="1"/>
            </p:cNvPicPr>
            <p:nvPr/>
          </p:nvPicPr>
          <p:blipFill>
            <a:blip r:embed="rId4"/>
            <a:stretch>
              <a:fillRect/>
            </a:stretch>
          </p:blipFill>
          <p:spPr>
            <a:xfrm>
              <a:off x="1153709" y="4674073"/>
              <a:ext cx="995341" cy="1001265"/>
            </a:xfrm>
            <a:prstGeom prst="rect">
              <a:avLst/>
            </a:prstGeom>
          </p:spPr>
        </p:pic>
      </p:grpSp>
    </p:spTree>
    <p:extLst>
      <p:ext uri="{BB962C8B-B14F-4D97-AF65-F5344CB8AC3E}">
        <p14:creationId xmlns:p14="http://schemas.microsoft.com/office/powerpoint/2010/main" val="802062019"/>
      </p:ext>
    </p:extLst>
  </p:cSld>
  <p:clrMapOvr>
    <a:masterClrMapping/>
  </p:clrMapOvr>
  <p:transition spd="med">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 ... OUTPUT CONTINUED FROM PREVIOUS SLIDE ...</a:t>
            </a:r>
          </a:p>
          <a:p>
            <a:endParaRPr lang="en-US" dirty="0"/>
          </a:p>
          <a:p>
            <a:r>
              <a:rPr lang="en-US" dirty="0"/>
              <a:t>Finished in 0.46457 seconds (files took 4.39 seconds to load)</a:t>
            </a:r>
          </a:p>
          <a:p>
            <a:r>
              <a:rPr lang="en-US" dirty="0"/>
              <a:t>2 examples, 0 failures, 1 pending</a:t>
            </a:r>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spec/unit/recipes/</a:t>
            </a:r>
            <a:r>
              <a:rPr lang="en-US" dirty="0" err="1"/>
              <a:t>default_spec.rb</a:t>
            </a:r>
            <a:r>
              <a:rPr lang="en-US" dirty="0"/>
              <a:t> </a:t>
            </a:r>
          </a:p>
        </p:txBody>
      </p:sp>
      <p:sp>
        <p:nvSpPr>
          <p:cNvPr id="4" name="Content Placeholder 3"/>
          <p:cNvSpPr>
            <a:spLocks noGrp="1"/>
          </p:cNvSpPr>
          <p:nvPr>
            <p:ph sz="quarter" idx="12"/>
          </p:nvPr>
        </p:nvSpPr>
        <p:spPr>
          <a:xfrm>
            <a:off x="1127883" y="3877591"/>
            <a:ext cx="14420850" cy="557213"/>
          </a:xfrm>
        </p:spPr>
        <p:txBody>
          <a:bodyPr/>
          <a:lstStyle/>
          <a:p>
            <a:r>
              <a:rPr lang="en-US" dirty="0"/>
              <a:t> </a:t>
            </a:r>
          </a:p>
        </p:txBody>
      </p:sp>
      <p:sp>
        <p:nvSpPr>
          <p:cNvPr id="5" name="Title 4"/>
          <p:cNvSpPr>
            <a:spLocks noGrp="1"/>
          </p:cNvSpPr>
          <p:nvPr>
            <p:ph type="title"/>
          </p:nvPr>
        </p:nvSpPr>
        <p:spPr/>
        <p:txBody>
          <a:bodyPr/>
          <a:lstStyle/>
          <a:p>
            <a:r>
              <a:rPr lang="en-US" dirty="0"/>
              <a:t>View the Results to See the Pending Tests</a:t>
            </a:r>
          </a:p>
        </p:txBody>
      </p:sp>
    </p:spTree>
    <p:extLst>
      <p:ext uri="{BB962C8B-B14F-4D97-AF65-F5344CB8AC3E}">
        <p14:creationId xmlns:p14="http://schemas.microsoft.com/office/powerpoint/2010/main" val="654989119"/>
      </p:ext>
    </p:extLst>
  </p:cSld>
  <p:clrMapOvr>
    <a:masterClrMapping/>
  </p:clrMapOvr>
  <p:transition spd="med">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Faster Feedback While Developing Cookbooks</a:t>
            </a:r>
          </a:p>
        </p:txBody>
      </p:sp>
      <p:sp>
        <p:nvSpPr>
          <p:cNvPr id="3" name="Content Placeholder 2"/>
          <p:cNvSpPr>
            <a:spLocks noGrp="1"/>
          </p:cNvSpPr>
          <p:nvPr>
            <p:ph sz="quarter" idx="11"/>
          </p:nvPr>
        </p:nvSpPr>
        <p:spPr/>
        <p:txBody>
          <a:bodyPr/>
          <a:lstStyle/>
          <a:p>
            <a:r>
              <a:rPr lang="en-US" dirty="0"/>
              <a:t>The faster the feedback from our tests, the more likely we are to run them. The more likely we are to run them means they will catch more issues.</a:t>
            </a:r>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Review and run the existing tests</a:t>
            </a:r>
          </a:p>
          <a:p>
            <a:pPr marL="342900" indent="-342900">
              <a:buFont typeface="Wingdings" charset="2"/>
              <a:buChar char="ü"/>
            </a:pPr>
            <a:r>
              <a:rPr lang="en-US" dirty="0"/>
              <a:t>Identify the tests that we need to write</a:t>
            </a:r>
          </a:p>
          <a:p>
            <a:pPr marL="342900" indent="-342900">
              <a:buFont typeface="Wingdings" charset="2"/>
              <a:buChar char="q"/>
            </a:pPr>
            <a:r>
              <a:rPr lang="en-US" dirty="0"/>
              <a:t>Write and execute the tests to identify the failure</a:t>
            </a:r>
          </a:p>
          <a:p>
            <a:pPr marL="342900" indent="-342900">
              <a:buFont typeface="Wingdings" charset="2"/>
              <a:buChar char="q"/>
            </a:pPr>
            <a:r>
              <a:rPr lang="en-US" dirty="0"/>
              <a:t>Fix the code and execute the tests to see success</a:t>
            </a:r>
          </a:p>
          <a:p>
            <a:endParaRPr lang="en-US" dirty="0"/>
          </a:p>
          <a:p>
            <a:endParaRPr lang="en-US" dirty="0"/>
          </a:p>
          <a:p>
            <a:endParaRPr lang="en-US" dirty="0"/>
          </a:p>
        </p:txBody>
      </p:sp>
    </p:spTree>
    <p:extLst>
      <p:ext uri="{BB962C8B-B14F-4D97-AF65-F5344CB8AC3E}">
        <p14:creationId xmlns:p14="http://schemas.microsoft.com/office/powerpoint/2010/main" val="4200302558"/>
      </p:ext>
    </p:extLst>
  </p:cSld>
  <p:clrMapOvr>
    <a:masterClrMapping/>
  </p:clrMapOvr>
  <p:transition spd="med">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ChefSpec</a:t>
            </a:r>
            <a:r>
              <a:rPr lang="en-US" dirty="0"/>
              <a:t> Documentation</a:t>
            </a:r>
          </a:p>
        </p:txBody>
      </p:sp>
      <p:sp>
        <p:nvSpPr>
          <p:cNvPr id="3" name="Subtitle 2"/>
          <p:cNvSpPr>
            <a:spLocks noGrp="1"/>
          </p:cNvSpPr>
          <p:nvPr>
            <p:ph type="subTitle" idx="1"/>
          </p:nvPr>
        </p:nvSpPr>
        <p:spPr/>
        <p:txBody>
          <a:bodyPr/>
          <a:lstStyle/>
          <a:p>
            <a:r>
              <a:rPr lang="en-US" dirty="0"/>
              <a:t>Find within the documentation examples of testing for </a:t>
            </a:r>
            <a:r>
              <a:rPr lang="en-US" dirty="0" err="1">
                <a:latin typeface="Courier New"/>
                <a:cs typeface="Courier New"/>
              </a:rPr>
              <a:t>include_recipe</a:t>
            </a:r>
            <a:r>
              <a:rPr lang="en-US" dirty="0"/>
              <a:t>.</a:t>
            </a:r>
          </a:p>
          <a:p>
            <a:endParaRPr lang="en-US" dirty="0"/>
          </a:p>
          <a:p>
            <a:pPr marL="457200" indent="-457200">
              <a:buFont typeface="Arial" charset="0"/>
              <a:buChar char="•"/>
            </a:pPr>
            <a:r>
              <a:rPr lang="en-US" dirty="0"/>
              <a:t>Search the README</a:t>
            </a:r>
          </a:p>
          <a:p>
            <a:pPr marL="457200" indent="-457200">
              <a:buFont typeface="Arial" charset="0"/>
              <a:buChar char="•"/>
            </a:pPr>
            <a:endParaRPr lang="en-US" dirty="0"/>
          </a:p>
          <a:p>
            <a:pPr marL="457200" indent="-457200">
              <a:buFont typeface="Arial" charset="0"/>
              <a:buChar char="•"/>
            </a:pPr>
            <a:r>
              <a:rPr lang="en-US" dirty="0"/>
              <a:t>Search through the 'examples' directory</a:t>
            </a:r>
          </a:p>
        </p:txBody>
      </p:sp>
      <p:sp>
        <p:nvSpPr>
          <p:cNvPr id="4" name="Content Placeholder 3"/>
          <p:cNvSpPr>
            <a:spLocks noGrp="1"/>
          </p:cNvSpPr>
          <p:nvPr>
            <p:ph sz="quarter" idx="13"/>
          </p:nvPr>
        </p:nvSpPr>
        <p:spPr/>
        <p:txBody>
          <a:bodyPr/>
          <a:lstStyle/>
          <a:p>
            <a:r>
              <a:rPr lang="en-US" dirty="0">
                <a:hlinkClick r:id="rId3"/>
              </a:rPr>
              <a:t>https://github.com/chefspec/chefspec</a:t>
            </a:r>
            <a:endParaRPr lang="en-US" dirty="0"/>
          </a:p>
        </p:txBody>
      </p:sp>
    </p:spTree>
    <p:extLst>
      <p:ext uri="{BB962C8B-B14F-4D97-AF65-F5344CB8AC3E}">
        <p14:creationId xmlns:p14="http://schemas.microsoft.com/office/powerpoint/2010/main" val="3736058022"/>
      </p:ext>
    </p:extLst>
  </p:cSld>
  <p:clrMapOvr>
    <a:masterClrMapping/>
  </p:clrMapOvr>
  <p:transition spd="med">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Write the Test that Verifies the Include Recipe</a:t>
            </a:r>
          </a:p>
        </p:txBody>
      </p:sp>
      <p:sp>
        <p:nvSpPr>
          <p:cNvPr id="3" name="Content Placeholder 2"/>
          <p:cNvSpPr>
            <a:spLocks noGrp="1"/>
          </p:cNvSpPr>
          <p:nvPr>
            <p:ph sz="quarter" idx="10"/>
          </p:nvPr>
        </p:nvSpPr>
        <p:spPr/>
        <p:txBody>
          <a:bodyPr>
            <a:normAutofit/>
          </a:bodyPr>
          <a:lstStyle/>
          <a:p>
            <a:r>
              <a:rPr lang="en-US" dirty="0"/>
              <a:t> # ... START OF THE SPEC FILE ...</a:t>
            </a:r>
          </a:p>
          <a:p>
            <a:r>
              <a:rPr lang="en-US" dirty="0"/>
              <a:t>    it 'converges successfully' do</a:t>
            </a:r>
          </a:p>
          <a:p>
            <a:r>
              <a:rPr lang="en-US" dirty="0"/>
              <a:t>      expect { </a:t>
            </a:r>
            <a:r>
              <a:rPr lang="en-US" dirty="0" err="1"/>
              <a:t>chef_run</a:t>
            </a:r>
            <a:r>
              <a:rPr lang="en-US" dirty="0"/>
              <a:t> }.</a:t>
            </a:r>
            <a:r>
              <a:rPr lang="en-US" dirty="0" err="1"/>
              <a:t>to_not</a:t>
            </a:r>
            <a:r>
              <a:rPr lang="en-US" dirty="0"/>
              <a:t> </a:t>
            </a:r>
            <a:r>
              <a:rPr lang="en-US" dirty="0" err="1"/>
              <a:t>raise_error</a:t>
            </a:r>
            <a:endParaRPr lang="en-US" dirty="0"/>
          </a:p>
          <a:p>
            <a:r>
              <a:rPr lang="en-US" dirty="0"/>
              <a:t>    end</a:t>
            </a:r>
          </a:p>
          <a:p>
            <a:endParaRPr lang="en-US" dirty="0"/>
          </a:p>
          <a:p>
            <a:r>
              <a:rPr lang="en-US" dirty="0"/>
              <a:t>    it 'includes the install recipe' do</a:t>
            </a:r>
          </a:p>
          <a:p>
            <a:r>
              <a:rPr lang="en-US" dirty="0"/>
              <a:t>      expect(</a:t>
            </a:r>
            <a:r>
              <a:rPr lang="en-US" dirty="0" err="1"/>
              <a:t>chef_run</a:t>
            </a:r>
            <a:r>
              <a:rPr lang="en-US" dirty="0"/>
              <a:t>).to </a:t>
            </a:r>
            <a:r>
              <a:rPr lang="en-US" dirty="0" err="1"/>
              <a:t>include_recipe</a:t>
            </a:r>
            <a:r>
              <a:rPr lang="en-US" dirty="0"/>
              <a:t>('apache::install')</a:t>
            </a:r>
          </a:p>
          <a:p>
            <a:r>
              <a:rPr lang="en-US" dirty="0"/>
              <a:t>    end</a:t>
            </a:r>
          </a:p>
          <a:p>
            <a:r>
              <a:rPr lang="en-US" dirty="0"/>
              <a:t>  </a:t>
            </a:r>
          </a:p>
          <a:p>
            <a:r>
              <a:rPr lang="en-US" dirty="0"/>
              <a:t>  end</a:t>
            </a:r>
          </a:p>
          <a:p>
            <a:r>
              <a:rPr lang="en-US" dirty="0"/>
              <a:t>end</a:t>
            </a:r>
          </a:p>
        </p:txBody>
      </p:sp>
      <p:sp>
        <p:nvSpPr>
          <p:cNvPr id="4" name="Text Placeholder 3"/>
          <p:cNvSpPr>
            <a:spLocks noGrp="1"/>
          </p:cNvSpPr>
          <p:nvPr>
            <p:ph type="body" sz="quarter" idx="11"/>
          </p:nvPr>
        </p:nvSpPr>
        <p:spPr/>
        <p:txBody>
          <a:bodyPr/>
          <a:lstStyle/>
          <a:p>
            <a:r>
              <a:rPr lang="en-US" dirty="0"/>
              <a:t>~/apache/spec/unit/recipes/</a:t>
            </a:r>
            <a:r>
              <a:rPr lang="en-US" dirty="0" err="1"/>
              <a:t>default_spec.rb</a:t>
            </a:r>
            <a:endParaRPr lang="en-US" dirty="0"/>
          </a:p>
        </p:txBody>
      </p:sp>
      <p:sp>
        <p:nvSpPr>
          <p:cNvPr id="6" name="Text Placeholder 5"/>
          <p:cNvSpPr>
            <a:spLocks noGrp="1"/>
          </p:cNvSpPr>
          <p:nvPr>
            <p:ph type="body" sz="quarter" idx="13"/>
          </p:nvPr>
        </p:nvSpPr>
        <p:spPr>
          <a:xfrm>
            <a:off x="1135042" y="4691270"/>
            <a:ext cx="14404273" cy="1669773"/>
          </a:xfrm>
        </p:spPr>
        <p:txBody>
          <a:bodyPr/>
          <a:lstStyle/>
          <a:p>
            <a:r>
              <a:rPr lang="en-US" dirty="0"/>
              <a:t>+</a:t>
            </a:r>
          </a:p>
        </p:txBody>
      </p:sp>
    </p:spTree>
    <p:extLst>
      <p:ext uri="{BB962C8B-B14F-4D97-AF65-F5344CB8AC3E}">
        <p14:creationId xmlns:p14="http://schemas.microsoft.com/office/powerpoint/2010/main" val="3760288463"/>
      </p:ext>
    </p:extLst>
  </p:cSld>
  <p:clrMapOvr>
    <a:masterClrMapping/>
  </p:clrMapOvr>
  <p:transition spd="med">
    <p:fad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.F</a:t>
            </a:r>
          </a:p>
          <a:p>
            <a:endParaRPr lang="en-US" dirty="0"/>
          </a:p>
          <a:p>
            <a:r>
              <a:rPr lang="en-US" dirty="0"/>
              <a:t>Failures:</a:t>
            </a:r>
          </a:p>
          <a:p>
            <a:endParaRPr lang="en-US" dirty="0"/>
          </a:p>
          <a:p>
            <a:r>
              <a:rPr lang="en-US" dirty="0"/>
              <a:t>  1) apache::default When all attributes are default, on an CentOS 6.9 includes the install recipe</a:t>
            </a:r>
          </a:p>
          <a:p>
            <a:r>
              <a:rPr lang="en-US" dirty="0"/>
              <a:t>     Failure/Error: expect(</a:t>
            </a:r>
            <a:r>
              <a:rPr lang="en-US" dirty="0" err="1"/>
              <a:t>chef_run</a:t>
            </a:r>
            <a:r>
              <a:rPr lang="en-US" dirty="0"/>
              <a:t>).to </a:t>
            </a:r>
            <a:r>
              <a:rPr lang="en-US" dirty="0" err="1"/>
              <a:t>include_recipe</a:t>
            </a:r>
            <a:r>
              <a:rPr lang="en-US" dirty="0"/>
              <a:t>('apache::install')</a:t>
            </a:r>
          </a:p>
          <a:p>
            <a:r>
              <a:rPr lang="en-US" dirty="0"/>
              <a:t>       expected ["apache::default"] to include "apache::install"</a:t>
            </a:r>
          </a:p>
          <a:p>
            <a:r>
              <a:rPr lang="en-US" dirty="0"/>
              <a:t>     # ./spec/unit/recipes/default_spec.rb:21:in `block (3 levels) in &lt;top (required)&gt;'</a:t>
            </a:r>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spec/unit/recipes/</a:t>
            </a:r>
            <a:r>
              <a:rPr lang="en-US" dirty="0" err="1"/>
              <a:t>default_spec.rb</a:t>
            </a:r>
            <a:endParaRPr lang="en-US" dirty="0"/>
          </a:p>
        </p:txBody>
      </p:sp>
      <p:sp>
        <p:nvSpPr>
          <p:cNvPr id="4" name="Content Placeholder 3"/>
          <p:cNvSpPr>
            <a:spLocks noGrp="1"/>
          </p:cNvSpPr>
          <p:nvPr>
            <p:ph sz="quarter" idx="12"/>
          </p:nvPr>
        </p:nvSpPr>
        <p:spPr>
          <a:xfrm>
            <a:off x="1127883" y="2317751"/>
            <a:ext cx="14420850" cy="518582"/>
          </a:xfrm>
        </p:spPr>
        <p:txBody>
          <a:bodyPr/>
          <a:lstStyle/>
          <a:p>
            <a:endParaRPr lang="en-US" dirty="0"/>
          </a:p>
        </p:txBody>
      </p:sp>
      <p:sp>
        <p:nvSpPr>
          <p:cNvPr id="5" name="Title 4"/>
          <p:cNvSpPr>
            <a:spLocks noGrp="1"/>
          </p:cNvSpPr>
          <p:nvPr>
            <p:ph type="title"/>
          </p:nvPr>
        </p:nvSpPr>
        <p:spPr/>
        <p:txBody>
          <a:bodyPr/>
          <a:lstStyle/>
          <a:p>
            <a:r>
              <a:rPr lang="en-US" dirty="0"/>
              <a:t>Execute the Tests to See the Failure</a:t>
            </a:r>
          </a:p>
        </p:txBody>
      </p:sp>
      <p:sp>
        <p:nvSpPr>
          <p:cNvPr id="6" name="Content Placeholder 3"/>
          <p:cNvSpPr txBox="1">
            <a:spLocks/>
          </p:cNvSpPr>
          <p:nvPr/>
        </p:nvSpPr>
        <p:spPr bwMode="white">
          <a:xfrm>
            <a:off x="7237137" y="3085362"/>
            <a:ext cx="4504290" cy="588691"/>
          </a:xfrm>
          <a:prstGeom prst="rect">
            <a:avLst/>
          </a:prstGeom>
          <a:solidFill>
            <a:srgbClr val="C00000"/>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a:solidFill>
                  <a:schemeClr val="bg1"/>
                </a:solidFill>
              </a:rPr>
              <a:t>failing example</a:t>
            </a:r>
            <a:endParaRPr lang="en-US" sz="2800" dirty="0">
              <a:solidFill>
                <a:schemeClr val="bg1"/>
              </a:solidFill>
            </a:endParaRPr>
          </a:p>
        </p:txBody>
      </p:sp>
      <p:cxnSp>
        <p:nvCxnSpPr>
          <p:cNvPr id="7" name="Straight Connector 6"/>
          <p:cNvCxnSpPr/>
          <p:nvPr/>
        </p:nvCxnSpPr>
        <p:spPr>
          <a:xfrm>
            <a:off x="1379674" y="2836333"/>
            <a:ext cx="382865" cy="0"/>
          </a:xfrm>
          <a:prstGeom prst="line">
            <a:avLst/>
          </a:prstGeom>
          <a:ln w="63500">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8" name="Straight Connector 7"/>
          <p:cNvCxnSpPr>
            <a:endCxn id="6" idx="1"/>
          </p:cNvCxnSpPr>
          <p:nvPr/>
        </p:nvCxnSpPr>
        <p:spPr>
          <a:xfrm>
            <a:off x="1571106" y="2836333"/>
            <a:ext cx="5666031" cy="543375"/>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91568610"/>
      </p:ext>
    </p:extLst>
  </p:cSld>
  <p:clrMapOvr>
    <a:masterClrMapping/>
  </p:clrMapOvr>
  <p:transition spd="med">
    <p:fade/>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a:t>Faster Feedback While Developing Cookbooks</a:t>
            </a:r>
            <a:endParaRPr lang="en-US" dirty="0"/>
          </a:p>
        </p:txBody>
      </p:sp>
      <p:sp>
        <p:nvSpPr>
          <p:cNvPr id="3" name="Content Placeholder 2"/>
          <p:cNvSpPr>
            <a:spLocks noGrp="1"/>
          </p:cNvSpPr>
          <p:nvPr>
            <p:ph sz="quarter" idx="11"/>
          </p:nvPr>
        </p:nvSpPr>
        <p:spPr/>
        <p:txBody>
          <a:bodyPr/>
          <a:lstStyle/>
          <a:p>
            <a:r>
              <a:rPr lang="en-US"/>
              <a:t>The faster the feedback from our tests, the more likely we are to run them. The more likely we are to run them means they will catch more issues.</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Review and run the existing tests</a:t>
            </a:r>
          </a:p>
          <a:p>
            <a:pPr marL="342900" indent="-342900">
              <a:buFont typeface="Wingdings" charset="2"/>
              <a:buChar char="ü"/>
            </a:pPr>
            <a:r>
              <a:rPr lang="en-US" dirty="0"/>
              <a:t>Identify the tests that we need to write</a:t>
            </a:r>
          </a:p>
          <a:p>
            <a:pPr marL="342900" indent="-342900">
              <a:buFont typeface="Wingdings" charset="2"/>
              <a:buChar char="ü"/>
            </a:pPr>
            <a:r>
              <a:rPr lang="en-US" dirty="0"/>
              <a:t>Write and execute the tests to identify the failure</a:t>
            </a:r>
          </a:p>
          <a:p>
            <a:pPr marL="342900" indent="-342900">
              <a:buFont typeface="Wingdings" charset="2"/>
              <a:buChar char="q"/>
            </a:pPr>
            <a:r>
              <a:rPr lang="en-US" dirty="0"/>
              <a:t>Fix the code and execute the tests to see success</a:t>
            </a:r>
          </a:p>
          <a:p>
            <a:endParaRPr lang="en-US" dirty="0"/>
          </a:p>
          <a:p>
            <a:endParaRPr lang="en-US" dirty="0"/>
          </a:p>
          <a:p>
            <a:endParaRPr lang="en-US" dirty="0"/>
          </a:p>
        </p:txBody>
      </p:sp>
    </p:spTree>
    <p:extLst>
      <p:ext uri="{BB962C8B-B14F-4D97-AF65-F5344CB8AC3E}">
        <p14:creationId xmlns:p14="http://schemas.microsoft.com/office/powerpoint/2010/main" val="132396407"/>
      </p:ext>
    </p:extLst>
  </p:cSld>
  <p:clrMapOvr>
    <a:masterClrMapping/>
  </p:clrMapOvr>
  <p:transition spd="med">
    <p:fad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Uncomment the Include Recipe</a:t>
            </a:r>
          </a:p>
        </p:txBody>
      </p:sp>
      <p:sp>
        <p:nvSpPr>
          <p:cNvPr id="3" name="Content Placeholder 2"/>
          <p:cNvSpPr>
            <a:spLocks noGrp="1"/>
          </p:cNvSpPr>
          <p:nvPr>
            <p:ph sz="quarter" idx="10"/>
          </p:nvPr>
        </p:nvSpPr>
        <p:spPr/>
        <p:txBody>
          <a:bodyPr/>
          <a:lstStyle/>
          <a:p>
            <a:r>
              <a:rPr lang="en-US" dirty="0"/>
              <a:t>#</a:t>
            </a:r>
          </a:p>
          <a:p>
            <a:r>
              <a:rPr lang="en-US" dirty="0"/>
              <a:t># Cookbook Name:: apache</a:t>
            </a:r>
          </a:p>
          <a:p>
            <a:r>
              <a:rPr lang="en-US" dirty="0"/>
              <a:t># Recipe:: default</a:t>
            </a:r>
          </a:p>
          <a:p>
            <a:r>
              <a:rPr lang="en-US" dirty="0"/>
              <a:t>#</a:t>
            </a:r>
          </a:p>
          <a:p>
            <a:r>
              <a:rPr lang="en-US" dirty="0"/>
              <a:t># Copyright (c) </a:t>
            </a:r>
            <a:r>
              <a:rPr lang="is-IS" dirty="0"/>
              <a:t>2017</a:t>
            </a:r>
            <a:r>
              <a:rPr lang="en-US" dirty="0"/>
              <a:t> The Authors, All Rights Reserved.</a:t>
            </a:r>
          </a:p>
          <a:p>
            <a:r>
              <a:rPr lang="en-US" dirty="0" err="1"/>
              <a:t>include_recipe</a:t>
            </a:r>
            <a:r>
              <a:rPr lang="en-US" dirty="0"/>
              <a:t> 'apache::install'</a:t>
            </a:r>
          </a:p>
          <a:p>
            <a:r>
              <a:rPr lang="en-US" dirty="0" err="1"/>
              <a:t>include_recipe</a:t>
            </a:r>
            <a:r>
              <a:rPr lang="en-US" dirty="0"/>
              <a:t> 'apache::configuration'</a:t>
            </a:r>
          </a:p>
          <a:p>
            <a:r>
              <a:rPr lang="en-US" dirty="0" err="1"/>
              <a:t>include_recipe</a:t>
            </a:r>
            <a:r>
              <a:rPr lang="en-US" dirty="0"/>
              <a:t> 'apache::service'</a:t>
            </a:r>
          </a:p>
          <a:p>
            <a:endParaRPr lang="en-US" dirty="0"/>
          </a:p>
        </p:txBody>
      </p:sp>
      <p:sp>
        <p:nvSpPr>
          <p:cNvPr id="4" name="Text Placeholder 3"/>
          <p:cNvSpPr>
            <a:spLocks noGrp="1"/>
          </p:cNvSpPr>
          <p:nvPr>
            <p:ph type="body" sz="quarter" idx="11"/>
          </p:nvPr>
        </p:nvSpPr>
        <p:spPr/>
        <p:txBody>
          <a:bodyPr/>
          <a:lstStyle/>
          <a:p>
            <a:r>
              <a:rPr lang="en-US" dirty="0"/>
              <a:t>~/apache/recipes/</a:t>
            </a:r>
            <a:r>
              <a:rPr lang="en-US" dirty="0" err="1"/>
              <a:t>default.rb</a:t>
            </a:r>
            <a:endParaRPr lang="en-US" dirty="0"/>
          </a:p>
        </p:txBody>
      </p:sp>
      <p:sp>
        <p:nvSpPr>
          <p:cNvPr id="6" name="Text Placeholder 5"/>
          <p:cNvSpPr>
            <a:spLocks noGrp="1"/>
          </p:cNvSpPr>
          <p:nvPr>
            <p:ph type="body" sz="quarter" idx="13"/>
          </p:nvPr>
        </p:nvSpPr>
        <p:spPr>
          <a:xfrm>
            <a:off x="1135042" y="4751917"/>
            <a:ext cx="14404273" cy="656166"/>
          </a:xfrm>
        </p:spPr>
        <p:txBody>
          <a:bodyPr/>
          <a:lstStyle/>
          <a:p>
            <a:r>
              <a:rPr lang="en-US" dirty="0"/>
              <a:t>+</a:t>
            </a:r>
          </a:p>
        </p:txBody>
      </p:sp>
    </p:spTree>
    <p:extLst>
      <p:ext uri="{BB962C8B-B14F-4D97-AF65-F5344CB8AC3E}">
        <p14:creationId xmlns:p14="http://schemas.microsoft.com/office/powerpoint/2010/main" val="3811422143"/>
      </p:ext>
    </p:extLst>
  </p:cSld>
  <p:clrMapOvr>
    <a:masterClrMapping/>
  </p:clrMapOvr>
  <p:transition spd="med">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
            </a:r>
          </a:p>
          <a:p>
            <a:endParaRPr lang="en-US" dirty="0"/>
          </a:p>
          <a:p>
            <a:r>
              <a:rPr lang="en-US" dirty="0"/>
              <a:t>Finished in 0.67714 seconds (files took 4.26 seconds to load)</a:t>
            </a:r>
          </a:p>
          <a:p>
            <a:r>
              <a:rPr lang="en-US" dirty="0"/>
              <a:t>2 examples, 0 failures</a:t>
            </a:r>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spec/unit/recipes/</a:t>
            </a:r>
            <a:r>
              <a:rPr lang="en-US" dirty="0" err="1"/>
              <a:t>default_spec.rb</a:t>
            </a:r>
            <a:endParaRPr lang="en-US" dirty="0"/>
          </a:p>
        </p:txBody>
      </p:sp>
      <p:sp>
        <p:nvSpPr>
          <p:cNvPr id="4" name="Content Placeholder 3"/>
          <p:cNvSpPr>
            <a:spLocks noGrp="1"/>
          </p:cNvSpPr>
          <p:nvPr>
            <p:ph sz="quarter" idx="12"/>
          </p:nvPr>
        </p:nvSpPr>
        <p:spPr>
          <a:xfrm>
            <a:off x="1127883" y="2317751"/>
            <a:ext cx="14420850" cy="518582"/>
          </a:xfrm>
        </p:spPr>
        <p:txBody>
          <a:bodyPr/>
          <a:lstStyle/>
          <a:p>
            <a:endParaRPr lang="en-US" dirty="0"/>
          </a:p>
        </p:txBody>
      </p:sp>
      <p:sp>
        <p:nvSpPr>
          <p:cNvPr id="5" name="Title 4"/>
          <p:cNvSpPr>
            <a:spLocks noGrp="1"/>
          </p:cNvSpPr>
          <p:nvPr>
            <p:ph type="title"/>
          </p:nvPr>
        </p:nvSpPr>
        <p:spPr/>
        <p:txBody>
          <a:bodyPr/>
          <a:lstStyle/>
          <a:p>
            <a:r>
              <a:rPr lang="en-US" dirty="0"/>
              <a:t>Execute the Tests to See it Pass</a:t>
            </a:r>
          </a:p>
        </p:txBody>
      </p:sp>
    </p:spTree>
    <p:extLst>
      <p:ext uri="{BB962C8B-B14F-4D97-AF65-F5344CB8AC3E}">
        <p14:creationId xmlns:p14="http://schemas.microsoft.com/office/powerpoint/2010/main" val="3300563483"/>
      </p:ext>
    </p:extLst>
  </p:cSld>
  <p:clrMapOvr>
    <a:masterClrMapping/>
  </p:clrMapOvr>
  <p:transition spd="med">
    <p:fade/>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Faster Feedback While Developing Cookbooks</a:t>
            </a:r>
          </a:p>
        </p:txBody>
      </p:sp>
      <p:sp>
        <p:nvSpPr>
          <p:cNvPr id="3" name="Content Placeholder 2"/>
          <p:cNvSpPr>
            <a:spLocks noGrp="1"/>
          </p:cNvSpPr>
          <p:nvPr>
            <p:ph sz="quarter" idx="11"/>
          </p:nvPr>
        </p:nvSpPr>
        <p:spPr/>
        <p:txBody>
          <a:bodyPr/>
          <a:lstStyle/>
          <a:p>
            <a:r>
              <a:rPr lang="en-US" dirty="0"/>
              <a:t>The faster the feedback from our tests, the more likely we are to run them. The more likely we are to run them means they will catch more issues.</a:t>
            </a:r>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Review and run the existing tests</a:t>
            </a:r>
          </a:p>
          <a:p>
            <a:pPr marL="342900" indent="-342900">
              <a:buFont typeface="Wingdings" charset="2"/>
              <a:buChar char="ü"/>
            </a:pPr>
            <a:r>
              <a:rPr lang="en-US" dirty="0"/>
              <a:t>Identify the tests that we need to write</a:t>
            </a:r>
          </a:p>
          <a:p>
            <a:pPr marL="342900" indent="-342900">
              <a:buFont typeface="Wingdings" charset="2"/>
              <a:buChar char="ü"/>
            </a:pPr>
            <a:r>
              <a:rPr lang="en-US" dirty="0"/>
              <a:t>Write and execute the tests to identify the failure</a:t>
            </a:r>
          </a:p>
          <a:p>
            <a:pPr marL="342900" indent="-342900">
              <a:buFont typeface="Wingdings" charset="2"/>
              <a:buChar char="ü"/>
            </a:pPr>
            <a:r>
              <a:rPr lang="en-US" dirty="0"/>
              <a:t>Fix the code and execute the tests to see success</a:t>
            </a:r>
          </a:p>
          <a:p>
            <a:endParaRPr lang="en-US" dirty="0"/>
          </a:p>
          <a:p>
            <a:endParaRPr lang="en-US" dirty="0"/>
          </a:p>
          <a:p>
            <a:endParaRPr lang="en-US" dirty="0"/>
          </a:p>
        </p:txBody>
      </p:sp>
    </p:spTree>
    <p:extLst>
      <p:ext uri="{BB962C8B-B14F-4D97-AF65-F5344CB8AC3E}">
        <p14:creationId xmlns:p14="http://schemas.microsoft.com/office/powerpoint/2010/main" val="896367132"/>
      </p:ext>
    </p:extLst>
  </p:cSld>
  <p:clrMapOvr>
    <a:masterClrMapping/>
  </p:clrMapOvr>
  <p:transition spd="med">
    <p:fade/>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Continue with Mutation Testing</a:t>
            </a:r>
          </a:p>
        </p:txBody>
      </p:sp>
      <p:sp>
        <p:nvSpPr>
          <p:cNvPr id="3" name="Subtitle 2"/>
          <p:cNvSpPr>
            <a:spLocks noGrp="1"/>
          </p:cNvSpPr>
          <p:nvPr>
            <p:ph type="subTitle" idx="1"/>
          </p:nvPr>
        </p:nvSpPr>
        <p:spPr>
          <a:xfrm>
            <a:off x="1671638" y="3260724"/>
            <a:ext cx="12319000" cy="3670163"/>
          </a:xfrm>
        </p:spPr>
        <p:txBody>
          <a:bodyPr/>
          <a:lstStyle/>
          <a:p>
            <a:pPr>
              <a:lnSpc>
                <a:spcPct val="150000"/>
              </a:lnSpc>
            </a:pPr>
            <a:r>
              <a:rPr lang="en-US" dirty="0"/>
              <a:t>Comment out the next line in the apache cookbook's default recipe</a:t>
            </a:r>
          </a:p>
          <a:p>
            <a:pPr>
              <a:lnSpc>
                <a:spcPct val="150000"/>
              </a:lnSpc>
            </a:pPr>
            <a:r>
              <a:rPr lang="en-US" dirty="0"/>
              <a:t>Write the example with expectation that will generate a failure</a:t>
            </a:r>
          </a:p>
          <a:p>
            <a:pPr>
              <a:lnSpc>
                <a:spcPct val="150000"/>
              </a:lnSpc>
            </a:pPr>
            <a:r>
              <a:rPr lang="en-US" dirty="0"/>
              <a:t>Verify that one example generates a failure</a:t>
            </a:r>
          </a:p>
          <a:p>
            <a:pPr>
              <a:lnSpc>
                <a:spcPct val="150000"/>
              </a:lnSpc>
            </a:pPr>
            <a:r>
              <a:rPr lang="en-US" dirty="0"/>
              <a:t>Restore the code in the recipe</a:t>
            </a:r>
          </a:p>
          <a:p>
            <a:pPr>
              <a:lnSpc>
                <a:spcPct val="150000"/>
              </a:lnSpc>
            </a:pPr>
            <a:r>
              <a:rPr lang="en-US" dirty="0"/>
              <a:t>Verify that all examples pass</a:t>
            </a:r>
          </a:p>
        </p:txBody>
      </p:sp>
      <p:sp>
        <p:nvSpPr>
          <p:cNvPr id="4" name="TextBox 3"/>
          <p:cNvSpPr txBox="1"/>
          <p:nvPr/>
        </p:nvSpPr>
        <p:spPr bwMode="white">
          <a:xfrm>
            <a:off x="1660524" y="7076661"/>
            <a:ext cx="12330113" cy="675861"/>
          </a:xfrm>
          <a:prstGeom prst="rect">
            <a:avLst/>
          </a:prstGeom>
          <a:solidFill>
            <a:schemeClr val="bg2">
              <a:lumMod val="85000"/>
            </a:schemeClr>
          </a:solidFill>
        </p:spPr>
        <p:txBody>
          <a:bodyPr vert="horz" wrap="square" lIns="91440" tIns="91440" rIns="91440" bIns="91440" rtlCol="0">
            <a:normAutofit/>
          </a:bodyPr>
          <a:lstStyle/>
          <a:p>
            <a:pPr marL="342900" indent="-342900" algn="ctr">
              <a:buFont typeface="Wingdings" charset="2"/>
              <a:buChar char="v"/>
            </a:pPr>
            <a:r>
              <a:rPr lang="en-US" b="1" dirty="0"/>
              <a:t>Repeat this series of steps for each line within the default recipe</a:t>
            </a:r>
          </a:p>
        </p:txBody>
      </p:sp>
    </p:spTree>
    <p:extLst>
      <p:ext uri="{BB962C8B-B14F-4D97-AF65-F5344CB8AC3E}">
        <p14:creationId xmlns:p14="http://schemas.microsoft.com/office/powerpoint/2010/main" val="146499013"/>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6600" dirty="0"/>
              <a:t>Current Cookbook Development Workflow</a:t>
            </a:r>
          </a:p>
        </p:txBody>
      </p:sp>
      <p:sp>
        <p:nvSpPr>
          <p:cNvPr id="3" name="Subtitle 2"/>
          <p:cNvSpPr>
            <a:spLocks noGrp="1"/>
          </p:cNvSpPr>
          <p:nvPr>
            <p:ph type="subTitle" idx="1"/>
          </p:nvPr>
        </p:nvSpPr>
        <p:spPr>
          <a:xfrm>
            <a:off x="4995300" y="4037216"/>
            <a:ext cx="8995338" cy="2581043"/>
          </a:xfrm>
        </p:spPr>
        <p:txBody>
          <a:bodyPr/>
          <a:lstStyle/>
          <a:p>
            <a:pPr marL="514350" indent="-514350">
              <a:lnSpc>
                <a:spcPct val="120000"/>
              </a:lnSpc>
              <a:buFont typeface="+mj-lt"/>
              <a:buAutoNum type="arabicPeriod"/>
            </a:pPr>
            <a:r>
              <a:rPr lang="en-US" dirty="0"/>
              <a:t>Chef-client run retrieves the updated cookbook</a:t>
            </a:r>
          </a:p>
          <a:p>
            <a:pPr marL="514350" indent="-514350">
              <a:lnSpc>
                <a:spcPct val="120000"/>
              </a:lnSpc>
              <a:buFont typeface="+mj-lt"/>
              <a:buAutoNum type="arabicPeriod"/>
            </a:pPr>
            <a:r>
              <a:rPr lang="en-US" dirty="0"/>
              <a:t>Perform ad-hoc verification</a:t>
            </a:r>
          </a:p>
          <a:p>
            <a:pPr marL="514350" indent="-514350">
              <a:lnSpc>
                <a:spcPct val="120000"/>
              </a:lnSpc>
              <a:buFont typeface="+mj-lt"/>
              <a:buAutoNum type="arabicPeriod"/>
            </a:pPr>
            <a:r>
              <a:rPr lang="en-US" dirty="0"/>
              <a:t>Establish monitoring for deployed services</a:t>
            </a:r>
          </a:p>
        </p:txBody>
      </p:sp>
      <p:grpSp>
        <p:nvGrpSpPr>
          <p:cNvPr id="12" name="Group 11"/>
          <p:cNvGrpSpPr/>
          <p:nvPr/>
        </p:nvGrpSpPr>
        <p:grpSpPr>
          <a:xfrm>
            <a:off x="-1637822" y="4037216"/>
            <a:ext cx="3026243" cy="2581043"/>
            <a:chOff x="1022177" y="3094295"/>
            <a:chExt cx="3026243" cy="2581043"/>
          </a:xfrm>
        </p:grpSpPr>
        <p:grpSp>
          <p:nvGrpSpPr>
            <p:cNvPr id="13" name="Group 12"/>
            <p:cNvGrpSpPr/>
            <p:nvPr/>
          </p:nvGrpSpPr>
          <p:grpSpPr>
            <a:xfrm>
              <a:off x="1022177" y="3094295"/>
              <a:ext cx="3026243" cy="1265939"/>
              <a:chOff x="1022177" y="2862203"/>
              <a:chExt cx="3026243" cy="1265939"/>
            </a:xfrm>
          </p:grpSpPr>
          <p:sp>
            <p:nvSpPr>
              <p:cNvPr id="15" name="Rectangle 14"/>
              <p:cNvSpPr/>
              <p:nvPr/>
            </p:nvSpPr>
            <p:spPr bwMode="auto">
              <a:xfrm>
                <a:off x="1022177" y="2862203"/>
                <a:ext cx="3026243" cy="1265939"/>
              </a:xfrm>
              <a:prstGeom prst="rect">
                <a:avLst/>
              </a:prstGeom>
              <a:solidFill>
                <a:schemeClr val="accent1"/>
              </a:solidFill>
              <a:ln>
                <a:noFill/>
                <a:headEnd type="none" w="med" len="med"/>
                <a:tailEnd type="none" w="med" len="med"/>
              </a:ln>
              <a:effectLst>
                <a:reflection stA="50000" endPos="75000" dist="12700" dir="5400000" sy="-100000" algn="bl" rotWithShape="0"/>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pic>
            <p:nvPicPr>
              <p:cNvPr id="16" name="Picture 15"/>
              <p:cNvPicPr>
                <a:picLocks noChangeAspect="1"/>
              </p:cNvPicPr>
              <p:nvPr/>
            </p:nvPicPr>
            <p:blipFill>
              <a:blip r:embed="rId3"/>
              <a:stretch>
                <a:fillRect/>
              </a:stretch>
            </p:blipFill>
            <p:spPr>
              <a:xfrm>
                <a:off x="1154376" y="3001892"/>
                <a:ext cx="1007188" cy="1001265"/>
              </a:xfrm>
              <a:prstGeom prst="rect">
                <a:avLst/>
              </a:prstGeom>
              <a:effectLst>
                <a:glow rad="101600">
                  <a:schemeClr val="bg1">
                    <a:alpha val="75000"/>
                  </a:schemeClr>
                </a:glow>
              </a:effectLst>
            </p:spPr>
          </p:pic>
        </p:grpSp>
        <p:pic>
          <p:nvPicPr>
            <p:cNvPr id="14" name="Picture 13"/>
            <p:cNvPicPr>
              <a:picLocks noChangeAspect="1"/>
            </p:cNvPicPr>
            <p:nvPr/>
          </p:nvPicPr>
          <p:blipFill>
            <a:blip r:embed="rId4"/>
            <a:stretch>
              <a:fillRect/>
            </a:stretch>
          </p:blipFill>
          <p:spPr>
            <a:xfrm>
              <a:off x="1153709" y="4674073"/>
              <a:ext cx="995341" cy="1001265"/>
            </a:xfrm>
            <a:prstGeom prst="rect">
              <a:avLst/>
            </a:prstGeom>
          </p:spPr>
        </p:pic>
      </p:grpSp>
      <p:grpSp>
        <p:nvGrpSpPr>
          <p:cNvPr id="18" name="Group 17"/>
          <p:cNvGrpSpPr/>
          <p:nvPr/>
        </p:nvGrpSpPr>
        <p:grpSpPr>
          <a:xfrm>
            <a:off x="1836858" y="4037216"/>
            <a:ext cx="3026243" cy="2581043"/>
            <a:chOff x="1836858" y="3094295"/>
            <a:chExt cx="3026243" cy="2581043"/>
          </a:xfrm>
        </p:grpSpPr>
        <p:sp>
          <p:nvSpPr>
            <p:cNvPr id="19" name="Rectangle 18"/>
            <p:cNvSpPr/>
            <p:nvPr/>
          </p:nvSpPr>
          <p:spPr bwMode="auto">
            <a:xfrm>
              <a:off x="1836858" y="3094295"/>
              <a:ext cx="3026243" cy="1265939"/>
            </a:xfrm>
            <a:prstGeom prst="rect">
              <a:avLst/>
            </a:prstGeom>
            <a:solidFill>
              <a:schemeClr val="accent1"/>
            </a:solidFill>
            <a:ln>
              <a:noFill/>
              <a:headEnd type="none" w="med" len="med"/>
              <a:tailEnd type="none" w="med" len="med"/>
            </a:ln>
            <a:effectLst>
              <a:reflection stA="50000" endPos="75000" dist="12700" dir="5400000" sy="-100000" algn="bl" rotWithShape="0"/>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pic>
          <p:nvPicPr>
            <p:cNvPr id="20" name="Picture 19"/>
            <p:cNvPicPr>
              <a:picLocks noChangeAspect="1"/>
            </p:cNvPicPr>
            <p:nvPr/>
          </p:nvPicPr>
          <p:blipFill>
            <a:blip r:embed="rId4"/>
            <a:stretch>
              <a:fillRect/>
            </a:stretch>
          </p:blipFill>
          <p:spPr>
            <a:xfrm>
              <a:off x="1968390" y="4674073"/>
              <a:ext cx="995341" cy="1001265"/>
            </a:xfrm>
            <a:prstGeom prst="rect">
              <a:avLst/>
            </a:prstGeom>
          </p:spPr>
        </p:pic>
        <p:pic>
          <p:nvPicPr>
            <p:cNvPr id="21" name="Picture 20"/>
            <p:cNvPicPr>
              <a:picLocks noChangeAspect="1"/>
            </p:cNvPicPr>
            <p:nvPr/>
          </p:nvPicPr>
          <p:blipFill>
            <a:blip r:embed="rId5"/>
            <a:stretch>
              <a:fillRect/>
            </a:stretch>
          </p:blipFill>
          <p:spPr>
            <a:xfrm>
              <a:off x="1973339" y="3234506"/>
              <a:ext cx="1013114" cy="1013114"/>
            </a:xfrm>
            <a:prstGeom prst="rect">
              <a:avLst/>
            </a:prstGeom>
            <a:effectLst>
              <a:glow rad="101600">
                <a:schemeClr val="bg1">
                  <a:alpha val="75000"/>
                </a:schemeClr>
              </a:glow>
            </a:effectLst>
          </p:spPr>
        </p:pic>
      </p:grpSp>
    </p:spTree>
    <p:extLst>
      <p:ext uri="{BB962C8B-B14F-4D97-AF65-F5344CB8AC3E}">
        <p14:creationId xmlns:p14="http://schemas.microsoft.com/office/powerpoint/2010/main" val="1092589760"/>
      </p:ext>
    </p:extLst>
  </p:cSld>
  <p:clrMapOvr>
    <a:masterClrMapping/>
  </p:clrMapOvr>
  <p:transition spd="med">
    <p:fad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Comment the Include Recipe</a:t>
            </a:r>
          </a:p>
        </p:txBody>
      </p:sp>
      <p:sp>
        <p:nvSpPr>
          <p:cNvPr id="3" name="Content Placeholder 2"/>
          <p:cNvSpPr>
            <a:spLocks noGrp="1"/>
          </p:cNvSpPr>
          <p:nvPr>
            <p:ph sz="quarter" idx="10"/>
          </p:nvPr>
        </p:nvSpPr>
        <p:spPr/>
        <p:txBody>
          <a:bodyPr/>
          <a:lstStyle/>
          <a:p>
            <a:r>
              <a:rPr lang="en-US" dirty="0"/>
              <a:t>#</a:t>
            </a:r>
          </a:p>
          <a:p>
            <a:r>
              <a:rPr lang="en-US" dirty="0"/>
              <a:t># Cookbook Name:: apache</a:t>
            </a:r>
          </a:p>
          <a:p>
            <a:r>
              <a:rPr lang="en-US" dirty="0"/>
              <a:t># Recipe:: default</a:t>
            </a:r>
          </a:p>
          <a:p>
            <a:r>
              <a:rPr lang="en-US" dirty="0"/>
              <a:t>#</a:t>
            </a:r>
          </a:p>
          <a:p>
            <a:r>
              <a:rPr lang="en-US" dirty="0"/>
              <a:t># Copyright (c) </a:t>
            </a:r>
            <a:r>
              <a:rPr lang="is-IS" dirty="0"/>
              <a:t>2017</a:t>
            </a:r>
            <a:r>
              <a:rPr lang="en-US" dirty="0"/>
              <a:t> The Authors, All Rights Reserved.</a:t>
            </a:r>
          </a:p>
          <a:p>
            <a:r>
              <a:rPr lang="en-US" dirty="0" err="1"/>
              <a:t>include_recipe</a:t>
            </a:r>
            <a:r>
              <a:rPr lang="en-US" dirty="0"/>
              <a:t> 'apache::install'</a:t>
            </a:r>
          </a:p>
          <a:p>
            <a:r>
              <a:rPr lang="en-US" dirty="0"/>
              <a:t># </a:t>
            </a:r>
            <a:r>
              <a:rPr lang="en-US" dirty="0" err="1"/>
              <a:t>include_recipe</a:t>
            </a:r>
            <a:r>
              <a:rPr lang="en-US" dirty="0"/>
              <a:t> 'apache::configuration'</a:t>
            </a:r>
          </a:p>
          <a:p>
            <a:r>
              <a:rPr lang="en-US" dirty="0" err="1"/>
              <a:t>include_recipe</a:t>
            </a:r>
            <a:r>
              <a:rPr lang="en-US" dirty="0"/>
              <a:t> 'apache::service'</a:t>
            </a:r>
          </a:p>
        </p:txBody>
      </p:sp>
      <p:sp>
        <p:nvSpPr>
          <p:cNvPr id="4" name="Text Placeholder 3"/>
          <p:cNvSpPr>
            <a:spLocks noGrp="1"/>
          </p:cNvSpPr>
          <p:nvPr>
            <p:ph type="body" sz="quarter" idx="11"/>
          </p:nvPr>
        </p:nvSpPr>
        <p:spPr/>
        <p:txBody>
          <a:bodyPr/>
          <a:lstStyle/>
          <a:p>
            <a:r>
              <a:rPr lang="en-US" dirty="0"/>
              <a:t>~/apache/recipes/</a:t>
            </a:r>
            <a:r>
              <a:rPr lang="en-US" dirty="0" err="1"/>
              <a:t>default.rb</a:t>
            </a:r>
            <a:endParaRPr lang="en-US" dirty="0"/>
          </a:p>
        </p:txBody>
      </p:sp>
      <p:sp>
        <p:nvSpPr>
          <p:cNvPr id="7" name="Text Placeholder 6"/>
          <p:cNvSpPr>
            <a:spLocks noGrp="1"/>
          </p:cNvSpPr>
          <p:nvPr>
            <p:ph type="body" sz="quarter" idx="13"/>
          </p:nvPr>
        </p:nvSpPr>
        <p:spPr>
          <a:xfrm>
            <a:off x="1135042" y="5240652"/>
            <a:ext cx="14404273" cy="626533"/>
          </a:xfrm>
        </p:spPr>
        <p:txBody>
          <a:bodyPr/>
          <a:lstStyle/>
          <a:p>
            <a:endParaRPr lang="en-US" dirty="0"/>
          </a:p>
        </p:txBody>
      </p:sp>
    </p:spTree>
    <p:extLst>
      <p:ext uri="{BB962C8B-B14F-4D97-AF65-F5344CB8AC3E}">
        <p14:creationId xmlns:p14="http://schemas.microsoft.com/office/powerpoint/2010/main" val="300415712"/>
      </p:ext>
    </p:extLst>
  </p:cSld>
  <p:clrMapOvr>
    <a:masterClrMapping/>
  </p:clrMapOvr>
  <p:transition spd="med">
    <p:fade/>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Write the Test that Verifies the Include Recipe</a:t>
            </a:r>
          </a:p>
        </p:txBody>
      </p:sp>
      <p:sp>
        <p:nvSpPr>
          <p:cNvPr id="3" name="Content Placeholder 2"/>
          <p:cNvSpPr>
            <a:spLocks noGrp="1"/>
          </p:cNvSpPr>
          <p:nvPr>
            <p:ph sz="quarter" idx="10"/>
          </p:nvPr>
        </p:nvSpPr>
        <p:spPr/>
        <p:txBody>
          <a:bodyPr>
            <a:normAutofit lnSpcReduction="10000"/>
          </a:bodyPr>
          <a:lstStyle/>
          <a:p>
            <a:r>
              <a:rPr lang="en-US" dirty="0"/>
              <a:t> # ... START OF THE SPEC FILE ...</a:t>
            </a:r>
          </a:p>
          <a:p>
            <a:endParaRPr lang="en-US" dirty="0"/>
          </a:p>
          <a:p>
            <a:r>
              <a:rPr lang="en-US" dirty="0"/>
              <a:t>    it 'includes the install recipe' do</a:t>
            </a:r>
          </a:p>
          <a:p>
            <a:r>
              <a:rPr lang="en-US" dirty="0"/>
              <a:t>      expect(</a:t>
            </a:r>
            <a:r>
              <a:rPr lang="en-US" dirty="0" err="1"/>
              <a:t>chef_run</a:t>
            </a:r>
            <a:r>
              <a:rPr lang="en-US" dirty="0"/>
              <a:t>).to </a:t>
            </a:r>
            <a:r>
              <a:rPr lang="en-US" dirty="0" err="1"/>
              <a:t>include_recipe</a:t>
            </a:r>
            <a:r>
              <a:rPr lang="en-US" dirty="0"/>
              <a:t>('apache::install')</a:t>
            </a:r>
          </a:p>
          <a:p>
            <a:r>
              <a:rPr lang="en-US" dirty="0"/>
              <a:t>    end</a:t>
            </a:r>
          </a:p>
          <a:p>
            <a:endParaRPr lang="en-US" dirty="0"/>
          </a:p>
          <a:p>
            <a:r>
              <a:rPr lang="en-US" dirty="0"/>
              <a:t>    it 'includes the configuration recipe' do</a:t>
            </a:r>
          </a:p>
          <a:p>
            <a:r>
              <a:rPr lang="en-US" dirty="0"/>
              <a:t>      expect(</a:t>
            </a:r>
            <a:r>
              <a:rPr lang="en-US" dirty="0" err="1"/>
              <a:t>chef_run</a:t>
            </a:r>
            <a:r>
              <a:rPr lang="en-US" dirty="0"/>
              <a:t>).to </a:t>
            </a:r>
            <a:r>
              <a:rPr lang="en-US" dirty="0" err="1"/>
              <a:t>include_recipe</a:t>
            </a:r>
            <a:r>
              <a:rPr lang="en-US" dirty="0"/>
              <a:t>('apache::configuration')</a:t>
            </a:r>
          </a:p>
          <a:p>
            <a:r>
              <a:rPr lang="en-US" dirty="0"/>
              <a:t>    end</a:t>
            </a:r>
          </a:p>
          <a:p>
            <a:r>
              <a:rPr lang="en-US" dirty="0"/>
              <a:t>  </a:t>
            </a:r>
          </a:p>
          <a:p>
            <a:r>
              <a:rPr lang="en-US" dirty="0"/>
              <a:t>  end</a:t>
            </a:r>
          </a:p>
          <a:p>
            <a:r>
              <a:rPr lang="en-US" dirty="0"/>
              <a:t>end</a:t>
            </a:r>
          </a:p>
        </p:txBody>
      </p:sp>
      <p:sp>
        <p:nvSpPr>
          <p:cNvPr id="4" name="Text Placeholder 3"/>
          <p:cNvSpPr>
            <a:spLocks noGrp="1"/>
          </p:cNvSpPr>
          <p:nvPr>
            <p:ph type="body" sz="quarter" idx="11"/>
          </p:nvPr>
        </p:nvSpPr>
        <p:spPr/>
        <p:txBody>
          <a:bodyPr/>
          <a:lstStyle/>
          <a:p>
            <a:r>
              <a:rPr lang="en-US" dirty="0"/>
              <a:t>~/apache/spec/unit/recipes/</a:t>
            </a:r>
            <a:r>
              <a:rPr lang="en-US" dirty="0" err="1"/>
              <a:t>default_spec.rb</a:t>
            </a:r>
            <a:endParaRPr lang="en-US" dirty="0"/>
          </a:p>
        </p:txBody>
      </p:sp>
      <p:sp>
        <p:nvSpPr>
          <p:cNvPr id="5" name="Text Placeholder 4"/>
          <p:cNvSpPr>
            <a:spLocks noGrp="1"/>
          </p:cNvSpPr>
          <p:nvPr>
            <p:ph type="body" sz="quarter" idx="13"/>
          </p:nvPr>
        </p:nvSpPr>
        <p:spPr>
          <a:xfrm>
            <a:off x="1121104" y="4949104"/>
            <a:ext cx="14404273" cy="1584218"/>
          </a:xfrm>
        </p:spPr>
        <p:txBody>
          <a:bodyPr/>
          <a:lstStyle/>
          <a:p>
            <a:endParaRPr lang="en-US"/>
          </a:p>
        </p:txBody>
      </p:sp>
    </p:spTree>
    <p:extLst>
      <p:ext uri="{BB962C8B-B14F-4D97-AF65-F5344CB8AC3E}">
        <p14:creationId xmlns:p14="http://schemas.microsoft.com/office/powerpoint/2010/main" val="842646041"/>
      </p:ext>
    </p:extLst>
  </p:cSld>
  <p:clrMapOvr>
    <a:masterClrMapping/>
  </p:clrMapOvr>
  <p:transition spd="med">
    <p:fade/>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..F</a:t>
            </a:r>
          </a:p>
          <a:p>
            <a:endParaRPr lang="en-US" dirty="0"/>
          </a:p>
          <a:p>
            <a:r>
              <a:rPr lang="en-US" dirty="0"/>
              <a:t>Failures:</a:t>
            </a:r>
          </a:p>
          <a:p>
            <a:endParaRPr lang="en-US" dirty="0"/>
          </a:p>
          <a:p>
            <a:r>
              <a:rPr lang="en-US" dirty="0"/>
              <a:t>  1) apache::default When all attributes are default, on an Centos 6.9 includes the configuration recipe</a:t>
            </a:r>
          </a:p>
          <a:p>
            <a:r>
              <a:rPr lang="en-US" dirty="0"/>
              <a:t>     Failure/Error: expect(</a:t>
            </a:r>
            <a:r>
              <a:rPr lang="en-US" dirty="0" err="1"/>
              <a:t>chef_run</a:t>
            </a:r>
            <a:r>
              <a:rPr lang="en-US" dirty="0"/>
              <a:t>).to </a:t>
            </a:r>
            <a:r>
              <a:rPr lang="en-US" dirty="0" err="1"/>
              <a:t>include_recipe</a:t>
            </a:r>
            <a:r>
              <a:rPr lang="en-US" dirty="0"/>
              <a:t>('apache::configuration')</a:t>
            </a:r>
          </a:p>
          <a:p>
            <a:r>
              <a:rPr lang="en-US" dirty="0"/>
              <a:t>       expected ["apache::default", "apache::install", "apache::service"] to include "apache::configuration"</a:t>
            </a:r>
          </a:p>
          <a:p>
            <a:r>
              <a:rPr lang="en-US" dirty="0"/>
              <a:t>     # ./spec/unit/recipes/default_spec.rb:27:in `block (3 levels) in </a:t>
            </a:r>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spec/unit/recipes/</a:t>
            </a:r>
            <a:r>
              <a:rPr lang="en-US" dirty="0" err="1"/>
              <a:t>default_spec.rb</a:t>
            </a:r>
            <a:endParaRPr lang="en-US" dirty="0"/>
          </a:p>
        </p:txBody>
      </p:sp>
      <p:sp>
        <p:nvSpPr>
          <p:cNvPr id="7" name="Content Placeholder 6"/>
          <p:cNvSpPr>
            <a:spLocks noGrp="1"/>
          </p:cNvSpPr>
          <p:nvPr>
            <p:ph sz="quarter" idx="12"/>
          </p:nvPr>
        </p:nvSpPr>
        <p:spPr>
          <a:xfrm>
            <a:off x="1127883" y="2315963"/>
            <a:ext cx="14420850" cy="557213"/>
          </a:xfrm>
        </p:spPr>
        <p:txBody>
          <a:bodyPr/>
          <a:lstStyle/>
          <a:p>
            <a:endParaRPr lang="en-US"/>
          </a:p>
        </p:txBody>
      </p:sp>
      <p:sp>
        <p:nvSpPr>
          <p:cNvPr id="5" name="Title 4"/>
          <p:cNvSpPr>
            <a:spLocks noGrp="1"/>
          </p:cNvSpPr>
          <p:nvPr>
            <p:ph type="title"/>
          </p:nvPr>
        </p:nvSpPr>
        <p:spPr/>
        <p:txBody>
          <a:bodyPr/>
          <a:lstStyle/>
          <a:p>
            <a:r>
              <a:rPr lang="en-US" dirty="0"/>
              <a:t>Execute the Tests to See it Fail</a:t>
            </a:r>
          </a:p>
        </p:txBody>
      </p:sp>
    </p:spTree>
    <p:extLst>
      <p:ext uri="{BB962C8B-B14F-4D97-AF65-F5344CB8AC3E}">
        <p14:creationId xmlns:p14="http://schemas.microsoft.com/office/powerpoint/2010/main" val="2743842214"/>
      </p:ext>
    </p:extLst>
  </p:cSld>
  <p:clrMapOvr>
    <a:masterClrMapping/>
  </p:clrMapOvr>
  <p:transition spd="med">
    <p:fad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Uncomment the Include Recipe</a:t>
            </a:r>
          </a:p>
        </p:txBody>
      </p:sp>
      <p:sp>
        <p:nvSpPr>
          <p:cNvPr id="3" name="Content Placeholder 2"/>
          <p:cNvSpPr>
            <a:spLocks noGrp="1"/>
          </p:cNvSpPr>
          <p:nvPr>
            <p:ph sz="quarter" idx="10"/>
          </p:nvPr>
        </p:nvSpPr>
        <p:spPr/>
        <p:txBody>
          <a:bodyPr/>
          <a:lstStyle/>
          <a:p>
            <a:r>
              <a:rPr lang="en-US" dirty="0"/>
              <a:t>#</a:t>
            </a:r>
          </a:p>
          <a:p>
            <a:r>
              <a:rPr lang="en-US" dirty="0"/>
              <a:t># Cookbook Name:: apache</a:t>
            </a:r>
          </a:p>
          <a:p>
            <a:r>
              <a:rPr lang="en-US" dirty="0"/>
              <a:t># Recipe:: default</a:t>
            </a:r>
          </a:p>
          <a:p>
            <a:r>
              <a:rPr lang="en-US" dirty="0"/>
              <a:t>#</a:t>
            </a:r>
          </a:p>
          <a:p>
            <a:r>
              <a:rPr lang="en-US" dirty="0"/>
              <a:t># Copyright (c) </a:t>
            </a:r>
            <a:r>
              <a:rPr lang="is-IS" dirty="0"/>
              <a:t>2017</a:t>
            </a:r>
            <a:r>
              <a:rPr lang="en-US" dirty="0"/>
              <a:t> The Authors, All Rights Reserved.</a:t>
            </a:r>
          </a:p>
          <a:p>
            <a:r>
              <a:rPr lang="en-US" dirty="0" err="1"/>
              <a:t>include_recipe</a:t>
            </a:r>
            <a:r>
              <a:rPr lang="en-US" dirty="0"/>
              <a:t> 'apache::install'</a:t>
            </a:r>
          </a:p>
          <a:p>
            <a:r>
              <a:rPr lang="en-US" dirty="0" err="1"/>
              <a:t>include_recipe</a:t>
            </a:r>
            <a:r>
              <a:rPr lang="en-US" dirty="0"/>
              <a:t> 'apache::configuration'</a:t>
            </a:r>
          </a:p>
          <a:p>
            <a:r>
              <a:rPr lang="en-US" dirty="0" err="1"/>
              <a:t>include_recipe</a:t>
            </a:r>
            <a:r>
              <a:rPr lang="en-US" dirty="0"/>
              <a:t> 'apache::service'</a:t>
            </a:r>
          </a:p>
        </p:txBody>
      </p:sp>
      <p:sp>
        <p:nvSpPr>
          <p:cNvPr id="4" name="Text Placeholder 3"/>
          <p:cNvSpPr>
            <a:spLocks noGrp="1"/>
          </p:cNvSpPr>
          <p:nvPr>
            <p:ph type="body" sz="quarter" idx="11"/>
          </p:nvPr>
        </p:nvSpPr>
        <p:spPr/>
        <p:txBody>
          <a:bodyPr/>
          <a:lstStyle/>
          <a:p>
            <a:r>
              <a:rPr lang="en-US" dirty="0"/>
              <a:t>~/apache/recipes/</a:t>
            </a:r>
            <a:r>
              <a:rPr lang="en-US" dirty="0" err="1"/>
              <a:t>default.rb</a:t>
            </a:r>
            <a:endParaRPr lang="en-US" dirty="0"/>
          </a:p>
        </p:txBody>
      </p:sp>
      <p:sp>
        <p:nvSpPr>
          <p:cNvPr id="5" name="Text Placeholder 4"/>
          <p:cNvSpPr>
            <a:spLocks noGrp="1"/>
          </p:cNvSpPr>
          <p:nvPr>
            <p:ph type="body" sz="quarter" idx="13"/>
          </p:nvPr>
        </p:nvSpPr>
        <p:spPr>
          <a:xfrm>
            <a:off x="1135042" y="5274365"/>
            <a:ext cx="14404273" cy="622852"/>
          </a:xfrm>
        </p:spPr>
        <p:txBody>
          <a:bodyPr/>
          <a:lstStyle/>
          <a:p>
            <a:endParaRPr lang="en-US"/>
          </a:p>
        </p:txBody>
      </p:sp>
    </p:spTree>
    <p:extLst>
      <p:ext uri="{BB962C8B-B14F-4D97-AF65-F5344CB8AC3E}">
        <p14:creationId xmlns:p14="http://schemas.microsoft.com/office/powerpoint/2010/main" val="214630605"/>
      </p:ext>
    </p:extLst>
  </p:cSld>
  <p:clrMapOvr>
    <a:masterClrMapping/>
  </p:clrMapOvr>
  <p:transition spd="med">
    <p:fade/>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
            </a:r>
          </a:p>
          <a:p>
            <a:endParaRPr lang="en-US" dirty="0"/>
          </a:p>
          <a:p>
            <a:r>
              <a:rPr lang="en-US" dirty="0"/>
              <a:t>Finished in 0.97252 seconds (files took 4.33 seconds to load)</a:t>
            </a:r>
          </a:p>
          <a:p>
            <a:r>
              <a:rPr lang="en-US" dirty="0"/>
              <a:t>3 examples, 0 failures</a:t>
            </a:r>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spec/unit/recipes/</a:t>
            </a:r>
            <a:r>
              <a:rPr lang="en-US" dirty="0" err="1"/>
              <a:t>default_spec.rb</a:t>
            </a:r>
            <a:endParaRPr lang="en-US" dirty="0"/>
          </a:p>
        </p:txBody>
      </p:sp>
      <p:sp>
        <p:nvSpPr>
          <p:cNvPr id="6" name="Content Placeholder 5"/>
          <p:cNvSpPr>
            <a:spLocks noGrp="1"/>
          </p:cNvSpPr>
          <p:nvPr>
            <p:ph sz="quarter" idx="12"/>
          </p:nvPr>
        </p:nvSpPr>
        <p:spPr>
          <a:xfrm>
            <a:off x="1127883" y="2315963"/>
            <a:ext cx="14420850" cy="557213"/>
          </a:xfrm>
        </p:spPr>
        <p:txBody>
          <a:bodyPr/>
          <a:lstStyle/>
          <a:p>
            <a:endParaRPr lang="en-US"/>
          </a:p>
        </p:txBody>
      </p:sp>
      <p:sp>
        <p:nvSpPr>
          <p:cNvPr id="5" name="Title 4"/>
          <p:cNvSpPr>
            <a:spLocks noGrp="1"/>
          </p:cNvSpPr>
          <p:nvPr>
            <p:ph type="title"/>
          </p:nvPr>
        </p:nvSpPr>
        <p:spPr/>
        <p:txBody>
          <a:bodyPr/>
          <a:lstStyle/>
          <a:p>
            <a:r>
              <a:rPr lang="en-US" dirty="0"/>
              <a:t>Execute the Tests to </a:t>
            </a:r>
            <a:r>
              <a:rPr lang="en-US"/>
              <a:t>See it Pass</a:t>
            </a:r>
          </a:p>
        </p:txBody>
      </p:sp>
    </p:spTree>
    <p:extLst>
      <p:ext uri="{BB962C8B-B14F-4D97-AF65-F5344CB8AC3E}">
        <p14:creationId xmlns:p14="http://schemas.microsoft.com/office/powerpoint/2010/main" val="3763976190"/>
      </p:ext>
    </p:extLst>
  </p:cSld>
  <p:clrMapOvr>
    <a:masterClrMapping/>
  </p:clrMapOvr>
  <p:transition spd="med">
    <p:fad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Comment the Include Recipe</a:t>
            </a:r>
          </a:p>
        </p:txBody>
      </p:sp>
      <p:sp>
        <p:nvSpPr>
          <p:cNvPr id="3" name="Content Placeholder 2"/>
          <p:cNvSpPr>
            <a:spLocks noGrp="1"/>
          </p:cNvSpPr>
          <p:nvPr>
            <p:ph sz="quarter" idx="10"/>
          </p:nvPr>
        </p:nvSpPr>
        <p:spPr/>
        <p:txBody>
          <a:bodyPr/>
          <a:lstStyle/>
          <a:p>
            <a:r>
              <a:rPr lang="en-US" dirty="0"/>
              <a:t>#</a:t>
            </a:r>
          </a:p>
          <a:p>
            <a:r>
              <a:rPr lang="en-US" dirty="0"/>
              <a:t># Cookbook Name:: apache</a:t>
            </a:r>
          </a:p>
          <a:p>
            <a:r>
              <a:rPr lang="en-US" dirty="0"/>
              <a:t># Recipe:: default</a:t>
            </a:r>
          </a:p>
          <a:p>
            <a:r>
              <a:rPr lang="en-US" dirty="0"/>
              <a:t>#</a:t>
            </a:r>
          </a:p>
          <a:p>
            <a:r>
              <a:rPr lang="en-US" dirty="0"/>
              <a:t># Copyright (c) </a:t>
            </a:r>
            <a:r>
              <a:rPr lang="is-IS" dirty="0"/>
              <a:t>2017</a:t>
            </a:r>
            <a:r>
              <a:rPr lang="en-US" dirty="0"/>
              <a:t> The Authors, All Rights Reserved.</a:t>
            </a:r>
          </a:p>
          <a:p>
            <a:r>
              <a:rPr lang="en-US" dirty="0" err="1"/>
              <a:t>include_recipe</a:t>
            </a:r>
            <a:r>
              <a:rPr lang="en-US" dirty="0"/>
              <a:t> 'apache::install'</a:t>
            </a:r>
          </a:p>
          <a:p>
            <a:r>
              <a:rPr lang="en-US" dirty="0" err="1"/>
              <a:t>include_recipe</a:t>
            </a:r>
            <a:r>
              <a:rPr lang="en-US" dirty="0"/>
              <a:t> 'apache::configuration'</a:t>
            </a:r>
          </a:p>
          <a:p>
            <a:r>
              <a:rPr lang="en-US" dirty="0" err="1"/>
              <a:t>include_recipe</a:t>
            </a:r>
            <a:r>
              <a:rPr lang="en-US" dirty="0"/>
              <a:t> 'apache::service'</a:t>
            </a:r>
          </a:p>
        </p:txBody>
      </p:sp>
      <p:sp>
        <p:nvSpPr>
          <p:cNvPr id="4" name="Text Placeholder 3"/>
          <p:cNvSpPr>
            <a:spLocks noGrp="1"/>
          </p:cNvSpPr>
          <p:nvPr>
            <p:ph type="body" sz="quarter" idx="11"/>
          </p:nvPr>
        </p:nvSpPr>
        <p:spPr/>
        <p:txBody>
          <a:bodyPr/>
          <a:lstStyle/>
          <a:p>
            <a:r>
              <a:rPr lang="en-US" dirty="0"/>
              <a:t>~/apache/recipes/</a:t>
            </a:r>
            <a:r>
              <a:rPr lang="en-US" dirty="0" err="1"/>
              <a:t>default.rb</a:t>
            </a:r>
            <a:endParaRPr lang="en-US" dirty="0"/>
          </a:p>
        </p:txBody>
      </p:sp>
      <p:sp>
        <p:nvSpPr>
          <p:cNvPr id="5" name="Text Placeholder 4"/>
          <p:cNvSpPr>
            <a:spLocks noGrp="1"/>
          </p:cNvSpPr>
          <p:nvPr>
            <p:ph type="body" sz="quarter" idx="13"/>
          </p:nvPr>
        </p:nvSpPr>
        <p:spPr>
          <a:xfrm>
            <a:off x="1139359" y="5775108"/>
            <a:ext cx="14404273" cy="622852"/>
          </a:xfrm>
        </p:spPr>
        <p:txBody>
          <a:bodyPr/>
          <a:lstStyle/>
          <a:p>
            <a:endParaRPr lang="en-US" dirty="0"/>
          </a:p>
        </p:txBody>
      </p:sp>
    </p:spTree>
    <p:extLst>
      <p:ext uri="{BB962C8B-B14F-4D97-AF65-F5344CB8AC3E}">
        <p14:creationId xmlns:p14="http://schemas.microsoft.com/office/powerpoint/2010/main" val="679216510"/>
      </p:ext>
    </p:extLst>
  </p:cSld>
  <p:clrMapOvr>
    <a:masterClrMapping/>
  </p:clrMapOvr>
  <p:transition spd="med">
    <p:fade/>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Write the Test that Verifies the Include Recipe</a:t>
            </a:r>
          </a:p>
        </p:txBody>
      </p:sp>
      <p:sp>
        <p:nvSpPr>
          <p:cNvPr id="3" name="Content Placeholder 2"/>
          <p:cNvSpPr>
            <a:spLocks noGrp="1"/>
          </p:cNvSpPr>
          <p:nvPr>
            <p:ph sz="quarter" idx="10"/>
          </p:nvPr>
        </p:nvSpPr>
        <p:spPr/>
        <p:txBody>
          <a:bodyPr>
            <a:normAutofit fontScale="85000" lnSpcReduction="20000"/>
          </a:bodyPr>
          <a:lstStyle/>
          <a:p>
            <a:r>
              <a:rPr lang="en-US" dirty="0"/>
              <a:t> # ... START OF THE SPEC FILE ...</a:t>
            </a:r>
          </a:p>
          <a:p>
            <a:endParaRPr lang="en-US" dirty="0"/>
          </a:p>
          <a:p>
            <a:r>
              <a:rPr lang="en-US" dirty="0"/>
              <a:t> it 'includes the install recipe' do</a:t>
            </a:r>
          </a:p>
          <a:p>
            <a:r>
              <a:rPr lang="en-US" dirty="0"/>
              <a:t>      expect(</a:t>
            </a:r>
            <a:r>
              <a:rPr lang="en-US" dirty="0" err="1"/>
              <a:t>chef_run</a:t>
            </a:r>
            <a:r>
              <a:rPr lang="en-US" dirty="0"/>
              <a:t>).to </a:t>
            </a:r>
            <a:r>
              <a:rPr lang="en-US" dirty="0" err="1"/>
              <a:t>include_recipe</a:t>
            </a:r>
            <a:r>
              <a:rPr lang="en-US" dirty="0"/>
              <a:t>('apache::install')</a:t>
            </a:r>
          </a:p>
          <a:p>
            <a:r>
              <a:rPr lang="en-US" dirty="0"/>
              <a:t>    end</a:t>
            </a:r>
          </a:p>
          <a:p>
            <a:endParaRPr lang="en-US" dirty="0"/>
          </a:p>
          <a:p>
            <a:r>
              <a:rPr lang="en-US" dirty="0"/>
              <a:t>    it 'includes the configuration recipe' do</a:t>
            </a:r>
          </a:p>
          <a:p>
            <a:r>
              <a:rPr lang="en-US" dirty="0"/>
              <a:t>      expect(</a:t>
            </a:r>
            <a:r>
              <a:rPr lang="en-US" dirty="0" err="1"/>
              <a:t>chef_run</a:t>
            </a:r>
            <a:r>
              <a:rPr lang="en-US" dirty="0"/>
              <a:t>).to </a:t>
            </a:r>
            <a:r>
              <a:rPr lang="en-US" dirty="0" err="1"/>
              <a:t>include_recipe</a:t>
            </a:r>
            <a:r>
              <a:rPr lang="en-US" dirty="0"/>
              <a:t>('apache::configuration')</a:t>
            </a:r>
          </a:p>
          <a:p>
            <a:r>
              <a:rPr lang="en-US" dirty="0"/>
              <a:t>    end</a:t>
            </a:r>
          </a:p>
          <a:p>
            <a:endParaRPr lang="en-US" dirty="0"/>
          </a:p>
          <a:p>
            <a:r>
              <a:rPr lang="en-US" dirty="0"/>
              <a:t>    it 'includes the service recipe' do</a:t>
            </a:r>
          </a:p>
          <a:p>
            <a:r>
              <a:rPr lang="en-US" dirty="0"/>
              <a:t>      expect(</a:t>
            </a:r>
            <a:r>
              <a:rPr lang="en-US" dirty="0" err="1"/>
              <a:t>chef_run</a:t>
            </a:r>
            <a:r>
              <a:rPr lang="en-US" dirty="0"/>
              <a:t>).to </a:t>
            </a:r>
            <a:r>
              <a:rPr lang="en-US" dirty="0" err="1"/>
              <a:t>include_recipe</a:t>
            </a:r>
            <a:r>
              <a:rPr lang="en-US" dirty="0"/>
              <a:t>('apache::service')</a:t>
            </a:r>
          </a:p>
          <a:p>
            <a:r>
              <a:rPr lang="en-US" dirty="0"/>
              <a:t>    end</a:t>
            </a:r>
          </a:p>
          <a:p>
            <a:r>
              <a:rPr lang="en-US" dirty="0"/>
              <a:t>  end</a:t>
            </a:r>
          </a:p>
          <a:p>
            <a:r>
              <a:rPr lang="en-US" dirty="0"/>
              <a:t>end</a:t>
            </a:r>
          </a:p>
        </p:txBody>
      </p:sp>
      <p:sp>
        <p:nvSpPr>
          <p:cNvPr id="4" name="Text Placeholder 3"/>
          <p:cNvSpPr>
            <a:spLocks noGrp="1"/>
          </p:cNvSpPr>
          <p:nvPr>
            <p:ph type="body" sz="quarter" idx="11"/>
          </p:nvPr>
        </p:nvSpPr>
        <p:spPr/>
        <p:txBody>
          <a:bodyPr/>
          <a:lstStyle/>
          <a:p>
            <a:r>
              <a:rPr lang="en-US" dirty="0"/>
              <a:t>~/apache/spec/unit/recipes/</a:t>
            </a:r>
            <a:r>
              <a:rPr lang="en-US" dirty="0" err="1"/>
              <a:t>default_spec.rb</a:t>
            </a:r>
            <a:endParaRPr lang="en-US" dirty="0"/>
          </a:p>
        </p:txBody>
      </p:sp>
      <p:sp>
        <p:nvSpPr>
          <p:cNvPr id="5" name="Text Placeholder 4"/>
          <p:cNvSpPr>
            <a:spLocks noGrp="1"/>
          </p:cNvSpPr>
          <p:nvPr>
            <p:ph type="body" sz="quarter" idx="13"/>
          </p:nvPr>
        </p:nvSpPr>
        <p:spPr>
          <a:xfrm>
            <a:off x="1121104" y="5943599"/>
            <a:ext cx="14404273" cy="1308179"/>
          </a:xfrm>
        </p:spPr>
        <p:txBody>
          <a:bodyPr/>
          <a:lstStyle/>
          <a:p>
            <a:endParaRPr lang="en-US" dirty="0"/>
          </a:p>
        </p:txBody>
      </p:sp>
    </p:spTree>
    <p:extLst>
      <p:ext uri="{BB962C8B-B14F-4D97-AF65-F5344CB8AC3E}">
        <p14:creationId xmlns:p14="http://schemas.microsoft.com/office/powerpoint/2010/main" val="509882924"/>
      </p:ext>
    </p:extLst>
  </p:cSld>
  <p:clrMapOvr>
    <a:masterClrMapping/>
  </p:clrMapOvr>
  <p:transition spd="med">
    <p:fade/>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...F</a:t>
            </a:r>
          </a:p>
          <a:p>
            <a:endParaRPr lang="en-US" dirty="0"/>
          </a:p>
          <a:p>
            <a:r>
              <a:rPr lang="en-US" dirty="0"/>
              <a:t>Failures:</a:t>
            </a:r>
          </a:p>
          <a:p>
            <a:endParaRPr lang="en-US" dirty="0"/>
          </a:p>
          <a:p>
            <a:r>
              <a:rPr lang="en-US" dirty="0"/>
              <a:t>  1) apache::default When all attributes are default, on an Centos 6.9 includes the service recipe</a:t>
            </a:r>
          </a:p>
          <a:p>
            <a:r>
              <a:rPr lang="en-US" dirty="0"/>
              <a:t>     Failure/Error: expect(</a:t>
            </a:r>
            <a:r>
              <a:rPr lang="en-US" dirty="0" err="1"/>
              <a:t>chef_run</a:t>
            </a:r>
            <a:r>
              <a:rPr lang="en-US" dirty="0"/>
              <a:t>).to </a:t>
            </a:r>
            <a:r>
              <a:rPr lang="en-US" dirty="0" err="1"/>
              <a:t>include_recipe</a:t>
            </a:r>
            <a:r>
              <a:rPr lang="en-US" dirty="0"/>
              <a:t>('apache::service')</a:t>
            </a:r>
          </a:p>
          <a:p>
            <a:r>
              <a:rPr lang="en-US" dirty="0"/>
              <a:t>       expected ["apache::default", "apache::install", "apache::configuration"] to include "apache::service"</a:t>
            </a:r>
          </a:p>
          <a:p>
            <a:r>
              <a:rPr lang="en-US" dirty="0"/>
              <a:t>     # ./spec/unit/recipes/default_spec.rb:31:in `block (3 levels) </a:t>
            </a:r>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spec/unit/recipes/</a:t>
            </a:r>
            <a:r>
              <a:rPr lang="en-US" dirty="0" err="1"/>
              <a:t>default_spec.rb</a:t>
            </a:r>
            <a:endParaRPr lang="en-US" dirty="0"/>
          </a:p>
        </p:txBody>
      </p:sp>
      <p:sp>
        <p:nvSpPr>
          <p:cNvPr id="7" name="Content Placeholder 6"/>
          <p:cNvSpPr>
            <a:spLocks noGrp="1"/>
          </p:cNvSpPr>
          <p:nvPr>
            <p:ph sz="quarter" idx="12"/>
          </p:nvPr>
        </p:nvSpPr>
        <p:spPr>
          <a:xfrm>
            <a:off x="1127883" y="2315963"/>
            <a:ext cx="14420850" cy="557213"/>
          </a:xfrm>
        </p:spPr>
        <p:txBody>
          <a:bodyPr/>
          <a:lstStyle/>
          <a:p>
            <a:endParaRPr lang="en-US"/>
          </a:p>
        </p:txBody>
      </p:sp>
      <p:sp>
        <p:nvSpPr>
          <p:cNvPr id="5" name="Title 4"/>
          <p:cNvSpPr>
            <a:spLocks noGrp="1"/>
          </p:cNvSpPr>
          <p:nvPr>
            <p:ph type="title"/>
          </p:nvPr>
        </p:nvSpPr>
        <p:spPr/>
        <p:txBody>
          <a:bodyPr/>
          <a:lstStyle/>
          <a:p>
            <a:r>
              <a:rPr lang="en-US" dirty="0"/>
              <a:t>Execute the Tests to See it Fail</a:t>
            </a:r>
          </a:p>
        </p:txBody>
      </p:sp>
    </p:spTree>
    <p:extLst>
      <p:ext uri="{BB962C8B-B14F-4D97-AF65-F5344CB8AC3E}">
        <p14:creationId xmlns:p14="http://schemas.microsoft.com/office/powerpoint/2010/main" val="2847470555"/>
      </p:ext>
    </p:extLst>
  </p:cSld>
  <p:clrMapOvr>
    <a:masterClrMapping/>
  </p:clrMapOvr>
  <p:transition spd="med">
    <p:fade/>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Uncomment the Include Recipe</a:t>
            </a:r>
          </a:p>
        </p:txBody>
      </p:sp>
      <p:sp>
        <p:nvSpPr>
          <p:cNvPr id="3" name="Content Placeholder 2"/>
          <p:cNvSpPr>
            <a:spLocks noGrp="1"/>
          </p:cNvSpPr>
          <p:nvPr>
            <p:ph sz="quarter" idx="10"/>
          </p:nvPr>
        </p:nvSpPr>
        <p:spPr/>
        <p:txBody>
          <a:bodyPr/>
          <a:lstStyle/>
          <a:p>
            <a:r>
              <a:rPr lang="en-US" dirty="0"/>
              <a:t>#</a:t>
            </a:r>
          </a:p>
          <a:p>
            <a:r>
              <a:rPr lang="en-US" dirty="0"/>
              <a:t># Cookbook Name:: apache</a:t>
            </a:r>
          </a:p>
          <a:p>
            <a:r>
              <a:rPr lang="en-US" dirty="0"/>
              <a:t># Recipe:: default</a:t>
            </a:r>
          </a:p>
          <a:p>
            <a:r>
              <a:rPr lang="en-US" dirty="0"/>
              <a:t>#</a:t>
            </a:r>
          </a:p>
          <a:p>
            <a:r>
              <a:rPr lang="en-US" dirty="0"/>
              <a:t># Copyright (c) </a:t>
            </a:r>
            <a:r>
              <a:rPr lang="is-IS" dirty="0"/>
              <a:t>2017</a:t>
            </a:r>
            <a:r>
              <a:rPr lang="en-US" dirty="0"/>
              <a:t> The Authors, All Rights Reserved.</a:t>
            </a:r>
          </a:p>
          <a:p>
            <a:r>
              <a:rPr lang="en-US" dirty="0" err="1"/>
              <a:t>include_recipe</a:t>
            </a:r>
            <a:r>
              <a:rPr lang="en-US" dirty="0"/>
              <a:t> 'apache::install'</a:t>
            </a:r>
          </a:p>
          <a:p>
            <a:r>
              <a:rPr lang="en-US" dirty="0" err="1"/>
              <a:t>include_recipe</a:t>
            </a:r>
            <a:r>
              <a:rPr lang="en-US" dirty="0"/>
              <a:t> 'apache::configuration'</a:t>
            </a:r>
          </a:p>
          <a:p>
            <a:r>
              <a:rPr lang="en-US" dirty="0" err="1"/>
              <a:t>include_recipe</a:t>
            </a:r>
            <a:r>
              <a:rPr lang="en-US" dirty="0"/>
              <a:t> 'apache::service'</a:t>
            </a:r>
          </a:p>
        </p:txBody>
      </p:sp>
      <p:sp>
        <p:nvSpPr>
          <p:cNvPr id="4" name="Text Placeholder 3"/>
          <p:cNvSpPr>
            <a:spLocks noGrp="1"/>
          </p:cNvSpPr>
          <p:nvPr>
            <p:ph type="body" sz="quarter" idx="11"/>
          </p:nvPr>
        </p:nvSpPr>
        <p:spPr/>
        <p:txBody>
          <a:bodyPr/>
          <a:lstStyle/>
          <a:p>
            <a:r>
              <a:rPr lang="en-US" dirty="0"/>
              <a:t>~/apache/recipes/</a:t>
            </a:r>
            <a:r>
              <a:rPr lang="en-US" dirty="0" err="1"/>
              <a:t>default.rb</a:t>
            </a:r>
            <a:endParaRPr lang="en-US" dirty="0"/>
          </a:p>
        </p:txBody>
      </p:sp>
      <p:sp>
        <p:nvSpPr>
          <p:cNvPr id="5" name="Text Placeholder 4"/>
          <p:cNvSpPr>
            <a:spLocks noGrp="1"/>
          </p:cNvSpPr>
          <p:nvPr>
            <p:ph type="body" sz="quarter" idx="13"/>
          </p:nvPr>
        </p:nvSpPr>
        <p:spPr>
          <a:xfrm>
            <a:off x="1139359" y="5753336"/>
            <a:ext cx="14404273" cy="622852"/>
          </a:xfrm>
        </p:spPr>
        <p:txBody>
          <a:bodyPr/>
          <a:lstStyle/>
          <a:p>
            <a:endParaRPr lang="en-US" dirty="0"/>
          </a:p>
        </p:txBody>
      </p:sp>
    </p:spTree>
    <p:extLst>
      <p:ext uri="{BB962C8B-B14F-4D97-AF65-F5344CB8AC3E}">
        <p14:creationId xmlns:p14="http://schemas.microsoft.com/office/powerpoint/2010/main" val="2560950158"/>
      </p:ext>
    </p:extLst>
  </p:cSld>
  <p:clrMapOvr>
    <a:masterClrMapping/>
  </p:clrMapOvr>
  <p:transition spd="med">
    <p:fade/>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
            </a:r>
          </a:p>
          <a:p>
            <a:endParaRPr lang="en-US" dirty="0"/>
          </a:p>
          <a:p>
            <a:r>
              <a:rPr lang="en-US" dirty="0"/>
              <a:t>Finished in 1.38 seconds (files took 4.16 seconds to load)</a:t>
            </a:r>
          </a:p>
          <a:p>
            <a:r>
              <a:rPr lang="en-US" dirty="0"/>
              <a:t>4 examples, 0 failures</a:t>
            </a:r>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spec/unit/recipes/</a:t>
            </a:r>
            <a:r>
              <a:rPr lang="en-US" dirty="0" err="1"/>
              <a:t>default_spec.rb</a:t>
            </a:r>
            <a:endParaRPr lang="en-US" dirty="0"/>
          </a:p>
        </p:txBody>
      </p:sp>
      <p:sp>
        <p:nvSpPr>
          <p:cNvPr id="6" name="Content Placeholder 5"/>
          <p:cNvSpPr>
            <a:spLocks noGrp="1"/>
          </p:cNvSpPr>
          <p:nvPr>
            <p:ph sz="quarter" idx="12"/>
          </p:nvPr>
        </p:nvSpPr>
        <p:spPr>
          <a:xfrm>
            <a:off x="1127883" y="2315963"/>
            <a:ext cx="14420850" cy="557213"/>
          </a:xfrm>
        </p:spPr>
        <p:txBody>
          <a:bodyPr/>
          <a:lstStyle/>
          <a:p>
            <a:endParaRPr lang="en-US"/>
          </a:p>
        </p:txBody>
      </p:sp>
      <p:sp>
        <p:nvSpPr>
          <p:cNvPr id="5" name="Title 4"/>
          <p:cNvSpPr>
            <a:spLocks noGrp="1"/>
          </p:cNvSpPr>
          <p:nvPr>
            <p:ph type="title"/>
          </p:nvPr>
        </p:nvSpPr>
        <p:spPr/>
        <p:txBody>
          <a:bodyPr/>
          <a:lstStyle/>
          <a:p>
            <a:r>
              <a:rPr lang="en-US" dirty="0"/>
              <a:t>Execute the Tests to </a:t>
            </a:r>
            <a:r>
              <a:rPr lang="en-US"/>
              <a:t>See it Pass</a:t>
            </a:r>
          </a:p>
        </p:txBody>
      </p:sp>
    </p:spTree>
    <p:extLst>
      <p:ext uri="{BB962C8B-B14F-4D97-AF65-F5344CB8AC3E}">
        <p14:creationId xmlns:p14="http://schemas.microsoft.com/office/powerpoint/2010/main" val="1817179830"/>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Risk</a:t>
            </a:r>
          </a:p>
        </p:txBody>
      </p:sp>
      <p:sp>
        <p:nvSpPr>
          <p:cNvPr id="3" name="Subtitle 2"/>
          <p:cNvSpPr>
            <a:spLocks noGrp="1"/>
          </p:cNvSpPr>
          <p:nvPr>
            <p:ph type="subTitle" idx="1"/>
          </p:nvPr>
        </p:nvSpPr>
        <p:spPr/>
        <p:txBody>
          <a:bodyPr/>
          <a:lstStyle/>
          <a:p>
            <a:r>
              <a:rPr lang="en-US" dirty="0"/>
              <a:t>Every change to our cookbooks introduce risk. Validating every change would take too long in this system. To alleviate that we often batch these changes up. Batching up the changes make it harder to discover when we introduced an error.</a:t>
            </a:r>
          </a:p>
        </p:txBody>
      </p:sp>
    </p:spTree>
    <p:extLst>
      <p:ext uri="{BB962C8B-B14F-4D97-AF65-F5344CB8AC3E}">
        <p14:creationId xmlns:p14="http://schemas.microsoft.com/office/powerpoint/2010/main" val="1640155216"/>
      </p:ext>
    </p:extLst>
  </p:cSld>
  <p:clrMapOvr>
    <a:masterClrMapping/>
  </p:clrMapOvr>
  <p:transition spd="med">
    <p:fade/>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Continue with Mutation Testing</a:t>
            </a:r>
          </a:p>
        </p:txBody>
      </p:sp>
      <p:sp>
        <p:nvSpPr>
          <p:cNvPr id="3" name="Subtitle 2"/>
          <p:cNvSpPr>
            <a:spLocks noGrp="1"/>
          </p:cNvSpPr>
          <p:nvPr>
            <p:ph type="subTitle" idx="1"/>
          </p:nvPr>
        </p:nvSpPr>
        <p:spPr/>
        <p:txBody>
          <a:bodyPr/>
          <a:lstStyle/>
          <a:p>
            <a:pPr>
              <a:lnSpc>
                <a:spcPct val="150000"/>
              </a:lnSpc>
              <a:buFont typeface="Wingdings" charset="2"/>
              <a:buChar char="ü"/>
            </a:pPr>
            <a:r>
              <a:rPr lang="en-US" dirty="0"/>
              <a:t>Comment out the next line in the apache cookbook's default recipe</a:t>
            </a:r>
          </a:p>
          <a:p>
            <a:pPr>
              <a:lnSpc>
                <a:spcPct val="150000"/>
              </a:lnSpc>
              <a:buFont typeface="Wingdings" charset="2"/>
              <a:buChar char="ü"/>
            </a:pPr>
            <a:r>
              <a:rPr lang="en-US" dirty="0"/>
              <a:t>Write the example with expectation that will generate a failure</a:t>
            </a:r>
          </a:p>
          <a:p>
            <a:pPr>
              <a:lnSpc>
                <a:spcPct val="150000"/>
              </a:lnSpc>
              <a:buFont typeface="Wingdings" charset="2"/>
              <a:buChar char="ü"/>
            </a:pPr>
            <a:r>
              <a:rPr lang="en-US" dirty="0"/>
              <a:t>Verify that one example generates a failure</a:t>
            </a:r>
          </a:p>
          <a:p>
            <a:pPr>
              <a:lnSpc>
                <a:spcPct val="150000"/>
              </a:lnSpc>
              <a:buFont typeface="Wingdings" charset="2"/>
              <a:buChar char="ü"/>
            </a:pPr>
            <a:r>
              <a:rPr lang="en-US" dirty="0"/>
              <a:t>Restore the code in the recipe</a:t>
            </a:r>
          </a:p>
          <a:p>
            <a:pPr>
              <a:lnSpc>
                <a:spcPct val="150000"/>
              </a:lnSpc>
              <a:buFont typeface="Wingdings" charset="2"/>
              <a:buChar char="ü"/>
            </a:pPr>
            <a:r>
              <a:rPr lang="en-US" dirty="0"/>
              <a:t>Verify that all examples pass</a:t>
            </a:r>
          </a:p>
        </p:txBody>
      </p:sp>
      <p:sp>
        <p:nvSpPr>
          <p:cNvPr id="4" name="TextBox 3"/>
          <p:cNvSpPr txBox="1"/>
          <p:nvPr/>
        </p:nvSpPr>
        <p:spPr bwMode="white">
          <a:xfrm>
            <a:off x="1660524" y="7076661"/>
            <a:ext cx="12330113" cy="675861"/>
          </a:xfrm>
          <a:prstGeom prst="rect">
            <a:avLst/>
          </a:prstGeom>
          <a:solidFill>
            <a:schemeClr val="bg2">
              <a:lumMod val="85000"/>
            </a:schemeClr>
          </a:solidFill>
        </p:spPr>
        <p:txBody>
          <a:bodyPr vert="horz" wrap="square" lIns="91440" tIns="91440" rIns="91440" bIns="91440" rtlCol="0">
            <a:normAutofit/>
          </a:bodyPr>
          <a:lstStyle/>
          <a:p>
            <a:pPr marL="342900" indent="-342900" algn="ctr">
              <a:buFont typeface="Wingdings" charset="2"/>
              <a:buChar char="v"/>
            </a:pPr>
            <a:r>
              <a:rPr lang="en-US" b="1" dirty="0"/>
              <a:t>Repeat this series of steps for each line within the default recipe</a:t>
            </a:r>
          </a:p>
        </p:txBody>
      </p:sp>
    </p:spTree>
    <p:extLst>
      <p:ext uri="{BB962C8B-B14F-4D97-AF65-F5344CB8AC3E}">
        <p14:creationId xmlns:p14="http://schemas.microsoft.com/office/powerpoint/2010/main" val="833734926"/>
      </p:ext>
    </p:extLst>
  </p:cSld>
  <p:clrMapOvr>
    <a:masterClrMapping/>
  </p:clrMapOvr>
  <p:transition spd="med">
    <p:fade/>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Discussion</a:t>
            </a:r>
          </a:p>
        </p:txBody>
      </p:sp>
      <p:sp>
        <p:nvSpPr>
          <p:cNvPr id="3" name="Subtitle 2"/>
          <p:cNvSpPr>
            <a:spLocks noGrp="1"/>
          </p:cNvSpPr>
          <p:nvPr>
            <p:ph type="subTitle" idx="1"/>
          </p:nvPr>
        </p:nvSpPr>
        <p:spPr>
          <a:xfrm>
            <a:off x="1660524" y="3260725"/>
            <a:ext cx="12330113" cy="3427942"/>
          </a:xfrm>
        </p:spPr>
        <p:txBody>
          <a:bodyPr/>
          <a:lstStyle/>
          <a:p>
            <a:r>
              <a:rPr lang="en-US" dirty="0"/>
              <a:t>What functionality did you test in the integration tests?</a:t>
            </a:r>
          </a:p>
          <a:p>
            <a:endParaRPr lang="en-US" dirty="0"/>
          </a:p>
          <a:p>
            <a:r>
              <a:rPr lang="en-US" dirty="0"/>
              <a:t>What functionality did you test in these unit tests?</a:t>
            </a:r>
          </a:p>
          <a:p>
            <a:endParaRPr lang="en-US" dirty="0"/>
          </a:p>
          <a:p>
            <a:r>
              <a:rPr lang="en-US" dirty="0"/>
              <a:t>What do you see as the scope of unit testing versus integration testing?</a:t>
            </a:r>
          </a:p>
          <a:p>
            <a:endParaRPr lang="en-US" dirty="0"/>
          </a:p>
          <a:p>
            <a:r>
              <a:rPr lang="en-US" dirty="0"/>
              <a:t>What are the differences between a </a:t>
            </a:r>
            <a:r>
              <a:rPr lang="en-US" dirty="0" err="1"/>
              <a:t>ChefSpec</a:t>
            </a:r>
            <a:r>
              <a:rPr lang="en-US" dirty="0"/>
              <a:t> test and a </a:t>
            </a:r>
            <a:r>
              <a:rPr lang="en-US" dirty="0" err="1"/>
              <a:t>InSpec</a:t>
            </a:r>
            <a:r>
              <a:rPr lang="en-US" dirty="0"/>
              <a:t> test?</a:t>
            </a:r>
          </a:p>
        </p:txBody>
      </p:sp>
    </p:spTree>
    <p:extLst>
      <p:ext uri="{BB962C8B-B14F-4D97-AF65-F5344CB8AC3E}">
        <p14:creationId xmlns:p14="http://schemas.microsoft.com/office/powerpoint/2010/main" val="3529716525"/>
      </p:ext>
    </p:extLst>
  </p:cSld>
  <p:clrMapOvr>
    <a:masterClrMapping/>
  </p:clrMapOvr>
  <p:transition spd="med">
    <p:fade/>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Q&amp;A</a:t>
            </a:r>
          </a:p>
        </p:txBody>
      </p:sp>
      <p:sp>
        <p:nvSpPr>
          <p:cNvPr id="3" name="Subtitle 2"/>
          <p:cNvSpPr>
            <a:spLocks noGrp="1"/>
          </p:cNvSpPr>
          <p:nvPr>
            <p:ph type="subTitle" idx="1"/>
          </p:nvPr>
        </p:nvSpPr>
        <p:spPr/>
        <p:txBody>
          <a:bodyPr/>
          <a:lstStyle/>
          <a:p>
            <a:r>
              <a:rPr lang="en-US" dirty="0"/>
              <a:t>What questions can we answer for you?</a:t>
            </a:r>
          </a:p>
        </p:txBody>
      </p:sp>
    </p:spTree>
    <p:extLst>
      <p:ext uri="{BB962C8B-B14F-4D97-AF65-F5344CB8AC3E}">
        <p14:creationId xmlns:p14="http://schemas.microsoft.com/office/powerpoint/2010/main" val="2421411435"/>
      </p:ext>
    </p:extLst>
  </p:cSld>
  <p:clrMapOvr>
    <a:masterClrMapping/>
  </p:clrMapOvr>
  <p:transition spd="med">
    <p:fade/>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a:t>Introduction</a:t>
            </a:r>
          </a:p>
          <a:p>
            <a:r>
              <a:rPr lang="en-US"/>
              <a:t>Why Write Tests? Why is that Hard?</a:t>
            </a:r>
          </a:p>
          <a:p>
            <a:r>
              <a:rPr lang="en-US"/>
              <a:t>Writing a Test First</a:t>
            </a:r>
          </a:p>
          <a:p>
            <a:r>
              <a:rPr lang="en-US"/>
              <a:t>Refactoring Cookbooks with Tests</a:t>
            </a:r>
          </a:p>
          <a:p>
            <a:endParaRPr lang="en-US" dirty="0"/>
          </a:p>
        </p:txBody>
      </p:sp>
      <p:sp>
        <p:nvSpPr>
          <p:cNvPr id="3" name="Content Placeholder 2"/>
          <p:cNvSpPr>
            <a:spLocks noGrp="1"/>
          </p:cNvSpPr>
          <p:nvPr>
            <p:ph sz="quarter" idx="12"/>
          </p:nvPr>
        </p:nvSpPr>
        <p:spPr/>
        <p:txBody>
          <a:bodyPr/>
          <a:lstStyle/>
          <a:p>
            <a:r>
              <a:rPr lang="en-US" dirty="0"/>
              <a:t>Faster Feedback with Unit Testing</a:t>
            </a:r>
          </a:p>
          <a:p>
            <a:r>
              <a:rPr lang="en-US" b="1" dirty="0"/>
              <a:t>Testing Resources in Recipes</a:t>
            </a:r>
          </a:p>
          <a:p>
            <a:r>
              <a:rPr lang="en-US" dirty="0"/>
              <a:t>Refactoring to Attributes</a:t>
            </a:r>
          </a:p>
          <a:p>
            <a:r>
              <a:rPr lang="en-US" dirty="0"/>
              <a:t>Refactoring to Multiple Platforms</a:t>
            </a:r>
          </a:p>
        </p:txBody>
      </p:sp>
      <p:sp>
        <p:nvSpPr>
          <p:cNvPr id="4" name="Text Placeholder 3"/>
          <p:cNvSpPr>
            <a:spLocks noGrp="1"/>
          </p:cNvSpPr>
          <p:nvPr>
            <p:ph type="body" sz="quarter" idx="15"/>
          </p:nvPr>
        </p:nvSpPr>
        <p:spPr/>
        <p:txBody>
          <a:bodyPr/>
          <a:lstStyle/>
          <a:p>
            <a:r>
              <a:rPr lang="en-US"/>
              <a:t>Morning</a:t>
            </a:r>
            <a:endParaRPr lang="en-US" dirty="0"/>
          </a:p>
        </p:txBody>
      </p:sp>
      <p:sp>
        <p:nvSpPr>
          <p:cNvPr id="5" name="Text Placeholder 4"/>
          <p:cNvSpPr>
            <a:spLocks noGrp="1"/>
          </p:cNvSpPr>
          <p:nvPr>
            <p:ph type="body" sz="quarter" idx="16"/>
          </p:nvPr>
        </p:nvSpPr>
        <p:spPr/>
        <p:txBody>
          <a:bodyPr/>
          <a:lstStyle/>
          <a:p>
            <a:r>
              <a:rPr lang="en-US"/>
              <a:t>Afternoon</a:t>
            </a:r>
            <a:endParaRPr lang="en-US" dirty="0"/>
          </a:p>
        </p:txBody>
      </p:sp>
    </p:spTree>
    <p:extLst>
      <p:ext uri="{BB962C8B-B14F-4D97-AF65-F5344CB8AC3E}">
        <p14:creationId xmlns:p14="http://schemas.microsoft.com/office/powerpoint/2010/main" val="78176243"/>
      </p:ext>
    </p:extLst>
  </p:cSld>
  <p:clrMapOvr>
    <a:masterClrMapping/>
  </p:clrMapOvr>
  <p:transition spd="med">
    <p:fade/>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915057"/>
      </p:ext>
    </p:extLst>
  </p:cSld>
  <p:clrMapOvr>
    <a:masterClrMapping/>
  </p:clrMapOvr>
  <p:transition spd="med">
    <p:fade/>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Testing Resources in Recipes</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76212666"/>
      </p:ext>
    </p:extLst>
  </p:cSld>
  <p:clrMapOvr>
    <a:masterClrMapping/>
  </p:clrMapOvr>
  <p:transition spd="med">
    <p:fade/>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Text Placeholder 2"/>
          <p:cNvSpPr>
            <a:spLocks noGrp="1"/>
          </p:cNvSpPr>
          <p:nvPr>
            <p:ph type="body" sz="quarter" idx="12"/>
          </p:nvPr>
        </p:nvSpPr>
        <p:spPr/>
        <p:txBody>
          <a:bodyPr/>
          <a:lstStyle/>
          <a:p>
            <a:r>
              <a:rPr lang="en-US" dirty="0"/>
              <a:t>After completing this module, you should be able to:</a:t>
            </a:r>
          </a:p>
          <a:p>
            <a:endParaRPr lang="en-US" dirty="0"/>
          </a:p>
          <a:p>
            <a:pPr marL="457200" indent="-457200">
              <a:buFont typeface="Wingdings" charset="2"/>
              <a:buChar char="Ø"/>
            </a:pPr>
            <a:r>
              <a:rPr lang="en-US" dirty="0"/>
              <a:t>Test resources within a recipe using </a:t>
            </a:r>
            <a:r>
              <a:rPr lang="en-US" dirty="0" err="1"/>
              <a:t>ChefSpec</a:t>
            </a:r>
            <a:endParaRPr lang="en-US" dirty="0"/>
          </a:p>
        </p:txBody>
      </p:sp>
    </p:spTree>
    <p:extLst>
      <p:ext uri="{BB962C8B-B14F-4D97-AF65-F5344CB8AC3E}">
        <p14:creationId xmlns:p14="http://schemas.microsoft.com/office/powerpoint/2010/main" val="88968173"/>
      </p:ext>
    </p:extLst>
  </p:cSld>
  <p:clrMapOvr>
    <a:masterClrMapping/>
  </p:clrMapOvr>
  <p:transition spd="med">
    <p:fade/>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Testing Remaining Resources</a:t>
            </a:r>
          </a:p>
        </p:txBody>
      </p:sp>
      <p:sp>
        <p:nvSpPr>
          <p:cNvPr id="3" name="Content Placeholder 2"/>
          <p:cNvSpPr>
            <a:spLocks noGrp="1"/>
          </p:cNvSpPr>
          <p:nvPr>
            <p:ph sz="quarter" idx="11"/>
          </p:nvPr>
        </p:nvSpPr>
        <p:spPr/>
        <p:txBody>
          <a:bodyPr/>
          <a:lstStyle/>
          <a:p>
            <a:r>
              <a:rPr lang="en-US" dirty="0"/>
              <a:t>No resources left behind!</a:t>
            </a:r>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a:t>Write and execute tests for the Install recipe</a:t>
            </a:r>
          </a:p>
          <a:p>
            <a:pPr marL="342900" indent="-342900">
              <a:buFont typeface="Wingdings" charset="2"/>
              <a:buChar char="q"/>
            </a:pPr>
            <a:r>
              <a:rPr lang="en-US" dirty="0"/>
              <a:t>Verify the test validates the recipe</a:t>
            </a:r>
          </a:p>
        </p:txBody>
      </p:sp>
    </p:spTree>
    <p:extLst>
      <p:ext uri="{BB962C8B-B14F-4D97-AF65-F5344CB8AC3E}">
        <p14:creationId xmlns:p14="http://schemas.microsoft.com/office/powerpoint/2010/main" val="978935682"/>
      </p:ext>
    </p:extLst>
  </p:cSld>
  <p:clrMapOvr>
    <a:masterClrMapping/>
  </p:clrMapOvr>
  <p:transition spd="med">
    <p:fade/>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spec</a:t>
            </a:r>
          </a:p>
          <a:p>
            <a:r>
              <a:rPr lang="en-US" dirty="0"/>
              <a:t>├── </a:t>
            </a:r>
            <a:r>
              <a:rPr lang="en-US" dirty="0" err="1"/>
              <a:t>spec_helper.rb</a:t>
            </a:r>
            <a:endParaRPr lang="en-US" dirty="0"/>
          </a:p>
          <a:p>
            <a:r>
              <a:rPr lang="en-US" dirty="0"/>
              <a:t>└── unit</a:t>
            </a:r>
          </a:p>
          <a:p>
            <a:r>
              <a:rPr lang="en-US" dirty="0"/>
              <a:t>    └── recipes</a:t>
            </a:r>
          </a:p>
          <a:p>
            <a:r>
              <a:rPr lang="en-US" dirty="0"/>
              <a:t>        ├── </a:t>
            </a:r>
            <a:r>
              <a:rPr lang="en-US" dirty="0" err="1"/>
              <a:t>configuration_spec.rb</a:t>
            </a:r>
            <a:endParaRPr lang="en-US" dirty="0"/>
          </a:p>
          <a:p>
            <a:r>
              <a:rPr lang="en-US" dirty="0"/>
              <a:t>        ├── </a:t>
            </a:r>
            <a:r>
              <a:rPr lang="en-US" dirty="0" err="1"/>
              <a:t>default_spec.rb</a:t>
            </a:r>
            <a:endParaRPr lang="en-US" dirty="0"/>
          </a:p>
          <a:p>
            <a:r>
              <a:rPr lang="en-US" dirty="0"/>
              <a:t>        ├── </a:t>
            </a:r>
            <a:r>
              <a:rPr lang="en-US" dirty="0" err="1"/>
              <a:t>install_spec.rb</a:t>
            </a:r>
            <a:endParaRPr lang="en-US" dirty="0"/>
          </a:p>
          <a:p>
            <a:r>
              <a:rPr lang="en-US" dirty="0"/>
              <a:t>        └── </a:t>
            </a:r>
            <a:r>
              <a:rPr lang="en-US" dirty="0" err="1"/>
              <a:t>service_spec.rb</a:t>
            </a:r>
            <a:endParaRPr lang="en-US" dirty="0"/>
          </a:p>
        </p:txBody>
      </p:sp>
      <p:sp>
        <p:nvSpPr>
          <p:cNvPr id="3" name="Text Placeholder 2"/>
          <p:cNvSpPr>
            <a:spLocks noGrp="1"/>
          </p:cNvSpPr>
          <p:nvPr>
            <p:ph type="body" sz="quarter" idx="11"/>
          </p:nvPr>
        </p:nvSpPr>
        <p:spPr/>
        <p:txBody>
          <a:bodyPr/>
          <a:lstStyle/>
          <a:p>
            <a:r>
              <a:rPr lang="en-US" dirty="0"/>
              <a:t>&gt; tree spec</a:t>
            </a:r>
          </a:p>
        </p:txBody>
      </p:sp>
      <p:sp>
        <p:nvSpPr>
          <p:cNvPr id="4" name="Content Placeholder 3"/>
          <p:cNvSpPr>
            <a:spLocks noGrp="1"/>
          </p:cNvSpPr>
          <p:nvPr>
            <p:ph sz="quarter" idx="12"/>
          </p:nvPr>
        </p:nvSpPr>
        <p:spPr>
          <a:xfrm>
            <a:off x="1127883" y="5455248"/>
            <a:ext cx="14420850" cy="557213"/>
          </a:xfrm>
        </p:spPr>
        <p:txBody>
          <a:bodyPr/>
          <a:lstStyle/>
          <a:p>
            <a:endParaRPr lang="en-US" dirty="0"/>
          </a:p>
        </p:txBody>
      </p:sp>
      <p:sp>
        <p:nvSpPr>
          <p:cNvPr id="5" name="Title 4"/>
          <p:cNvSpPr>
            <a:spLocks noGrp="1"/>
          </p:cNvSpPr>
          <p:nvPr>
            <p:ph type="title"/>
          </p:nvPr>
        </p:nvSpPr>
        <p:spPr/>
        <p:txBody>
          <a:bodyPr/>
          <a:lstStyle/>
          <a:p>
            <a:r>
              <a:rPr lang="en-US" dirty="0"/>
              <a:t>Generated Recipes Also Generate Specs</a:t>
            </a:r>
          </a:p>
        </p:txBody>
      </p:sp>
    </p:spTree>
    <p:extLst>
      <p:ext uri="{BB962C8B-B14F-4D97-AF65-F5344CB8AC3E}">
        <p14:creationId xmlns:p14="http://schemas.microsoft.com/office/powerpoint/2010/main" val="4067258049"/>
      </p:ext>
    </p:extLst>
  </p:cSld>
  <p:clrMapOvr>
    <a:masterClrMapping/>
  </p:clrMapOvr>
  <p:transition spd="med">
    <p:fade/>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
            </a:r>
          </a:p>
          <a:p>
            <a:endParaRPr lang="en-US" dirty="0"/>
          </a:p>
          <a:p>
            <a:r>
              <a:rPr lang="en-US" dirty="0"/>
              <a:t>Finished in 0.46874 seconds (files took 4.24 seconds to load)</a:t>
            </a:r>
          </a:p>
          <a:p>
            <a:r>
              <a:rPr lang="en-US" dirty="0"/>
              <a:t>1 example, 0 failures</a:t>
            </a:r>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spec/unit/recipes/</a:t>
            </a:r>
            <a:r>
              <a:rPr lang="en-US" dirty="0" err="1"/>
              <a:t>install_spec.rb</a:t>
            </a:r>
            <a:endParaRPr lang="en-US" dirty="0"/>
          </a:p>
        </p:txBody>
      </p:sp>
      <p:sp>
        <p:nvSpPr>
          <p:cNvPr id="4" name="Content Placeholder 3"/>
          <p:cNvSpPr>
            <a:spLocks noGrp="1"/>
          </p:cNvSpPr>
          <p:nvPr>
            <p:ph sz="quarter" idx="12"/>
          </p:nvPr>
        </p:nvSpPr>
        <p:spPr>
          <a:xfrm>
            <a:off x="1127883" y="3927015"/>
            <a:ext cx="14420850" cy="557213"/>
          </a:xfrm>
        </p:spPr>
        <p:txBody>
          <a:bodyPr/>
          <a:lstStyle/>
          <a:p>
            <a:endParaRPr lang="en-US" dirty="0"/>
          </a:p>
        </p:txBody>
      </p:sp>
      <p:sp>
        <p:nvSpPr>
          <p:cNvPr id="5" name="Title 4"/>
          <p:cNvSpPr>
            <a:spLocks noGrp="1"/>
          </p:cNvSpPr>
          <p:nvPr>
            <p:ph type="title"/>
          </p:nvPr>
        </p:nvSpPr>
        <p:spPr/>
        <p:txBody>
          <a:bodyPr/>
          <a:lstStyle/>
          <a:p>
            <a:r>
              <a:rPr lang="en-US" dirty="0"/>
              <a:t>Execute the Install Specification</a:t>
            </a:r>
          </a:p>
        </p:txBody>
      </p:sp>
    </p:spTree>
    <p:extLst>
      <p:ext uri="{BB962C8B-B14F-4D97-AF65-F5344CB8AC3E}">
        <p14:creationId xmlns:p14="http://schemas.microsoft.com/office/powerpoint/2010/main" val="705718340"/>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4319904" y="1576970"/>
          <a:ext cx="7616193" cy="59900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54561587"/>
      </p:ext>
    </p:extLst>
  </p:cSld>
  <p:clrMapOvr>
    <a:masterClrMapping/>
  </p:clrMapOvr>
  <p:transition spd="med">
    <p:fade/>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Update the </a:t>
            </a:r>
            <a:r>
              <a:rPr lang="en-US" dirty="0" err="1"/>
              <a:t>ChefSpec</a:t>
            </a:r>
            <a:r>
              <a:rPr lang="en-US" dirty="0"/>
              <a:t> Platform</a:t>
            </a:r>
          </a:p>
        </p:txBody>
      </p:sp>
      <p:sp>
        <p:nvSpPr>
          <p:cNvPr id="3" name="Content Placeholder 2"/>
          <p:cNvSpPr>
            <a:spLocks noGrp="1"/>
          </p:cNvSpPr>
          <p:nvPr>
            <p:ph sz="quarter" idx="10"/>
          </p:nvPr>
        </p:nvSpPr>
        <p:spPr/>
        <p:txBody>
          <a:bodyPr>
            <a:normAutofit fontScale="85000" lnSpcReduction="20000"/>
          </a:bodyPr>
          <a:lstStyle/>
          <a:p>
            <a:r>
              <a:rPr lang="en-US" dirty="0"/>
              <a:t>require '</a:t>
            </a:r>
            <a:r>
              <a:rPr lang="en-US" dirty="0" err="1"/>
              <a:t>spec_helper</a:t>
            </a:r>
            <a:r>
              <a:rPr lang="en-US" dirty="0"/>
              <a:t>'</a:t>
            </a:r>
          </a:p>
          <a:p>
            <a:endParaRPr lang="en-US" dirty="0"/>
          </a:p>
          <a:p>
            <a:r>
              <a:rPr lang="en-US" dirty="0"/>
              <a:t>describe 'apache::install' do</a:t>
            </a:r>
          </a:p>
          <a:p>
            <a:r>
              <a:rPr lang="en-US" dirty="0"/>
              <a:t>  context 'When all attributes are default, on an CentOS 6.9'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ServerRunner.new</a:t>
            </a:r>
            <a:r>
              <a:rPr lang="en-US" dirty="0"/>
              <a:t>(platform: 'centos', version: '6.9')</a:t>
            </a:r>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a:p>
            <a:r>
              <a:rPr lang="en-US" dirty="0"/>
              <a:t>    it 'converges successfully' do</a:t>
            </a:r>
          </a:p>
          <a:p>
            <a:r>
              <a:rPr lang="en-US" dirty="0"/>
              <a:t>      expect { </a:t>
            </a:r>
            <a:r>
              <a:rPr lang="en-US" dirty="0" err="1"/>
              <a:t>chef_run</a:t>
            </a:r>
            <a:r>
              <a:rPr lang="en-US" dirty="0"/>
              <a:t> }.</a:t>
            </a:r>
            <a:r>
              <a:rPr lang="en-US" dirty="0" err="1"/>
              <a:t>to_not</a:t>
            </a:r>
            <a:r>
              <a:rPr lang="en-US" dirty="0"/>
              <a:t> </a:t>
            </a:r>
            <a:r>
              <a:rPr lang="en-US" dirty="0" err="1"/>
              <a:t>raise_error</a:t>
            </a:r>
            <a:endParaRPr lang="en-US" dirty="0"/>
          </a:p>
          <a:p>
            <a:r>
              <a:rPr lang="en-US" dirty="0"/>
              <a:t>    end</a:t>
            </a:r>
          </a:p>
          <a:p>
            <a:r>
              <a:rPr lang="en-US" dirty="0"/>
              <a:t>  end</a:t>
            </a:r>
          </a:p>
          <a:p>
            <a:r>
              <a:rPr lang="en-US" dirty="0"/>
              <a:t>end</a:t>
            </a:r>
          </a:p>
        </p:txBody>
      </p:sp>
      <p:sp>
        <p:nvSpPr>
          <p:cNvPr id="4" name="Text Placeholder 3"/>
          <p:cNvSpPr>
            <a:spLocks noGrp="1"/>
          </p:cNvSpPr>
          <p:nvPr>
            <p:ph type="body" sz="quarter" idx="11"/>
          </p:nvPr>
        </p:nvSpPr>
        <p:spPr/>
        <p:txBody>
          <a:bodyPr/>
          <a:lstStyle/>
          <a:p>
            <a:r>
              <a:rPr lang="en-US" dirty="0"/>
              <a:t>~/apache/spec/unit/recipes/</a:t>
            </a:r>
            <a:r>
              <a:rPr lang="en-US" dirty="0" err="1"/>
              <a:t>install_spec.rb</a:t>
            </a:r>
            <a:endParaRPr lang="en-US" dirty="0"/>
          </a:p>
        </p:txBody>
      </p:sp>
      <p:sp>
        <p:nvSpPr>
          <p:cNvPr id="6" name="Text Placeholder 5"/>
          <p:cNvSpPr>
            <a:spLocks noGrp="1"/>
          </p:cNvSpPr>
          <p:nvPr>
            <p:ph type="body" sz="quarter" idx="13"/>
          </p:nvPr>
        </p:nvSpPr>
        <p:spPr>
          <a:xfrm>
            <a:off x="1135042" y="4051300"/>
            <a:ext cx="14404273" cy="457201"/>
          </a:xfrm>
        </p:spPr>
        <p:txBody>
          <a:bodyPr/>
          <a:lstStyle/>
          <a:p>
            <a:r>
              <a:rPr lang="en-US" dirty="0"/>
              <a:t>+</a:t>
            </a:r>
          </a:p>
        </p:txBody>
      </p:sp>
      <p:sp>
        <p:nvSpPr>
          <p:cNvPr id="7" name="Text Placeholder 5"/>
          <p:cNvSpPr>
            <a:spLocks noGrp="1"/>
          </p:cNvSpPr>
          <p:nvPr>
            <p:ph type="body" sz="quarter" idx="13"/>
          </p:nvPr>
        </p:nvSpPr>
        <p:spPr>
          <a:xfrm>
            <a:off x="1135042" y="3238500"/>
            <a:ext cx="14404273" cy="479840"/>
          </a:xfrm>
        </p:spPr>
        <p:txBody>
          <a:bodyPr/>
          <a:lstStyle/>
          <a:p>
            <a:r>
              <a:rPr lang="en-US" dirty="0"/>
              <a:t>+</a:t>
            </a:r>
          </a:p>
        </p:txBody>
      </p:sp>
    </p:spTree>
    <p:extLst>
      <p:ext uri="{BB962C8B-B14F-4D97-AF65-F5344CB8AC3E}">
        <p14:creationId xmlns:p14="http://schemas.microsoft.com/office/powerpoint/2010/main" val="359824638"/>
      </p:ext>
    </p:extLst>
  </p:cSld>
  <p:clrMapOvr>
    <a:masterClrMapping/>
  </p:clrMapOvr>
  <p:transition spd="med">
    <p:fade/>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Pending Test to Verify the Package</a:t>
            </a:r>
          </a:p>
        </p:txBody>
      </p:sp>
      <p:sp>
        <p:nvSpPr>
          <p:cNvPr id="3" name="Content Placeholder 2"/>
          <p:cNvSpPr>
            <a:spLocks noGrp="1"/>
          </p:cNvSpPr>
          <p:nvPr>
            <p:ph sz="quarter" idx="10"/>
          </p:nvPr>
        </p:nvSpPr>
        <p:spPr/>
        <p:txBody>
          <a:bodyPr>
            <a:normAutofit/>
          </a:bodyPr>
          <a:lstStyle/>
          <a:p>
            <a:r>
              <a:rPr lang="en-US" dirty="0"/>
              <a:t>    # ... START OF THE SPEC FILE ...</a:t>
            </a:r>
          </a:p>
          <a:p>
            <a:endParaRPr lang="en-US" dirty="0"/>
          </a:p>
          <a:p>
            <a:r>
              <a:rPr lang="en-US" dirty="0"/>
              <a:t>    it 'converges successfully' do</a:t>
            </a:r>
          </a:p>
          <a:p>
            <a:r>
              <a:rPr lang="en-US" dirty="0"/>
              <a:t>      expect { </a:t>
            </a:r>
            <a:r>
              <a:rPr lang="en-US" dirty="0" err="1"/>
              <a:t>chef_run</a:t>
            </a:r>
            <a:r>
              <a:rPr lang="en-US" dirty="0"/>
              <a:t> }.</a:t>
            </a:r>
            <a:r>
              <a:rPr lang="en-US" dirty="0" err="1"/>
              <a:t>to_not</a:t>
            </a:r>
            <a:r>
              <a:rPr lang="en-US" dirty="0"/>
              <a:t> </a:t>
            </a:r>
            <a:r>
              <a:rPr lang="en-US" dirty="0" err="1"/>
              <a:t>raise_error</a:t>
            </a:r>
            <a:endParaRPr lang="en-US" dirty="0"/>
          </a:p>
          <a:p>
            <a:r>
              <a:rPr lang="en-US" dirty="0"/>
              <a:t>    end</a:t>
            </a:r>
          </a:p>
          <a:p>
            <a:endParaRPr lang="en-US" dirty="0"/>
          </a:p>
          <a:p>
            <a:r>
              <a:rPr lang="en-US" dirty="0"/>
              <a:t>    it 'installs the necessary package'</a:t>
            </a:r>
          </a:p>
          <a:p>
            <a:r>
              <a:rPr lang="en-US" dirty="0"/>
              <a:t>  end</a:t>
            </a:r>
          </a:p>
          <a:p>
            <a:r>
              <a:rPr lang="en-US" dirty="0"/>
              <a:t>end</a:t>
            </a:r>
          </a:p>
        </p:txBody>
      </p:sp>
      <p:sp>
        <p:nvSpPr>
          <p:cNvPr id="4" name="Text Placeholder 3"/>
          <p:cNvSpPr>
            <a:spLocks noGrp="1"/>
          </p:cNvSpPr>
          <p:nvPr>
            <p:ph type="body" sz="quarter" idx="11"/>
          </p:nvPr>
        </p:nvSpPr>
        <p:spPr/>
        <p:txBody>
          <a:bodyPr/>
          <a:lstStyle/>
          <a:p>
            <a:r>
              <a:rPr lang="en-US" dirty="0"/>
              <a:t>~/apache/spec/unit/recipes/</a:t>
            </a:r>
            <a:r>
              <a:rPr lang="en-US" dirty="0" err="1"/>
              <a:t>install_spec.rb</a:t>
            </a:r>
            <a:endParaRPr lang="en-US" dirty="0"/>
          </a:p>
        </p:txBody>
      </p:sp>
      <p:sp>
        <p:nvSpPr>
          <p:cNvPr id="6" name="Text Placeholder 5"/>
          <p:cNvSpPr>
            <a:spLocks noGrp="1"/>
          </p:cNvSpPr>
          <p:nvPr>
            <p:ph type="body" sz="quarter" idx="13"/>
          </p:nvPr>
        </p:nvSpPr>
        <p:spPr>
          <a:xfrm>
            <a:off x="1135042" y="5265316"/>
            <a:ext cx="14404273" cy="626533"/>
          </a:xfrm>
        </p:spPr>
        <p:txBody>
          <a:bodyPr/>
          <a:lstStyle/>
          <a:p>
            <a:r>
              <a:rPr lang="en-US" dirty="0"/>
              <a:t>+</a:t>
            </a:r>
          </a:p>
        </p:txBody>
      </p:sp>
    </p:spTree>
    <p:extLst>
      <p:ext uri="{BB962C8B-B14F-4D97-AF65-F5344CB8AC3E}">
        <p14:creationId xmlns:p14="http://schemas.microsoft.com/office/powerpoint/2010/main" val="1835354892"/>
      </p:ext>
    </p:extLst>
  </p:cSld>
  <p:clrMapOvr>
    <a:masterClrMapping/>
  </p:clrMapOvr>
  <p:transition spd="med">
    <p:fade/>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ChefSpec</a:t>
            </a:r>
            <a:r>
              <a:rPr lang="en-US" dirty="0"/>
              <a:t> Documentation</a:t>
            </a:r>
          </a:p>
        </p:txBody>
      </p:sp>
      <p:sp>
        <p:nvSpPr>
          <p:cNvPr id="3" name="Subtitle 2"/>
          <p:cNvSpPr>
            <a:spLocks noGrp="1"/>
          </p:cNvSpPr>
          <p:nvPr>
            <p:ph type="subTitle" idx="1"/>
          </p:nvPr>
        </p:nvSpPr>
        <p:spPr/>
        <p:txBody>
          <a:bodyPr/>
          <a:lstStyle/>
          <a:p>
            <a:r>
              <a:rPr lang="en-US" dirty="0"/>
              <a:t>Find within the documentation examples of testing packages</a:t>
            </a:r>
          </a:p>
        </p:txBody>
      </p:sp>
      <p:sp>
        <p:nvSpPr>
          <p:cNvPr id="4" name="Content Placeholder 3"/>
          <p:cNvSpPr>
            <a:spLocks noGrp="1"/>
          </p:cNvSpPr>
          <p:nvPr>
            <p:ph sz="quarter" idx="13"/>
          </p:nvPr>
        </p:nvSpPr>
        <p:spPr>
          <a:xfrm>
            <a:off x="3110754" y="7164200"/>
            <a:ext cx="10034492" cy="524133"/>
          </a:xfrm>
        </p:spPr>
        <p:txBody>
          <a:bodyPr/>
          <a:lstStyle/>
          <a:p>
            <a:r>
              <a:rPr lang="en-US" dirty="0"/>
              <a:t>https://</a:t>
            </a:r>
            <a:r>
              <a:rPr lang="en-US" dirty="0" err="1"/>
              <a:t>github.com</a:t>
            </a:r>
            <a:r>
              <a:rPr lang="en-US" dirty="0"/>
              <a:t>/</a:t>
            </a:r>
            <a:r>
              <a:rPr lang="en-US" dirty="0" err="1"/>
              <a:t>sethvargo</a:t>
            </a:r>
            <a:r>
              <a:rPr lang="en-US" dirty="0"/>
              <a:t>/</a:t>
            </a:r>
            <a:r>
              <a:rPr lang="en-US" dirty="0" err="1"/>
              <a:t>chefspec</a:t>
            </a:r>
            <a:r>
              <a:rPr lang="en-US" dirty="0"/>
              <a:t>/tree/master/examples/package</a:t>
            </a:r>
          </a:p>
        </p:txBody>
      </p:sp>
    </p:spTree>
    <p:extLst>
      <p:ext uri="{BB962C8B-B14F-4D97-AF65-F5344CB8AC3E}">
        <p14:creationId xmlns:p14="http://schemas.microsoft.com/office/powerpoint/2010/main" val="1174766988"/>
      </p:ext>
    </p:extLst>
  </p:cSld>
  <p:clrMapOvr>
    <a:masterClrMapping/>
  </p:clrMapOvr>
  <p:transition spd="med">
    <p:fade/>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Write the Test to Verify the Package</a:t>
            </a:r>
          </a:p>
        </p:txBody>
      </p:sp>
      <p:sp>
        <p:nvSpPr>
          <p:cNvPr id="3" name="Content Placeholder 2"/>
          <p:cNvSpPr>
            <a:spLocks noGrp="1"/>
          </p:cNvSpPr>
          <p:nvPr>
            <p:ph sz="quarter" idx="10"/>
          </p:nvPr>
        </p:nvSpPr>
        <p:spPr/>
        <p:txBody>
          <a:bodyPr>
            <a:normAutofit/>
          </a:bodyPr>
          <a:lstStyle/>
          <a:p>
            <a:r>
              <a:rPr lang="en-US" dirty="0"/>
              <a:t>    # ... START OF THE SPEC FILE ...</a:t>
            </a:r>
          </a:p>
          <a:p>
            <a:endParaRPr lang="en-US" dirty="0"/>
          </a:p>
          <a:p>
            <a:r>
              <a:rPr lang="en-US" dirty="0"/>
              <a:t>    it 'converges successfully' do</a:t>
            </a:r>
          </a:p>
          <a:p>
            <a:r>
              <a:rPr lang="en-US" dirty="0"/>
              <a:t>      expect { </a:t>
            </a:r>
            <a:r>
              <a:rPr lang="en-US" dirty="0" err="1"/>
              <a:t>chef_run</a:t>
            </a:r>
            <a:r>
              <a:rPr lang="en-US" dirty="0"/>
              <a:t> }.</a:t>
            </a:r>
            <a:r>
              <a:rPr lang="en-US" dirty="0" err="1"/>
              <a:t>to_not</a:t>
            </a:r>
            <a:r>
              <a:rPr lang="en-US" dirty="0"/>
              <a:t> </a:t>
            </a:r>
            <a:r>
              <a:rPr lang="en-US" dirty="0" err="1"/>
              <a:t>raise_error</a:t>
            </a:r>
            <a:endParaRPr lang="en-US" dirty="0"/>
          </a:p>
          <a:p>
            <a:r>
              <a:rPr lang="en-US" dirty="0"/>
              <a:t>    end</a:t>
            </a:r>
          </a:p>
          <a:p>
            <a:endParaRPr lang="en-US" dirty="0"/>
          </a:p>
          <a:p>
            <a:r>
              <a:rPr lang="en-US" dirty="0"/>
              <a:t>    it 'installs the necessary package' do</a:t>
            </a:r>
          </a:p>
          <a:p>
            <a:r>
              <a:rPr lang="en-US" dirty="0"/>
              <a:t>      expect(</a:t>
            </a:r>
            <a:r>
              <a:rPr lang="en-US" dirty="0" err="1"/>
              <a:t>chef_run</a:t>
            </a:r>
            <a:r>
              <a:rPr lang="en-US" dirty="0"/>
              <a:t>).to </a:t>
            </a:r>
            <a:r>
              <a:rPr lang="en-US" dirty="0" err="1"/>
              <a:t>install_package</a:t>
            </a:r>
            <a:r>
              <a:rPr lang="en-US" dirty="0"/>
              <a:t>('</a:t>
            </a:r>
            <a:r>
              <a:rPr lang="en-US" dirty="0" err="1"/>
              <a:t>httpd</a:t>
            </a:r>
            <a:r>
              <a:rPr lang="en-US" dirty="0"/>
              <a:t>')</a:t>
            </a:r>
          </a:p>
          <a:p>
            <a:r>
              <a:rPr lang="en-US" dirty="0"/>
              <a:t>    end</a:t>
            </a:r>
          </a:p>
          <a:p>
            <a:r>
              <a:rPr lang="en-US" dirty="0"/>
              <a:t>  end</a:t>
            </a:r>
          </a:p>
          <a:p>
            <a:r>
              <a:rPr lang="en-US" dirty="0"/>
              <a:t>end</a:t>
            </a:r>
          </a:p>
        </p:txBody>
      </p:sp>
      <p:sp>
        <p:nvSpPr>
          <p:cNvPr id="4" name="Text Placeholder 3"/>
          <p:cNvSpPr>
            <a:spLocks noGrp="1"/>
          </p:cNvSpPr>
          <p:nvPr>
            <p:ph type="body" sz="quarter" idx="11"/>
          </p:nvPr>
        </p:nvSpPr>
        <p:spPr/>
        <p:txBody>
          <a:bodyPr/>
          <a:lstStyle/>
          <a:p>
            <a:r>
              <a:rPr lang="en-US" dirty="0"/>
              <a:t>~/apache/spec/unit/recipes/</a:t>
            </a:r>
            <a:r>
              <a:rPr lang="en-US" dirty="0" err="1"/>
              <a:t>install_spec.rb</a:t>
            </a:r>
            <a:endParaRPr lang="en-US" dirty="0"/>
          </a:p>
        </p:txBody>
      </p:sp>
      <p:sp>
        <p:nvSpPr>
          <p:cNvPr id="7" name="Text Placeholder 6"/>
          <p:cNvSpPr>
            <a:spLocks noGrp="1"/>
          </p:cNvSpPr>
          <p:nvPr>
            <p:ph type="body" sz="quarter" idx="13"/>
          </p:nvPr>
        </p:nvSpPr>
        <p:spPr>
          <a:xfrm>
            <a:off x="1135042" y="5318232"/>
            <a:ext cx="14404273" cy="1529185"/>
          </a:xfrm>
        </p:spPr>
        <p:txBody>
          <a:bodyPr/>
          <a:lstStyle/>
          <a:p>
            <a:endParaRPr lang="en-US" dirty="0"/>
          </a:p>
        </p:txBody>
      </p:sp>
    </p:spTree>
    <p:extLst>
      <p:ext uri="{BB962C8B-B14F-4D97-AF65-F5344CB8AC3E}">
        <p14:creationId xmlns:p14="http://schemas.microsoft.com/office/powerpoint/2010/main" val="860134783"/>
      </p:ext>
    </p:extLst>
  </p:cSld>
  <p:clrMapOvr>
    <a:masterClrMapping/>
  </p:clrMapOvr>
  <p:transition spd="med">
    <p:fade/>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Write the Test to Verify the Package</a:t>
            </a:r>
          </a:p>
        </p:txBody>
      </p:sp>
      <p:sp>
        <p:nvSpPr>
          <p:cNvPr id="3" name="Content Placeholder 2"/>
          <p:cNvSpPr>
            <a:spLocks noGrp="1"/>
          </p:cNvSpPr>
          <p:nvPr>
            <p:ph sz="quarter" idx="10"/>
          </p:nvPr>
        </p:nvSpPr>
        <p:spPr/>
        <p:txBody>
          <a:bodyPr>
            <a:normAutofit/>
          </a:bodyPr>
          <a:lstStyle/>
          <a:p>
            <a:r>
              <a:rPr lang="en-US" dirty="0"/>
              <a:t>    # ... START OF THE SPEC FILE ...</a:t>
            </a:r>
          </a:p>
          <a:p>
            <a:endParaRPr lang="en-US" dirty="0"/>
          </a:p>
          <a:p>
            <a:r>
              <a:rPr lang="en-US" dirty="0"/>
              <a:t>    it 'converges successfully' do</a:t>
            </a:r>
          </a:p>
          <a:p>
            <a:r>
              <a:rPr lang="en-US" dirty="0"/>
              <a:t>      expect { </a:t>
            </a:r>
            <a:r>
              <a:rPr lang="en-US" dirty="0" err="1"/>
              <a:t>chef_run</a:t>
            </a:r>
            <a:r>
              <a:rPr lang="en-US" dirty="0"/>
              <a:t> }.</a:t>
            </a:r>
            <a:r>
              <a:rPr lang="en-US" dirty="0" err="1"/>
              <a:t>to_not</a:t>
            </a:r>
            <a:r>
              <a:rPr lang="en-US" dirty="0"/>
              <a:t> </a:t>
            </a:r>
            <a:r>
              <a:rPr lang="en-US" dirty="0" err="1"/>
              <a:t>raise_error</a:t>
            </a:r>
            <a:endParaRPr lang="en-US" dirty="0"/>
          </a:p>
          <a:p>
            <a:r>
              <a:rPr lang="en-US" dirty="0"/>
              <a:t>    end</a:t>
            </a:r>
          </a:p>
          <a:p>
            <a:endParaRPr lang="en-US" dirty="0"/>
          </a:p>
          <a:p>
            <a:r>
              <a:rPr lang="en-US" dirty="0"/>
              <a:t>    it 'installs the necessary package' do</a:t>
            </a:r>
          </a:p>
          <a:p>
            <a:r>
              <a:rPr lang="en-US" dirty="0"/>
              <a:t>      expect(</a:t>
            </a:r>
            <a:r>
              <a:rPr lang="en-US" dirty="0" err="1"/>
              <a:t>chef_run</a:t>
            </a:r>
            <a:r>
              <a:rPr lang="en-US" dirty="0"/>
              <a:t>).to </a:t>
            </a:r>
            <a:r>
              <a:rPr lang="en-US" dirty="0" err="1"/>
              <a:t>install_package</a:t>
            </a:r>
            <a:r>
              <a:rPr lang="en-US" dirty="0"/>
              <a:t>('</a:t>
            </a:r>
            <a:r>
              <a:rPr lang="en-US" dirty="0" err="1"/>
              <a:t>httpd</a:t>
            </a:r>
            <a:r>
              <a:rPr lang="en-US" dirty="0"/>
              <a:t>')</a:t>
            </a:r>
          </a:p>
          <a:p>
            <a:r>
              <a:rPr lang="en-US" dirty="0"/>
              <a:t>    end</a:t>
            </a:r>
          </a:p>
          <a:p>
            <a:r>
              <a:rPr lang="en-US" dirty="0"/>
              <a:t>  end</a:t>
            </a:r>
          </a:p>
          <a:p>
            <a:r>
              <a:rPr lang="en-US" dirty="0"/>
              <a:t>end</a:t>
            </a:r>
          </a:p>
        </p:txBody>
      </p:sp>
      <p:sp>
        <p:nvSpPr>
          <p:cNvPr id="4" name="Text Placeholder 3"/>
          <p:cNvSpPr>
            <a:spLocks noGrp="1"/>
          </p:cNvSpPr>
          <p:nvPr>
            <p:ph type="body" sz="quarter" idx="11"/>
          </p:nvPr>
        </p:nvSpPr>
        <p:spPr/>
        <p:txBody>
          <a:bodyPr/>
          <a:lstStyle/>
          <a:p>
            <a:r>
              <a:rPr lang="en-US" dirty="0"/>
              <a:t>~/apache/spec/unit/recipes/</a:t>
            </a:r>
            <a:r>
              <a:rPr lang="en-US" dirty="0" err="1"/>
              <a:t>install_spec.rb</a:t>
            </a:r>
            <a:endParaRPr lang="en-US" dirty="0"/>
          </a:p>
        </p:txBody>
      </p:sp>
      <p:sp>
        <p:nvSpPr>
          <p:cNvPr id="6" name="Content Placeholder 3"/>
          <p:cNvSpPr txBox="1">
            <a:spLocks/>
          </p:cNvSpPr>
          <p:nvPr/>
        </p:nvSpPr>
        <p:spPr bwMode="white">
          <a:xfrm>
            <a:off x="9126788" y="7463045"/>
            <a:ext cx="3959352" cy="588691"/>
          </a:xfrm>
          <a:prstGeom prst="rect">
            <a:avLst/>
          </a:prstGeom>
          <a:solidFill>
            <a:srgbClr val="C00000"/>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a:solidFill>
                  <a:schemeClr val="bg1"/>
                </a:solidFill>
              </a:rPr>
              <a:t>resource</a:t>
            </a:r>
          </a:p>
        </p:txBody>
      </p:sp>
      <p:sp>
        <p:nvSpPr>
          <p:cNvPr id="8" name="Content Placeholder 3"/>
          <p:cNvSpPr txBox="1">
            <a:spLocks/>
          </p:cNvSpPr>
          <p:nvPr/>
        </p:nvSpPr>
        <p:spPr bwMode="white">
          <a:xfrm>
            <a:off x="5006466" y="7464081"/>
            <a:ext cx="3959352" cy="588691"/>
          </a:xfrm>
          <a:prstGeom prst="rect">
            <a:avLst/>
          </a:prstGeom>
          <a:solidFill>
            <a:schemeClr val="accent5"/>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a:solidFill>
                  <a:schemeClr val="bg1"/>
                </a:solidFill>
              </a:rPr>
              <a:t>resource's action</a:t>
            </a:r>
          </a:p>
        </p:txBody>
      </p:sp>
      <p:sp>
        <p:nvSpPr>
          <p:cNvPr id="9" name="Content Placeholder 3"/>
          <p:cNvSpPr txBox="1">
            <a:spLocks/>
          </p:cNvSpPr>
          <p:nvPr/>
        </p:nvSpPr>
        <p:spPr bwMode="white">
          <a:xfrm>
            <a:off x="11851792" y="6573351"/>
            <a:ext cx="3959352" cy="588691"/>
          </a:xfrm>
          <a:prstGeom prst="rect">
            <a:avLst/>
          </a:prstGeom>
          <a:solidFill>
            <a:srgbClr val="C97D9A"/>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a:solidFill>
                  <a:schemeClr val="bg1"/>
                </a:solidFill>
              </a:rPr>
              <a:t>resource's name</a:t>
            </a:r>
          </a:p>
        </p:txBody>
      </p:sp>
      <p:cxnSp>
        <p:nvCxnSpPr>
          <p:cNvPr id="10" name="Straight Connector 9"/>
          <p:cNvCxnSpPr/>
          <p:nvPr/>
        </p:nvCxnSpPr>
        <p:spPr>
          <a:xfrm>
            <a:off x="8483600" y="6339131"/>
            <a:ext cx="1549400" cy="0"/>
          </a:xfrm>
          <a:prstGeom prst="line">
            <a:avLst/>
          </a:prstGeom>
          <a:ln w="63500">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11" name="Straight Connector 10"/>
          <p:cNvCxnSpPr>
            <a:endCxn id="6" idx="0"/>
          </p:cNvCxnSpPr>
          <p:nvPr/>
        </p:nvCxnSpPr>
        <p:spPr>
          <a:xfrm>
            <a:off x="9410700" y="6312345"/>
            <a:ext cx="1695764" cy="1150700"/>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a:stCxn id="8" idx="0"/>
          </p:cNvCxnSpPr>
          <p:nvPr/>
        </p:nvCxnSpPr>
        <p:spPr>
          <a:xfrm flipV="1">
            <a:off x="6986142" y="6363147"/>
            <a:ext cx="494158" cy="1100934"/>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a:off x="6769100" y="6337745"/>
            <a:ext cx="1425160" cy="0"/>
          </a:xfrm>
          <a:prstGeom prst="line">
            <a:avLst/>
          </a:prstGeom>
          <a:ln w="635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p:nvCxnSpPr>
        <p:spPr>
          <a:xfrm>
            <a:off x="10182258" y="6334918"/>
            <a:ext cx="1412842" cy="0"/>
          </a:xfrm>
          <a:prstGeom prst="line">
            <a:avLst/>
          </a:prstGeom>
          <a:ln w="63500">
            <a:solidFill>
              <a:srgbClr val="C97D9A"/>
            </a:solidFill>
          </a:ln>
        </p:spPr>
        <p:style>
          <a:lnRef idx="3">
            <a:schemeClr val="accent1"/>
          </a:lnRef>
          <a:fillRef idx="0">
            <a:schemeClr val="accent1"/>
          </a:fillRef>
          <a:effectRef idx="2">
            <a:schemeClr val="accent1"/>
          </a:effectRef>
          <a:fontRef idx="minor">
            <a:schemeClr val="tx1"/>
          </a:fontRef>
        </p:style>
      </p:cxnSp>
      <p:cxnSp>
        <p:nvCxnSpPr>
          <p:cNvPr id="21" name="Straight Connector 20"/>
          <p:cNvCxnSpPr/>
          <p:nvPr/>
        </p:nvCxnSpPr>
        <p:spPr>
          <a:xfrm>
            <a:off x="11212615" y="6346232"/>
            <a:ext cx="639177" cy="501185"/>
          </a:xfrm>
          <a:prstGeom prst="line">
            <a:avLst/>
          </a:prstGeom>
          <a:ln>
            <a:solidFill>
              <a:srgbClr val="C97D9A"/>
            </a:solidFill>
          </a:ln>
        </p:spPr>
        <p:style>
          <a:lnRef idx="3">
            <a:schemeClr val="accent1"/>
          </a:lnRef>
          <a:fillRef idx="0">
            <a:schemeClr val="accent1"/>
          </a:fillRef>
          <a:effectRef idx="2">
            <a:schemeClr val="accent1"/>
          </a:effectRef>
          <a:fontRef idx="minor">
            <a:schemeClr val="tx1"/>
          </a:fontRef>
        </p:style>
      </p:cxnSp>
      <p:sp>
        <p:nvSpPr>
          <p:cNvPr id="2" name="Rectangle 1"/>
          <p:cNvSpPr/>
          <p:nvPr/>
        </p:nvSpPr>
        <p:spPr bwMode="auto">
          <a:xfrm>
            <a:off x="3797300" y="5829300"/>
            <a:ext cx="203200" cy="516932"/>
          </a:xfrm>
          <a:prstGeom prst="rect">
            <a:avLst/>
          </a:prstGeom>
          <a:solidFill>
            <a:schemeClr val="accent1">
              <a:alpha val="3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6" name="Rectangle 15"/>
          <p:cNvSpPr/>
          <p:nvPr/>
        </p:nvSpPr>
        <p:spPr bwMode="auto">
          <a:xfrm>
            <a:off x="5666895" y="5829300"/>
            <a:ext cx="203200" cy="516932"/>
          </a:xfrm>
          <a:prstGeom prst="rect">
            <a:avLst/>
          </a:prstGeom>
          <a:solidFill>
            <a:schemeClr val="accent1">
              <a:alpha val="3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7" name="Rectangle 16"/>
          <p:cNvSpPr/>
          <p:nvPr/>
        </p:nvSpPr>
        <p:spPr bwMode="auto">
          <a:xfrm>
            <a:off x="4000500" y="3713058"/>
            <a:ext cx="203200" cy="516932"/>
          </a:xfrm>
          <a:prstGeom prst="rect">
            <a:avLst/>
          </a:prstGeom>
          <a:solidFill>
            <a:srgbClr val="7030A0">
              <a:alpha val="3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8" name="Rectangle 17"/>
          <p:cNvSpPr/>
          <p:nvPr/>
        </p:nvSpPr>
        <p:spPr bwMode="auto">
          <a:xfrm>
            <a:off x="6327295" y="3726203"/>
            <a:ext cx="203200" cy="516932"/>
          </a:xfrm>
          <a:prstGeom prst="rect">
            <a:avLst/>
          </a:prstGeom>
          <a:solidFill>
            <a:srgbClr val="7030A0">
              <a:alpha val="3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85413940"/>
      </p:ext>
    </p:extLst>
  </p:cSld>
  <p:clrMapOvr>
    <a:masterClrMapping/>
  </p:clrMapOvr>
  <p:transition spd="med">
    <p:fade/>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
            </a:r>
          </a:p>
          <a:p>
            <a:endParaRPr lang="en-US" dirty="0"/>
          </a:p>
          <a:p>
            <a:r>
              <a:rPr lang="en-US" dirty="0"/>
              <a:t>Finished in 0.73662 seconds (files took 4.4 seconds to load)</a:t>
            </a:r>
          </a:p>
          <a:p>
            <a:r>
              <a:rPr lang="en-US" dirty="0"/>
              <a:t>2 examples, 0 failures</a:t>
            </a:r>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spec/unit/recipes/</a:t>
            </a:r>
            <a:r>
              <a:rPr lang="en-US" dirty="0" err="1"/>
              <a:t>install_spec.rb</a:t>
            </a:r>
            <a:endParaRPr lang="en-US" dirty="0"/>
          </a:p>
        </p:txBody>
      </p:sp>
      <p:sp>
        <p:nvSpPr>
          <p:cNvPr id="7" name="Content Placeholder 6"/>
          <p:cNvSpPr>
            <a:spLocks noGrp="1"/>
          </p:cNvSpPr>
          <p:nvPr>
            <p:ph sz="quarter" idx="12"/>
          </p:nvPr>
        </p:nvSpPr>
        <p:spPr>
          <a:xfrm>
            <a:off x="1127883" y="3874099"/>
            <a:ext cx="14420850" cy="557213"/>
          </a:xfrm>
        </p:spPr>
        <p:txBody>
          <a:bodyPr/>
          <a:lstStyle/>
          <a:p>
            <a:endParaRPr lang="en-US" dirty="0"/>
          </a:p>
        </p:txBody>
      </p:sp>
      <p:sp>
        <p:nvSpPr>
          <p:cNvPr id="6" name="Title 5"/>
          <p:cNvSpPr>
            <a:spLocks noGrp="1"/>
          </p:cNvSpPr>
          <p:nvPr>
            <p:ph type="title"/>
          </p:nvPr>
        </p:nvSpPr>
        <p:spPr/>
        <p:txBody>
          <a:bodyPr/>
          <a:lstStyle/>
          <a:p>
            <a:r>
              <a:rPr lang="en-US" dirty="0"/>
              <a:t>Execute the Test to See it Pass</a:t>
            </a:r>
          </a:p>
        </p:txBody>
      </p:sp>
    </p:spTree>
    <p:extLst>
      <p:ext uri="{BB962C8B-B14F-4D97-AF65-F5344CB8AC3E}">
        <p14:creationId xmlns:p14="http://schemas.microsoft.com/office/powerpoint/2010/main" val="2167840898"/>
      </p:ext>
    </p:extLst>
  </p:cSld>
  <p:clrMapOvr>
    <a:masterClrMapping/>
  </p:clrMapOvr>
  <p:transition spd="med">
    <p:fade/>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Testing Remaining Resources</a:t>
            </a:r>
          </a:p>
        </p:txBody>
      </p:sp>
      <p:sp>
        <p:nvSpPr>
          <p:cNvPr id="3" name="Content Placeholder 2"/>
          <p:cNvSpPr>
            <a:spLocks noGrp="1"/>
          </p:cNvSpPr>
          <p:nvPr>
            <p:ph sz="quarter" idx="11"/>
          </p:nvPr>
        </p:nvSpPr>
        <p:spPr/>
        <p:txBody>
          <a:bodyPr/>
          <a:lstStyle/>
          <a:p>
            <a:r>
              <a:rPr lang="en-US" dirty="0"/>
              <a:t>No resources left behind!</a:t>
            </a:r>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Write and execute tests for the Install recipe</a:t>
            </a:r>
          </a:p>
          <a:p>
            <a:pPr marL="342900" indent="-342900">
              <a:buFont typeface="Wingdings" charset="2"/>
              <a:buChar char="q"/>
            </a:pPr>
            <a:r>
              <a:rPr lang="en-US" dirty="0"/>
              <a:t>Verify the test validates the recipe</a:t>
            </a:r>
          </a:p>
        </p:txBody>
      </p:sp>
    </p:spTree>
    <p:extLst>
      <p:ext uri="{BB962C8B-B14F-4D97-AF65-F5344CB8AC3E}">
        <p14:creationId xmlns:p14="http://schemas.microsoft.com/office/powerpoint/2010/main" val="1999692452"/>
      </p:ext>
    </p:extLst>
  </p:cSld>
  <p:clrMapOvr>
    <a:masterClrMapping/>
  </p:clrMapOvr>
  <p:transition spd="med">
    <p:fade/>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It's Quiet. Too Quiet.</a:t>
            </a:r>
          </a:p>
        </p:txBody>
      </p:sp>
      <p:sp>
        <p:nvSpPr>
          <p:cNvPr id="3" name="Subtitle 2"/>
          <p:cNvSpPr>
            <a:spLocks noGrp="1"/>
          </p:cNvSpPr>
          <p:nvPr>
            <p:ph type="subTitle" idx="1"/>
          </p:nvPr>
        </p:nvSpPr>
        <p:spPr/>
        <p:txBody>
          <a:bodyPr/>
          <a:lstStyle/>
          <a:p>
            <a:r>
              <a:rPr lang="en-US" dirty="0"/>
              <a:t>When a test passes immediately without having to write code (or if the code has already been written) it is time to be concerned. This is one of those moments we should ensure that the tests are working by mutating that code.</a:t>
            </a:r>
          </a:p>
        </p:txBody>
      </p:sp>
    </p:spTree>
    <p:extLst>
      <p:ext uri="{BB962C8B-B14F-4D97-AF65-F5344CB8AC3E}">
        <p14:creationId xmlns:p14="http://schemas.microsoft.com/office/powerpoint/2010/main" val="2308369830"/>
      </p:ext>
    </p:extLst>
  </p:cSld>
  <p:clrMapOvr>
    <a:masterClrMapping/>
  </p:clrMapOvr>
  <p:transition spd="med">
    <p:fade/>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Comment Out the Resource</a:t>
            </a:r>
          </a:p>
        </p:txBody>
      </p:sp>
      <p:sp>
        <p:nvSpPr>
          <p:cNvPr id="3" name="Content Placeholder 2"/>
          <p:cNvSpPr>
            <a:spLocks noGrp="1"/>
          </p:cNvSpPr>
          <p:nvPr>
            <p:ph sz="quarter" idx="10"/>
          </p:nvPr>
        </p:nvSpPr>
        <p:spPr/>
        <p:txBody>
          <a:bodyPr/>
          <a:lstStyle/>
          <a:p>
            <a:r>
              <a:rPr lang="en-US" dirty="0"/>
              <a:t>#</a:t>
            </a:r>
          </a:p>
          <a:p>
            <a:r>
              <a:rPr lang="en-US" dirty="0"/>
              <a:t># Cookbook Name:: apache</a:t>
            </a:r>
          </a:p>
          <a:p>
            <a:r>
              <a:rPr lang="en-US" dirty="0"/>
              <a:t># Recipe:: install</a:t>
            </a:r>
          </a:p>
          <a:p>
            <a:r>
              <a:rPr lang="en-US" dirty="0"/>
              <a:t>#</a:t>
            </a:r>
          </a:p>
          <a:p>
            <a:r>
              <a:rPr lang="en-US" dirty="0"/>
              <a:t># Copyright (c) </a:t>
            </a:r>
            <a:r>
              <a:rPr lang="is-IS" dirty="0"/>
              <a:t>2017</a:t>
            </a:r>
            <a:r>
              <a:rPr lang="en-US" dirty="0"/>
              <a:t> The Authors, All Rights Reserved.</a:t>
            </a:r>
          </a:p>
          <a:p>
            <a:r>
              <a:rPr lang="en-US" dirty="0"/>
              <a:t># package '</a:t>
            </a:r>
            <a:r>
              <a:rPr lang="en-US" dirty="0" err="1"/>
              <a:t>httpd</a:t>
            </a:r>
            <a:r>
              <a:rPr lang="en-US" dirty="0"/>
              <a:t>'</a:t>
            </a:r>
          </a:p>
        </p:txBody>
      </p:sp>
      <p:sp>
        <p:nvSpPr>
          <p:cNvPr id="4" name="Text Placeholder 3"/>
          <p:cNvSpPr>
            <a:spLocks noGrp="1"/>
          </p:cNvSpPr>
          <p:nvPr>
            <p:ph type="body" sz="quarter" idx="11"/>
          </p:nvPr>
        </p:nvSpPr>
        <p:spPr/>
        <p:txBody>
          <a:bodyPr/>
          <a:lstStyle/>
          <a:p>
            <a:r>
              <a:rPr lang="en-US" dirty="0"/>
              <a:t>~/apache/recipes/</a:t>
            </a:r>
            <a:r>
              <a:rPr lang="en-US" dirty="0" err="1"/>
              <a:t>install.rb</a:t>
            </a:r>
            <a:endParaRPr lang="en-US" dirty="0"/>
          </a:p>
        </p:txBody>
      </p:sp>
      <p:sp>
        <p:nvSpPr>
          <p:cNvPr id="6" name="Text Placeholder 5"/>
          <p:cNvSpPr>
            <a:spLocks noGrp="1"/>
          </p:cNvSpPr>
          <p:nvPr>
            <p:ph type="body" sz="quarter" idx="13"/>
          </p:nvPr>
        </p:nvSpPr>
        <p:spPr>
          <a:xfrm>
            <a:off x="1135042" y="4741333"/>
            <a:ext cx="14404273" cy="582084"/>
          </a:xfrm>
        </p:spPr>
        <p:txBody>
          <a:bodyPr/>
          <a:lstStyle/>
          <a:p>
            <a:endParaRPr lang="en-US" dirty="0"/>
          </a:p>
        </p:txBody>
      </p:sp>
    </p:spTree>
    <p:extLst>
      <p:ext uri="{BB962C8B-B14F-4D97-AF65-F5344CB8AC3E}">
        <p14:creationId xmlns:p14="http://schemas.microsoft.com/office/powerpoint/2010/main" val="3096191279"/>
      </p:ext>
    </p:extLst>
  </p:cSld>
  <p:clrMapOvr>
    <a:masterClrMapping/>
  </p:clrMapOvr>
  <p:transition spd="med">
    <p:fade/>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.F</a:t>
            </a:r>
          </a:p>
          <a:p>
            <a:endParaRPr lang="en-US" dirty="0"/>
          </a:p>
          <a:p>
            <a:r>
              <a:rPr lang="en-US" dirty="0"/>
              <a:t>Failures:</a:t>
            </a:r>
          </a:p>
          <a:p>
            <a:endParaRPr lang="en-US" dirty="0"/>
          </a:p>
          <a:p>
            <a:r>
              <a:rPr lang="en-US" dirty="0"/>
              <a:t>  1) apache::install When all attributes are default, on an CentOS 6.9 installs the appropriate package</a:t>
            </a:r>
          </a:p>
          <a:p>
            <a:r>
              <a:rPr lang="en-US" dirty="0"/>
              <a:t>     Failure/Error: expect(</a:t>
            </a:r>
            <a:r>
              <a:rPr lang="en-US" dirty="0" err="1"/>
              <a:t>chef_run</a:t>
            </a:r>
            <a:r>
              <a:rPr lang="en-US" dirty="0"/>
              <a:t>).to </a:t>
            </a:r>
            <a:r>
              <a:rPr lang="en-US" dirty="0" err="1"/>
              <a:t>install_package</a:t>
            </a:r>
            <a:r>
              <a:rPr lang="en-US" dirty="0"/>
              <a:t>('</a:t>
            </a:r>
            <a:r>
              <a:rPr lang="en-US" dirty="0" err="1"/>
              <a:t>httpd</a:t>
            </a:r>
            <a:r>
              <a:rPr lang="en-US" dirty="0"/>
              <a:t>')</a:t>
            </a:r>
          </a:p>
          <a:p>
            <a:r>
              <a:rPr lang="en-US" dirty="0"/>
              <a:t>       expected "package[</a:t>
            </a:r>
            <a:r>
              <a:rPr lang="en-US" dirty="0" err="1"/>
              <a:t>httpd</a:t>
            </a:r>
            <a:r>
              <a:rPr lang="en-US" dirty="0"/>
              <a:t>]" with action :install to be in Chef run. Other package resources:</a:t>
            </a:r>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spec/unit/recipes/</a:t>
            </a:r>
            <a:r>
              <a:rPr lang="en-US" dirty="0" err="1"/>
              <a:t>install_spec.rb</a:t>
            </a:r>
            <a:endParaRPr lang="en-US" dirty="0"/>
          </a:p>
        </p:txBody>
      </p:sp>
      <p:sp>
        <p:nvSpPr>
          <p:cNvPr id="4" name="Content Placeholder 3"/>
          <p:cNvSpPr>
            <a:spLocks noGrp="1"/>
          </p:cNvSpPr>
          <p:nvPr>
            <p:ph sz="quarter" idx="12"/>
          </p:nvPr>
        </p:nvSpPr>
        <p:spPr>
          <a:xfrm>
            <a:off x="1127883" y="2318349"/>
            <a:ext cx="14420850" cy="557213"/>
          </a:xfrm>
        </p:spPr>
        <p:txBody>
          <a:bodyPr/>
          <a:lstStyle/>
          <a:p>
            <a:endParaRPr lang="en-US" dirty="0"/>
          </a:p>
        </p:txBody>
      </p:sp>
      <p:sp>
        <p:nvSpPr>
          <p:cNvPr id="5" name="Title 4"/>
          <p:cNvSpPr>
            <a:spLocks noGrp="1"/>
          </p:cNvSpPr>
          <p:nvPr>
            <p:ph type="title"/>
          </p:nvPr>
        </p:nvSpPr>
        <p:spPr/>
        <p:txBody>
          <a:bodyPr/>
          <a:lstStyle/>
          <a:p>
            <a:r>
              <a:rPr lang="en-US" dirty="0"/>
              <a:t>Execute the Test to See it Fail</a:t>
            </a:r>
          </a:p>
        </p:txBody>
      </p:sp>
    </p:spTree>
    <p:extLst>
      <p:ext uri="{BB962C8B-B14F-4D97-AF65-F5344CB8AC3E}">
        <p14:creationId xmlns:p14="http://schemas.microsoft.com/office/powerpoint/2010/main" val="3003100816"/>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Introduce Yourselves</a:t>
            </a:r>
          </a:p>
        </p:txBody>
      </p:sp>
      <p:sp>
        <p:nvSpPr>
          <p:cNvPr id="3" name="Text Placeholder 2"/>
          <p:cNvSpPr>
            <a:spLocks noGrp="1"/>
          </p:cNvSpPr>
          <p:nvPr>
            <p:ph type="body" sz="quarter" idx="12"/>
          </p:nvPr>
        </p:nvSpPr>
        <p:spPr/>
        <p:txBody>
          <a:bodyPr/>
          <a:lstStyle/>
          <a:p>
            <a:r>
              <a:rPr lang="en-US" dirty="0"/>
              <a:t>Name</a:t>
            </a:r>
          </a:p>
          <a:p>
            <a:r>
              <a:rPr lang="en-US" dirty="0"/>
              <a:t>Current job role</a:t>
            </a:r>
          </a:p>
          <a:p>
            <a:r>
              <a:rPr lang="en-US" dirty="0"/>
              <a:t>Previous job roles / Background</a:t>
            </a:r>
          </a:p>
          <a:p>
            <a:r>
              <a:rPr lang="en-US" dirty="0"/>
              <a:t>Experience with Chef</a:t>
            </a:r>
          </a:p>
          <a:p>
            <a:r>
              <a:rPr lang="en-US" dirty="0"/>
              <a:t>Favorite Text Editor</a:t>
            </a:r>
          </a:p>
        </p:txBody>
      </p:sp>
    </p:spTree>
    <p:extLst>
      <p:ext uri="{BB962C8B-B14F-4D97-AF65-F5344CB8AC3E}">
        <p14:creationId xmlns:p14="http://schemas.microsoft.com/office/powerpoint/2010/main" val="796282014"/>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4319904" y="1576970"/>
          <a:ext cx="7616193" cy="59900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37587209"/>
      </p:ext>
    </p:extLst>
  </p:cSld>
  <p:clrMapOvr>
    <a:masterClrMapping/>
  </p:clrMapOvr>
  <p:transition spd="med">
    <p:fade/>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Uncomment Out the Resource</a:t>
            </a:r>
          </a:p>
        </p:txBody>
      </p:sp>
      <p:sp>
        <p:nvSpPr>
          <p:cNvPr id="3" name="Content Placeholder 2"/>
          <p:cNvSpPr>
            <a:spLocks noGrp="1"/>
          </p:cNvSpPr>
          <p:nvPr>
            <p:ph sz="quarter" idx="10"/>
          </p:nvPr>
        </p:nvSpPr>
        <p:spPr/>
        <p:txBody>
          <a:bodyPr/>
          <a:lstStyle/>
          <a:p>
            <a:r>
              <a:rPr lang="en-US" dirty="0"/>
              <a:t>#</a:t>
            </a:r>
          </a:p>
          <a:p>
            <a:r>
              <a:rPr lang="en-US" dirty="0"/>
              <a:t># Cookbook Name:: apache</a:t>
            </a:r>
          </a:p>
          <a:p>
            <a:r>
              <a:rPr lang="en-US" dirty="0"/>
              <a:t># Recipe:: install</a:t>
            </a:r>
          </a:p>
          <a:p>
            <a:r>
              <a:rPr lang="en-US" dirty="0"/>
              <a:t>#</a:t>
            </a:r>
          </a:p>
          <a:p>
            <a:r>
              <a:rPr lang="en-US" dirty="0"/>
              <a:t># Copyright (c) </a:t>
            </a:r>
            <a:r>
              <a:rPr lang="is-IS" dirty="0"/>
              <a:t>2017</a:t>
            </a:r>
            <a:r>
              <a:rPr lang="en-US" dirty="0"/>
              <a:t> The Authors, All Rights Reserved.</a:t>
            </a:r>
          </a:p>
          <a:p>
            <a:r>
              <a:rPr lang="en-US" dirty="0"/>
              <a:t>package '</a:t>
            </a:r>
            <a:r>
              <a:rPr lang="en-US" dirty="0" err="1"/>
              <a:t>httpd</a:t>
            </a:r>
            <a:r>
              <a:rPr lang="en-US" dirty="0"/>
              <a:t>'</a:t>
            </a:r>
          </a:p>
        </p:txBody>
      </p:sp>
      <p:sp>
        <p:nvSpPr>
          <p:cNvPr id="4" name="Text Placeholder 3"/>
          <p:cNvSpPr>
            <a:spLocks noGrp="1"/>
          </p:cNvSpPr>
          <p:nvPr>
            <p:ph type="body" sz="quarter" idx="11"/>
          </p:nvPr>
        </p:nvSpPr>
        <p:spPr/>
        <p:txBody>
          <a:bodyPr/>
          <a:lstStyle/>
          <a:p>
            <a:r>
              <a:rPr lang="en-US" dirty="0"/>
              <a:t>~/apache/recipes/</a:t>
            </a:r>
            <a:r>
              <a:rPr lang="en-US" dirty="0" err="1"/>
              <a:t>install.rb</a:t>
            </a:r>
            <a:endParaRPr lang="en-US" dirty="0"/>
          </a:p>
        </p:txBody>
      </p:sp>
      <p:sp>
        <p:nvSpPr>
          <p:cNvPr id="6" name="Text Placeholder 5"/>
          <p:cNvSpPr>
            <a:spLocks noGrp="1"/>
          </p:cNvSpPr>
          <p:nvPr>
            <p:ph type="body" sz="quarter" idx="13"/>
          </p:nvPr>
        </p:nvSpPr>
        <p:spPr>
          <a:xfrm>
            <a:off x="1135042" y="4741333"/>
            <a:ext cx="14404273" cy="582084"/>
          </a:xfrm>
        </p:spPr>
        <p:txBody>
          <a:bodyPr/>
          <a:lstStyle/>
          <a:p>
            <a:endParaRPr lang="en-US" dirty="0"/>
          </a:p>
        </p:txBody>
      </p:sp>
    </p:spTree>
    <p:extLst>
      <p:ext uri="{BB962C8B-B14F-4D97-AF65-F5344CB8AC3E}">
        <p14:creationId xmlns:p14="http://schemas.microsoft.com/office/powerpoint/2010/main" val="1221888070"/>
      </p:ext>
    </p:extLst>
  </p:cSld>
  <p:clrMapOvr>
    <a:masterClrMapping/>
  </p:clrMapOvr>
  <p:transition spd="med">
    <p:fade/>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
            </a:r>
          </a:p>
          <a:p>
            <a:endParaRPr lang="en-US" dirty="0"/>
          </a:p>
          <a:p>
            <a:r>
              <a:rPr lang="en-US" dirty="0"/>
              <a:t>Finished in 0.73662 seconds (files took 4.4 seconds to load)</a:t>
            </a:r>
          </a:p>
          <a:p>
            <a:r>
              <a:rPr lang="en-US" dirty="0"/>
              <a:t>2 examples, 0 failures</a:t>
            </a:r>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spec/unit/recipes/</a:t>
            </a:r>
            <a:r>
              <a:rPr lang="en-US" dirty="0" err="1"/>
              <a:t>install_spec.rb</a:t>
            </a:r>
            <a:endParaRPr lang="en-US" dirty="0"/>
          </a:p>
        </p:txBody>
      </p:sp>
      <p:sp>
        <p:nvSpPr>
          <p:cNvPr id="4" name="Content Placeholder 3"/>
          <p:cNvSpPr>
            <a:spLocks noGrp="1"/>
          </p:cNvSpPr>
          <p:nvPr>
            <p:ph sz="quarter" idx="12"/>
          </p:nvPr>
        </p:nvSpPr>
        <p:spPr>
          <a:xfrm>
            <a:off x="1127883" y="3927015"/>
            <a:ext cx="14420850" cy="557213"/>
          </a:xfrm>
        </p:spPr>
        <p:txBody>
          <a:bodyPr/>
          <a:lstStyle/>
          <a:p>
            <a:endParaRPr lang="en-US" dirty="0"/>
          </a:p>
        </p:txBody>
      </p:sp>
      <p:sp>
        <p:nvSpPr>
          <p:cNvPr id="5" name="Title 4"/>
          <p:cNvSpPr>
            <a:spLocks noGrp="1"/>
          </p:cNvSpPr>
          <p:nvPr>
            <p:ph type="title"/>
          </p:nvPr>
        </p:nvSpPr>
        <p:spPr/>
        <p:txBody>
          <a:bodyPr/>
          <a:lstStyle/>
          <a:p>
            <a:r>
              <a:rPr lang="en-US" dirty="0"/>
              <a:t>Execute the Test to See it Pass</a:t>
            </a:r>
          </a:p>
        </p:txBody>
      </p:sp>
    </p:spTree>
    <p:extLst>
      <p:ext uri="{BB962C8B-B14F-4D97-AF65-F5344CB8AC3E}">
        <p14:creationId xmlns:p14="http://schemas.microsoft.com/office/powerpoint/2010/main" val="3010309233"/>
      </p:ext>
    </p:extLst>
  </p:cSld>
  <p:clrMapOvr>
    <a:masterClrMapping/>
  </p:clrMapOvr>
  <p:transition spd="med">
    <p:fade/>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Testing Remaining Resources</a:t>
            </a:r>
          </a:p>
        </p:txBody>
      </p:sp>
      <p:sp>
        <p:nvSpPr>
          <p:cNvPr id="3" name="Content Placeholder 2"/>
          <p:cNvSpPr>
            <a:spLocks noGrp="1"/>
          </p:cNvSpPr>
          <p:nvPr>
            <p:ph sz="quarter" idx="11"/>
          </p:nvPr>
        </p:nvSpPr>
        <p:spPr/>
        <p:txBody>
          <a:bodyPr/>
          <a:lstStyle/>
          <a:p>
            <a:r>
              <a:rPr lang="en-US" dirty="0"/>
              <a:t>No resources left behind!</a:t>
            </a:r>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Write and execute tests for the Install recipe</a:t>
            </a:r>
          </a:p>
          <a:p>
            <a:pPr marL="342900" indent="-342900">
              <a:buFont typeface="Wingdings" charset="2"/>
              <a:buChar char="ü"/>
            </a:pPr>
            <a:r>
              <a:rPr lang="en-US" dirty="0"/>
              <a:t>Verify the test validates the recipe</a:t>
            </a:r>
          </a:p>
        </p:txBody>
      </p:sp>
    </p:spTree>
    <p:extLst>
      <p:ext uri="{BB962C8B-B14F-4D97-AF65-F5344CB8AC3E}">
        <p14:creationId xmlns:p14="http://schemas.microsoft.com/office/powerpoint/2010/main" val="2357324613"/>
      </p:ext>
    </p:extLst>
  </p:cSld>
  <p:clrMapOvr>
    <a:masterClrMapping/>
  </p:clrMapOvr>
  <p:transition spd="med">
    <p:fade/>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Test the Remaining Recipes</a:t>
            </a:r>
          </a:p>
        </p:txBody>
      </p:sp>
      <p:sp>
        <p:nvSpPr>
          <p:cNvPr id="3" name="Subtitle 2"/>
          <p:cNvSpPr>
            <a:spLocks noGrp="1"/>
          </p:cNvSpPr>
          <p:nvPr>
            <p:ph type="subTitle" idx="1"/>
          </p:nvPr>
        </p:nvSpPr>
        <p:spPr>
          <a:xfrm>
            <a:off x="1671638" y="3260725"/>
            <a:ext cx="12319000" cy="4359275"/>
          </a:xfrm>
        </p:spPr>
        <p:txBody>
          <a:bodyPr/>
          <a:lstStyle/>
          <a:p>
            <a:pPr>
              <a:lnSpc>
                <a:spcPct val="150000"/>
              </a:lnSpc>
            </a:pPr>
            <a:r>
              <a:rPr lang="en-US" dirty="0"/>
              <a:t>Write a pending example</a:t>
            </a:r>
          </a:p>
          <a:p>
            <a:pPr>
              <a:lnSpc>
                <a:spcPct val="150000"/>
              </a:lnSpc>
            </a:pPr>
            <a:r>
              <a:rPr lang="en-US" dirty="0"/>
              <a:t>Find the </a:t>
            </a:r>
            <a:r>
              <a:rPr lang="en-US" dirty="0" err="1"/>
              <a:t>ChefSpec</a:t>
            </a:r>
            <a:r>
              <a:rPr lang="en-US" dirty="0"/>
              <a:t> implementation</a:t>
            </a:r>
          </a:p>
          <a:p>
            <a:pPr>
              <a:lnSpc>
                <a:spcPct val="150000"/>
              </a:lnSpc>
            </a:pPr>
            <a:r>
              <a:rPr lang="en-US" dirty="0"/>
              <a:t>Verify that the new example passes</a:t>
            </a:r>
          </a:p>
          <a:p>
            <a:pPr>
              <a:lnSpc>
                <a:spcPct val="150000"/>
              </a:lnSpc>
            </a:pPr>
            <a:r>
              <a:rPr lang="en-US" dirty="0"/>
              <a:t>Mutate the recipe to generate a failure</a:t>
            </a:r>
          </a:p>
          <a:p>
            <a:pPr>
              <a:lnSpc>
                <a:spcPct val="150000"/>
              </a:lnSpc>
            </a:pPr>
            <a:r>
              <a:rPr lang="en-US" dirty="0"/>
              <a:t>Restore the code in the recipe</a:t>
            </a:r>
          </a:p>
          <a:p>
            <a:pPr>
              <a:lnSpc>
                <a:spcPct val="150000"/>
              </a:lnSpc>
            </a:pPr>
            <a:r>
              <a:rPr lang="en-US" dirty="0"/>
              <a:t>Verify that all examples pass</a:t>
            </a:r>
          </a:p>
        </p:txBody>
      </p:sp>
      <p:sp>
        <p:nvSpPr>
          <p:cNvPr id="4" name="TextBox 3"/>
          <p:cNvSpPr txBox="1"/>
          <p:nvPr/>
        </p:nvSpPr>
        <p:spPr bwMode="white">
          <a:xfrm>
            <a:off x="1671638" y="7282069"/>
            <a:ext cx="12330113" cy="675861"/>
          </a:xfrm>
          <a:prstGeom prst="rect">
            <a:avLst/>
          </a:prstGeom>
          <a:solidFill>
            <a:schemeClr val="bg2">
              <a:lumMod val="85000"/>
            </a:schemeClr>
          </a:solidFill>
        </p:spPr>
        <p:txBody>
          <a:bodyPr vert="horz" wrap="square" lIns="91440" tIns="91440" rIns="91440" bIns="91440" rtlCol="0">
            <a:normAutofit/>
          </a:bodyPr>
          <a:lstStyle/>
          <a:p>
            <a:pPr marL="342900" indent="-342900" algn="ctr">
              <a:buFont typeface="Wingdings" charset="2"/>
              <a:buChar char="v"/>
            </a:pPr>
            <a:r>
              <a:rPr lang="en-US" b="1" dirty="0"/>
              <a:t>Repeat this series of steps for the configuration recipe and service recipe</a:t>
            </a:r>
          </a:p>
        </p:txBody>
      </p:sp>
    </p:spTree>
    <p:extLst>
      <p:ext uri="{BB962C8B-B14F-4D97-AF65-F5344CB8AC3E}">
        <p14:creationId xmlns:p14="http://schemas.microsoft.com/office/powerpoint/2010/main" val="2089069985"/>
      </p:ext>
    </p:extLst>
  </p:cSld>
  <p:clrMapOvr>
    <a:masterClrMapping/>
  </p:clrMapOvr>
  <p:transition spd="med">
    <p:fade/>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Update the </a:t>
            </a:r>
            <a:r>
              <a:rPr lang="en-US" dirty="0" err="1"/>
              <a:t>ChefSpec</a:t>
            </a:r>
            <a:r>
              <a:rPr lang="en-US" dirty="0"/>
              <a:t> Platform</a:t>
            </a:r>
          </a:p>
        </p:txBody>
      </p:sp>
      <p:sp>
        <p:nvSpPr>
          <p:cNvPr id="3" name="Content Placeholder 2"/>
          <p:cNvSpPr>
            <a:spLocks noGrp="1"/>
          </p:cNvSpPr>
          <p:nvPr>
            <p:ph sz="quarter" idx="10"/>
          </p:nvPr>
        </p:nvSpPr>
        <p:spPr/>
        <p:txBody>
          <a:bodyPr>
            <a:normAutofit fontScale="85000" lnSpcReduction="20000"/>
          </a:bodyPr>
          <a:lstStyle/>
          <a:p>
            <a:r>
              <a:rPr lang="en-US" dirty="0"/>
              <a:t>require '</a:t>
            </a:r>
            <a:r>
              <a:rPr lang="en-US" dirty="0" err="1"/>
              <a:t>spec_helper</a:t>
            </a:r>
            <a:r>
              <a:rPr lang="en-US" dirty="0"/>
              <a:t>'</a:t>
            </a:r>
          </a:p>
          <a:p>
            <a:endParaRPr lang="en-US" dirty="0"/>
          </a:p>
          <a:p>
            <a:r>
              <a:rPr lang="en-US" dirty="0"/>
              <a:t>describe 'apache::service' do</a:t>
            </a:r>
          </a:p>
          <a:p>
            <a:r>
              <a:rPr lang="en-US" dirty="0"/>
              <a:t>  context 'When all attributes are default, on an CentOS 6.9'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ServerRunner.new</a:t>
            </a:r>
            <a:r>
              <a:rPr lang="en-US" dirty="0"/>
              <a:t>(platform: 'centos', version: '6.9')</a:t>
            </a:r>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a:p>
            <a:r>
              <a:rPr lang="en-US" dirty="0"/>
              <a:t>    it 'converges successfully' do</a:t>
            </a:r>
          </a:p>
          <a:p>
            <a:r>
              <a:rPr lang="en-US" dirty="0"/>
              <a:t>      expect { </a:t>
            </a:r>
            <a:r>
              <a:rPr lang="en-US" dirty="0" err="1"/>
              <a:t>chef_run</a:t>
            </a:r>
            <a:r>
              <a:rPr lang="en-US" dirty="0"/>
              <a:t> }.</a:t>
            </a:r>
            <a:r>
              <a:rPr lang="en-US" dirty="0" err="1"/>
              <a:t>to_not</a:t>
            </a:r>
            <a:r>
              <a:rPr lang="en-US" dirty="0"/>
              <a:t> </a:t>
            </a:r>
            <a:r>
              <a:rPr lang="en-US" dirty="0" err="1"/>
              <a:t>raise_error</a:t>
            </a:r>
            <a:endParaRPr lang="en-US" dirty="0"/>
          </a:p>
          <a:p>
            <a:r>
              <a:rPr lang="en-US" dirty="0"/>
              <a:t>    end</a:t>
            </a:r>
          </a:p>
          <a:p>
            <a:r>
              <a:rPr lang="en-US" dirty="0"/>
              <a:t>  end</a:t>
            </a:r>
          </a:p>
          <a:p>
            <a:r>
              <a:rPr lang="en-US" dirty="0"/>
              <a:t>end</a:t>
            </a:r>
          </a:p>
        </p:txBody>
      </p:sp>
      <p:sp>
        <p:nvSpPr>
          <p:cNvPr id="4" name="Text Placeholder 3"/>
          <p:cNvSpPr>
            <a:spLocks noGrp="1"/>
          </p:cNvSpPr>
          <p:nvPr>
            <p:ph type="body" sz="quarter" idx="11"/>
          </p:nvPr>
        </p:nvSpPr>
        <p:spPr/>
        <p:txBody>
          <a:bodyPr/>
          <a:lstStyle/>
          <a:p>
            <a:r>
              <a:rPr lang="en-US" dirty="0"/>
              <a:t>~/apache/spec/unit/recipes/</a:t>
            </a:r>
            <a:r>
              <a:rPr lang="en-US" dirty="0" err="1"/>
              <a:t>service_spec.rb</a:t>
            </a:r>
            <a:endParaRPr lang="en-US" dirty="0"/>
          </a:p>
        </p:txBody>
      </p:sp>
      <p:sp>
        <p:nvSpPr>
          <p:cNvPr id="6" name="Text Placeholder 5"/>
          <p:cNvSpPr>
            <a:spLocks noGrp="1"/>
          </p:cNvSpPr>
          <p:nvPr>
            <p:ph type="body" sz="quarter" idx="13"/>
          </p:nvPr>
        </p:nvSpPr>
        <p:spPr>
          <a:xfrm>
            <a:off x="1135042" y="4051300"/>
            <a:ext cx="14404273" cy="457201"/>
          </a:xfrm>
        </p:spPr>
        <p:txBody>
          <a:bodyPr/>
          <a:lstStyle/>
          <a:p>
            <a:r>
              <a:rPr lang="en-US" dirty="0"/>
              <a:t>+</a:t>
            </a:r>
          </a:p>
        </p:txBody>
      </p:sp>
      <p:sp>
        <p:nvSpPr>
          <p:cNvPr id="7" name="Text Placeholder 5"/>
          <p:cNvSpPr>
            <a:spLocks noGrp="1"/>
          </p:cNvSpPr>
          <p:nvPr>
            <p:ph type="body" sz="quarter" idx="13"/>
          </p:nvPr>
        </p:nvSpPr>
        <p:spPr>
          <a:xfrm>
            <a:off x="1135042" y="3238500"/>
            <a:ext cx="14404273" cy="479840"/>
          </a:xfrm>
        </p:spPr>
        <p:txBody>
          <a:bodyPr/>
          <a:lstStyle/>
          <a:p>
            <a:r>
              <a:rPr lang="en-US" dirty="0"/>
              <a:t>+</a:t>
            </a:r>
          </a:p>
        </p:txBody>
      </p:sp>
    </p:spTree>
    <p:extLst>
      <p:ext uri="{BB962C8B-B14F-4D97-AF65-F5344CB8AC3E}">
        <p14:creationId xmlns:p14="http://schemas.microsoft.com/office/powerpoint/2010/main" val="126084256"/>
      </p:ext>
    </p:extLst>
  </p:cSld>
  <p:clrMapOvr>
    <a:masterClrMapping/>
  </p:clrMapOvr>
  <p:transition spd="med">
    <p:fade/>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the Tests to Verify the Service</a:t>
            </a:r>
          </a:p>
        </p:txBody>
      </p:sp>
      <p:sp>
        <p:nvSpPr>
          <p:cNvPr id="3" name="Content Placeholder 2"/>
          <p:cNvSpPr>
            <a:spLocks noGrp="1"/>
          </p:cNvSpPr>
          <p:nvPr>
            <p:ph sz="quarter" idx="10"/>
          </p:nvPr>
        </p:nvSpPr>
        <p:spPr/>
        <p:txBody>
          <a:bodyPr/>
          <a:lstStyle/>
          <a:p>
            <a:r>
              <a:rPr lang="en-US" dirty="0"/>
              <a:t> # ... START OF THE SPEC FILE ...</a:t>
            </a:r>
          </a:p>
          <a:p>
            <a:endParaRPr lang="en-US" dirty="0"/>
          </a:p>
          <a:p>
            <a:r>
              <a:rPr lang="en-US" dirty="0"/>
              <a:t>    it 'starts the necessary service' do</a:t>
            </a:r>
          </a:p>
          <a:p>
            <a:r>
              <a:rPr lang="en-US" dirty="0"/>
              <a:t>      expect(</a:t>
            </a:r>
            <a:r>
              <a:rPr lang="en-US" dirty="0" err="1"/>
              <a:t>chef_run</a:t>
            </a:r>
            <a:r>
              <a:rPr lang="en-US" dirty="0"/>
              <a:t>).to </a:t>
            </a:r>
            <a:r>
              <a:rPr lang="en-US" dirty="0" err="1"/>
              <a:t>start_service</a:t>
            </a:r>
            <a:r>
              <a:rPr lang="en-US" dirty="0"/>
              <a:t>('</a:t>
            </a:r>
            <a:r>
              <a:rPr lang="en-US" dirty="0" err="1"/>
              <a:t>httpd</a:t>
            </a:r>
            <a:r>
              <a:rPr lang="en-US" dirty="0"/>
              <a:t>')</a:t>
            </a:r>
          </a:p>
          <a:p>
            <a:r>
              <a:rPr lang="en-US" dirty="0"/>
              <a:t>    end</a:t>
            </a:r>
          </a:p>
          <a:p>
            <a:endParaRPr lang="en-US" dirty="0"/>
          </a:p>
          <a:p>
            <a:r>
              <a:rPr lang="en-US" dirty="0"/>
              <a:t>    it 'enables the necessary service' do</a:t>
            </a:r>
          </a:p>
          <a:p>
            <a:r>
              <a:rPr lang="en-US" dirty="0"/>
              <a:t>      expect(</a:t>
            </a:r>
            <a:r>
              <a:rPr lang="en-US" dirty="0" err="1"/>
              <a:t>chef_run</a:t>
            </a:r>
            <a:r>
              <a:rPr lang="en-US" dirty="0"/>
              <a:t>).to </a:t>
            </a:r>
            <a:r>
              <a:rPr lang="en-US" dirty="0" err="1"/>
              <a:t>enable_service</a:t>
            </a:r>
            <a:r>
              <a:rPr lang="en-US" dirty="0"/>
              <a:t>('</a:t>
            </a:r>
            <a:r>
              <a:rPr lang="en-US" dirty="0" err="1"/>
              <a:t>httpd</a:t>
            </a:r>
            <a:r>
              <a:rPr lang="en-US" dirty="0"/>
              <a:t>')</a:t>
            </a:r>
          </a:p>
          <a:p>
            <a:r>
              <a:rPr lang="en-US" dirty="0"/>
              <a:t>    end</a:t>
            </a:r>
          </a:p>
          <a:p>
            <a:r>
              <a:rPr lang="en-US" dirty="0"/>
              <a:t>  end</a:t>
            </a:r>
          </a:p>
          <a:p>
            <a:r>
              <a:rPr lang="en-US" dirty="0"/>
              <a:t>end</a:t>
            </a:r>
          </a:p>
        </p:txBody>
      </p:sp>
      <p:sp>
        <p:nvSpPr>
          <p:cNvPr id="4" name="Text Placeholder 3"/>
          <p:cNvSpPr>
            <a:spLocks noGrp="1"/>
          </p:cNvSpPr>
          <p:nvPr>
            <p:ph type="body" sz="quarter" idx="11"/>
          </p:nvPr>
        </p:nvSpPr>
        <p:spPr/>
        <p:txBody>
          <a:bodyPr/>
          <a:lstStyle/>
          <a:p>
            <a:r>
              <a:rPr lang="en-US" dirty="0"/>
              <a:t>~/apache/spec/unit/recipes/</a:t>
            </a:r>
            <a:r>
              <a:rPr lang="en-US" dirty="0" err="1"/>
              <a:t>service_spec.rb</a:t>
            </a:r>
            <a:endParaRPr lang="en-US" dirty="0"/>
          </a:p>
        </p:txBody>
      </p:sp>
      <p:sp>
        <p:nvSpPr>
          <p:cNvPr id="6" name="Text Placeholder 5"/>
          <p:cNvSpPr>
            <a:spLocks noGrp="1"/>
          </p:cNvSpPr>
          <p:nvPr>
            <p:ph type="body" sz="quarter" idx="13"/>
          </p:nvPr>
        </p:nvSpPr>
        <p:spPr>
          <a:xfrm>
            <a:off x="1135042" y="3206750"/>
            <a:ext cx="14404273" cy="3683000"/>
          </a:xfrm>
        </p:spPr>
        <p:txBody>
          <a:bodyPr/>
          <a:lstStyle/>
          <a:p>
            <a:endParaRPr lang="en-US" dirty="0"/>
          </a:p>
        </p:txBody>
      </p:sp>
    </p:spTree>
    <p:extLst>
      <p:ext uri="{BB962C8B-B14F-4D97-AF65-F5344CB8AC3E}">
        <p14:creationId xmlns:p14="http://schemas.microsoft.com/office/powerpoint/2010/main" val="1786309457"/>
      </p:ext>
    </p:extLst>
  </p:cSld>
  <p:clrMapOvr>
    <a:masterClrMapping/>
  </p:clrMapOvr>
  <p:transition spd="med">
    <p:fade/>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
            </a:r>
          </a:p>
          <a:p>
            <a:endParaRPr lang="en-US" dirty="0"/>
          </a:p>
          <a:p>
            <a:r>
              <a:rPr lang="en-US" dirty="0"/>
              <a:t>Finished in 0.93685 seconds (files took 4.28 seconds to load)</a:t>
            </a:r>
          </a:p>
          <a:p>
            <a:r>
              <a:rPr lang="en-US" dirty="0"/>
              <a:t>3 examples, 0 failures</a:t>
            </a:r>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spec/unit/recipes/</a:t>
            </a:r>
            <a:r>
              <a:rPr lang="en-US" dirty="0" err="1"/>
              <a:t>service_spec.rb</a:t>
            </a:r>
            <a:endParaRPr lang="en-US" dirty="0"/>
          </a:p>
        </p:txBody>
      </p:sp>
      <p:sp>
        <p:nvSpPr>
          <p:cNvPr id="4" name="Content Placeholder 3"/>
          <p:cNvSpPr>
            <a:spLocks noGrp="1"/>
          </p:cNvSpPr>
          <p:nvPr>
            <p:ph sz="quarter" idx="12"/>
          </p:nvPr>
        </p:nvSpPr>
        <p:spPr>
          <a:xfrm>
            <a:off x="1127883" y="3927015"/>
            <a:ext cx="14420850" cy="557213"/>
          </a:xfrm>
        </p:spPr>
        <p:txBody>
          <a:bodyPr/>
          <a:lstStyle/>
          <a:p>
            <a:endParaRPr lang="en-US" dirty="0"/>
          </a:p>
        </p:txBody>
      </p:sp>
      <p:sp>
        <p:nvSpPr>
          <p:cNvPr id="5" name="Title 4"/>
          <p:cNvSpPr>
            <a:spLocks noGrp="1"/>
          </p:cNvSpPr>
          <p:nvPr>
            <p:ph type="title"/>
          </p:nvPr>
        </p:nvSpPr>
        <p:spPr/>
        <p:txBody>
          <a:bodyPr/>
          <a:lstStyle/>
          <a:p>
            <a:r>
              <a:rPr lang="en-US" dirty="0"/>
              <a:t>Execute </a:t>
            </a:r>
            <a:r>
              <a:rPr lang="en-US"/>
              <a:t>the Tests to </a:t>
            </a:r>
            <a:r>
              <a:rPr lang="en-US" dirty="0"/>
              <a:t>See it Pass</a:t>
            </a:r>
          </a:p>
        </p:txBody>
      </p:sp>
    </p:spTree>
    <p:extLst>
      <p:ext uri="{BB962C8B-B14F-4D97-AF65-F5344CB8AC3E}">
        <p14:creationId xmlns:p14="http://schemas.microsoft.com/office/powerpoint/2010/main" val="41430504"/>
      </p:ext>
    </p:extLst>
  </p:cSld>
  <p:clrMapOvr>
    <a:masterClrMapping/>
  </p:clrMapOvr>
  <p:transition spd="med">
    <p:fade/>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Test the Remaining Recipes</a:t>
            </a:r>
          </a:p>
        </p:txBody>
      </p:sp>
      <p:sp>
        <p:nvSpPr>
          <p:cNvPr id="3" name="Subtitle 2"/>
          <p:cNvSpPr>
            <a:spLocks noGrp="1"/>
          </p:cNvSpPr>
          <p:nvPr>
            <p:ph type="subTitle" idx="1"/>
          </p:nvPr>
        </p:nvSpPr>
        <p:spPr/>
        <p:txBody>
          <a:bodyPr/>
          <a:lstStyle/>
          <a:p>
            <a:pPr>
              <a:lnSpc>
                <a:spcPct val="150000"/>
              </a:lnSpc>
              <a:buFont typeface="Wingdings" charset="2"/>
              <a:buChar char="ü"/>
            </a:pPr>
            <a:r>
              <a:rPr lang="en-US" dirty="0"/>
              <a:t>Write a pending example</a:t>
            </a:r>
          </a:p>
          <a:p>
            <a:pPr>
              <a:lnSpc>
                <a:spcPct val="150000"/>
              </a:lnSpc>
              <a:buFont typeface="Wingdings" charset="2"/>
              <a:buChar char="ü"/>
            </a:pPr>
            <a:r>
              <a:rPr lang="en-US" dirty="0"/>
              <a:t>Find the </a:t>
            </a:r>
            <a:r>
              <a:rPr lang="en-US" dirty="0" err="1"/>
              <a:t>ChefSpec</a:t>
            </a:r>
            <a:r>
              <a:rPr lang="en-US" dirty="0"/>
              <a:t> implementation</a:t>
            </a:r>
          </a:p>
          <a:p>
            <a:pPr>
              <a:lnSpc>
                <a:spcPct val="150000"/>
              </a:lnSpc>
              <a:buFont typeface="Wingdings" charset="2"/>
              <a:buChar char="ü"/>
            </a:pPr>
            <a:r>
              <a:rPr lang="en-US" dirty="0"/>
              <a:t>Verify that the new example passes</a:t>
            </a:r>
          </a:p>
          <a:p>
            <a:pPr>
              <a:lnSpc>
                <a:spcPct val="150000"/>
              </a:lnSpc>
              <a:buFont typeface="Wingdings" charset="2"/>
              <a:buChar char="ü"/>
            </a:pPr>
            <a:r>
              <a:rPr lang="en-US" dirty="0"/>
              <a:t>Mutate the recipe to generate a failure</a:t>
            </a:r>
          </a:p>
          <a:p>
            <a:pPr>
              <a:lnSpc>
                <a:spcPct val="150000"/>
              </a:lnSpc>
              <a:buFont typeface="Wingdings" charset="2"/>
              <a:buChar char="ü"/>
            </a:pPr>
            <a:r>
              <a:rPr lang="en-US" dirty="0"/>
              <a:t>Restore the code in the recipe</a:t>
            </a:r>
          </a:p>
          <a:p>
            <a:pPr>
              <a:lnSpc>
                <a:spcPct val="150000"/>
              </a:lnSpc>
              <a:buFont typeface="Wingdings" charset="2"/>
              <a:buChar char="ü"/>
            </a:pPr>
            <a:r>
              <a:rPr lang="en-US" dirty="0"/>
              <a:t>Verify that all examples pass</a:t>
            </a:r>
          </a:p>
        </p:txBody>
      </p:sp>
      <p:sp>
        <p:nvSpPr>
          <p:cNvPr id="4" name="TextBox 3"/>
          <p:cNvSpPr txBox="1"/>
          <p:nvPr/>
        </p:nvSpPr>
        <p:spPr bwMode="white">
          <a:xfrm>
            <a:off x="1671638" y="7282069"/>
            <a:ext cx="12330113" cy="675861"/>
          </a:xfrm>
          <a:prstGeom prst="rect">
            <a:avLst/>
          </a:prstGeom>
          <a:solidFill>
            <a:schemeClr val="bg2">
              <a:lumMod val="85000"/>
            </a:schemeClr>
          </a:solidFill>
        </p:spPr>
        <p:txBody>
          <a:bodyPr vert="horz" wrap="square" lIns="91440" tIns="91440" rIns="91440" bIns="91440" rtlCol="0">
            <a:normAutofit/>
          </a:bodyPr>
          <a:lstStyle/>
          <a:p>
            <a:pPr marL="342900" indent="-342900" algn="ctr">
              <a:buFont typeface="Wingdings" charset="2"/>
              <a:buChar char="v"/>
            </a:pPr>
            <a:r>
              <a:rPr lang="en-US" b="1" dirty="0"/>
              <a:t>Repeat this series of steps for the configuration recipe and service recipe</a:t>
            </a:r>
          </a:p>
        </p:txBody>
      </p:sp>
    </p:spTree>
    <p:extLst>
      <p:ext uri="{BB962C8B-B14F-4D97-AF65-F5344CB8AC3E}">
        <p14:creationId xmlns:p14="http://schemas.microsoft.com/office/powerpoint/2010/main" val="1140647280"/>
      </p:ext>
    </p:extLst>
  </p:cSld>
  <p:clrMapOvr>
    <a:masterClrMapping/>
  </p:clrMapOvr>
  <p:transition spd="med">
    <p:fade/>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Update the </a:t>
            </a:r>
            <a:r>
              <a:rPr lang="en-US" dirty="0" err="1"/>
              <a:t>ChefSpec</a:t>
            </a:r>
            <a:r>
              <a:rPr lang="en-US" dirty="0"/>
              <a:t> Platform</a:t>
            </a:r>
          </a:p>
        </p:txBody>
      </p:sp>
      <p:sp>
        <p:nvSpPr>
          <p:cNvPr id="3" name="Content Placeholder 2"/>
          <p:cNvSpPr>
            <a:spLocks noGrp="1"/>
          </p:cNvSpPr>
          <p:nvPr>
            <p:ph sz="quarter" idx="10"/>
          </p:nvPr>
        </p:nvSpPr>
        <p:spPr/>
        <p:txBody>
          <a:bodyPr>
            <a:normAutofit fontScale="85000" lnSpcReduction="20000"/>
          </a:bodyPr>
          <a:lstStyle/>
          <a:p>
            <a:r>
              <a:rPr lang="en-US" dirty="0"/>
              <a:t>require '</a:t>
            </a:r>
            <a:r>
              <a:rPr lang="en-US" dirty="0" err="1"/>
              <a:t>spec_helper</a:t>
            </a:r>
            <a:r>
              <a:rPr lang="en-US" dirty="0"/>
              <a:t>'</a:t>
            </a:r>
          </a:p>
          <a:p>
            <a:endParaRPr lang="en-US" dirty="0"/>
          </a:p>
          <a:p>
            <a:r>
              <a:rPr lang="en-US" dirty="0"/>
              <a:t>describe 'apache::configuration' do</a:t>
            </a:r>
          </a:p>
          <a:p>
            <a:r>
              <a:rPr lang="en-US" dirty="0"/>
              <a:t>  context 'When all attributes are default, on an CentOS 6.9'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ServerRunner.new</a:t>
            </a:r>
            <a:r>
              <a:rPr lang="en-US" dirty="0"/>
              <a:t>(platform: 'centos', version: '6.9')</a:t>
            </a:r>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a:p>
            <a:r>
              <a:rPr lang="en-US" dirty="0"/>
              <a:t>    it 'converges successfully' do</a:t>
            </a:r>
          </a:p>
          <a:p>
            <a:r>
              <a:rPr lang="en-US" dirty="0"/>
              <a:t>      expect { </a:t>
            </a:r>
            <a:r>
              <a:rPr lang="en-US" dirty="0" err="1"/>
              <a:t>chef_run</a:t>
            </a:r>
            <a:r>
              <a:rPr lang="en-US" dirty="0"/>
              <a:t> }.</a:t>
            </a:r>
            <a:r>
              <a:rPr lang="en-US" dirty="0" err="1"/>
              <a:t>to_not</a:t>
            </a:r>
            <a:r>
              <a:rPr lang="en-US" dirty="0"/>
              <a:t> </a:t>
            </a:r>
            <a:r>
              <a:rPr lang="en-US" dirty="0" err="1"/>
              <a:t>raise_error</a:t>
            </a:r>
            <a:endParaRPr lang="en-US" dirty="0"/>
          </a:p>
          <a:p>
            <a:r>
              <a:rPr lang="en-US" dirty="0"/>
              <a:t>    end</a:t>
            </a:r>
          </a:p>
          <a:p>
            <a:r>
              <a:rPr lang="en-US" dirty="0"/>
              <a:t>  end</a:t>
            </a:r>
          </a:p>
          <a:p>
            <a:r>
              <a:rPr lang="en-US" dirty="0"/>
              <a:t>end</a:t>
            </a:r>
          </a:p>
        </p:txBody>
      </p:sp>
      <p:sp>
        <p:nvSpPr>
          <p:cNvPr id="4" name="Text Placeholder 3"/>
          <p:cNvSpPr>
            <a:spLocks noGrp="1"/>
          </p:cNvSpPr>
          <p:nvPr>
            <p:ph type="body" sz="quarter" idx="11"/>
          </p:nvPr>
        </p:nvSpPr>
        <p:spPr/>
        <p:txBody>
          <a:bodyPr/>
          <a:lstStyle/>
          <a:p>
            <a:r>
              <a:rPr lang="en-US" dirty="0"/>
              <a:t>~/apache/spec/unit/recipes/</a:t>
            </a:r>
            <a:r>
              <a:rPr lang="en-US" dirty="0" err="1"/>
              <a:t>configuration_spec.rb</a:t>
            </a:r>
            <a:endParaRPr lang="en-US" dirty="0"/>
          </a:p>
        </p:txBody>
      </p:sp>
      <p:sp>
        <p:nvSpPr>
          <p:cNvPr id="6" name="Text Placeholder 5"/>
          <p:cNvSpPr>
            <a:spLocks noGrp="1"/>
          </p:cNvSpPr>
          <p:nvPr>
            <p:ph type="body" sz="quarter" idx="13"/>
          </p:nvPr>
        </p:nvSpPr>
        <p:spPr>
          <a:xfrm>
            <a:off x="1135042" y="4051300"/>
            <a:ext cx="14404273" cy="457201"/>
          </a:xfrm>
        </p:spPr>
        <p:txBody>
          <a:bodyPr/>
          <a:lstStyle/>
          <a:p>
            <a:r>
              <a:rPr lang="en-US" dirty="0"/>
              <a:t>+</a:t>
            </a:r>
          </a:p>
        </p:txBody>
      </p:sp>
      <p:sp>
        <p:nvSpPr>
          <p:cNvPr id="7" name="Text Placeholder 5"/>
          <p:cNvSpPr>
            <a:spLocks noGrp="1"/>
          </p:cNvSpPr>
          <p:nvPr>
            <p:ph type="body" sz="quarter" idx="13"/>
          </p:nvPr>
        </p:nvSpPr>
        <p:spPr>
          <a:xfrm>
            <a:off x="1135042" y="3238500"/>
            <a:ext cx="14404273" cy="479840"/>
          </a:xfrm>
        </p:spPr>
        <p:txBody>
          <a:bodyPr/>
          <a:lstStyle/>
          <a:p>
            <a:r>
              <a:rPr lang="en-US" dirty="0"/>
              <a:t>+</a:t>
            </a:r>
          </a:p>
        </p:txBody>
      </p:sp>
    </p:spTree>
    <p:extLst>
      <p:ext uri="{BB962C8B-B14F-4D97-AF65-F5344CB8AC3E}">
        <p14:creationId xmlns:p14="http://schemas.microsoft.com/office/powerpoint/2010/main" val="999470467"/>
      </p:ext>
    </p:extLst>
  </p:cSld>
  <p:clrMapOvr>
    <a:masterClrMapping/>
  </p:clrMapOvr>
  <p:transition spd="med">
    <p:fade/>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the Tests to Verify the Service</a:t>
            </a:r>
          </a:p>
        </p:txBody>
      </p:sp>
      <p:sp>
        <p:nvSpPr>
          <p:cNvPr id="3" name="Content Placeholder 2"/>
          <p:cNvSpPr>
            <a:spLocks noGrp="1"/>
          </p:cNvSpPr>
          <p:nvPr>
            <p:ph sz="quarter" idx="10"/>
          </p:nvPr>
        </p:nvSpPr>
        <p:spPr/>
        <p:txBody>
          <a:bodyPr>
            <a:normAutofit/>
          </a:bodyPr>
          <a:lstStyle/>
          <a:p>
            <a:r>
              <a:rPr lang="en-US" sz="1800" dirty="0"/>
              <a:t> # ... START OF THE SPEC FILE ...</a:t>
            </a:r>
          </a:p>
          <a:p>
            <a:endParaRPr lang="en-US" sz="1800" dirty="0"/>
          </a:p>
          <a:p>
            <a:r>
              <a:rPr lang="en-US" sz="1800" dirty="0"/>
              <a:t>    it 'creates the index.html' do</a:t>
            </a:r>
          </a:p>
          <a:p>
            <a:r>
              <a:rPr lang="en-US" sz="1800" dirty="0"/>
              <a:t>      expect(</a:t>
            </a:r>
            <a:r>
              <a:rPr lang="en-US" sz="1800" dirty="0" err="1"/>
              <a:t>chef_run</a:t>
            </a:r>
            <a:r>
              <a:rPr lang="en-US" sz="1800" dirty="0"/>
              <a:t>).to </a:t>
            </a:r>
            <a:r>
              <a:rPr lang="en-US" sz="1800" dirty="0" err="1"/>
              <a:t>render_file</a:t>
            </a:r>
            <a:r>
              <a:rPr lang="en-US" sz="1800" dirty="0"/>
              <a:t>('/</a:t>
            </a:r>
            <a:r>
              <a:rPr lang="en-US" sz="1800" dirty="0" err="1"/>
              <a:t>var</a:t>
            </a:r>
            <a:r>
              <a:rPr lang="en-US" sz="1800" dirty="0"/>
              <a:t>/www/html/index.html').</a:t>
            </a:r>
            <a:r>
              <a:rPr lang="en-US" sz="1800" dirty="0" err="1"/>
              <a:t>with_content</a:t>
            </a:r>
            <a:r>
              <a:rPr lang="en-US" sz="1800" dirty="0"/>
              <a:t>('&lt;h1&gt;Welcome Home!&lt;/h1&gt;')</a:t>
            </a:r>
          </a:p>
          <a:p>
            <a:r>
              <a:rPr lang="en-US" sz="1800" dirty="0"/>
              <a:t>    end</a:t>
            </a:r>
          </a:p>
          <a:p>
            <a:r>
              <a:rPr lang="en-US" sz="1800" dirty="0"/>
              <a:t>  end</a:t>
            </a:r>
          </a:p>
          <a:p>
            <a:r>
              <a:rPr lang="en-US" sz="1800" dirty="0"/>
              <a:t>end</a:t>
            </a:r>
          </a:p>
        </p:txBody>
      </p:sp>
      <p:sp>
        <p:nvSpPr>
          <p:cNvPr id="4" name="Text Placeholder 3"/>
          <p:cNvSpPr>
            <a:spLocks noGrp="1"/>
          </p:cNvSpPr>
          <p:nvPr>
            <p:ph type="body" sz="quarter" idx="11"/>
          </p:nvPr>
        </p:nvSpPr>
        <p:spPr/>
        <p:txBody>
          <a:bodyPr/>
          <a:lstStyle/>
          <a:p>
            <a:r>
              <a:rPr lang="en-US" dirty="0"/>
              <a:t>~/apache/spec/unit/recipes/</a:t>
            </a:r>
            <a:r>
              <a:rPr lang="en-US" dirty="0" err="1"/>
              <a:t>configuration_spec.rb</a:t>
            </a:r>
            <a:endParaRPr lang="en-US" dirty="0"/>
          </a:p>
        </p:txBody>
      </p:sp>
      <p:sp>
        <p:nvSpPr>
          <p:cNvPr id="6" name="Text Placeholder 5"/>
          <p:cNvSpPr>
            <a:spLocks noGrp="1"/>
          </p:cNvSpPr>
          <p:nvPr>
            <p:ph type="body" sz="quarter" idx="13"/>
          </p:nvPr>
        </p:nvSpPr>
        <p:spPr>
          <a:xfrm>
            <a:off x="1139359" y="2884911"/>
            <a:ext cx="14404273" cy="1110619"/>
          </a:xfrm>
        </p:spPr>
        <p:txBody>
          <a:bodyPr/>
          <a:lstStyle/>
          <a:p>
            <a:endParaRPr lang="en-US" dirty="0"/>
          </a:p>
        </p:txBody>
      </p:sp>
    </p:spTree>
    <p:extLst>
      <p:ext uri="{BB962C8B-B14F-4D97-AF65-F5344CB8AC3E}">
        <p14:creationId xmlns:p14="http://schemas.microsoft.com/office/powerpoint/2010/main" val="1850138728"/>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Discussion</a:t>
            </a:r>
          </a:p>
        </p:txBody>
      </p:sp>
      <p:sp>
        <p:nvSpPr>
          <p:cNvPr id="3" name="Subtitle 2"/>
          <p:cNvSpPr>
            <a:spLocks noGrp="1"/>
          </p:cNvSpPr>
          <p:nvPr>
            <p:ph type="subTitle" idx="1"/>
          </p:nvPr>
        </p:nvSpPr>
        <p:spPr/>
        <p:txBody>
          <a:bodyPr/>
          <a:lstStyle/>
          <a:p>
            <a:r>
              <a:rPr lang="en-US" dirty="0"/>
              <a:t>What are reasons you see for writing tests?</a:t>
            </a:r>
          </a:p>
          <a:p>
            <a:endParaRPr lang="en-US" dirty="0"/>
          </a:p>
          <a:p>
            <a:r>
              <a:rPr lang="en-US" dirty="0"/>
              <a:t>What are reasons you see for not writing tests?</a:t>
            </a:r>
          </a:p>
        </p:txBody>
      </p:sp>
    </p:spTree>
    <p:extLst>
      <p:ext uri="{BB962C8B-B14F-4D97-AF65-F5344CB8AC3E}">
        <p14:creationId xmlns:p14="http://schemas.microsoft.com/office/powerpoint/2010/main" val="608682935"/>
      </p:ext>
    </p:extLst>
  </p:cSld>
  <p:clrMapOvr>
    <a:masterClrMapping/>
  </p:clrMapOvr>
  <p:transition spd="med">
    <p:fade/>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rspec</a:t>
            </a:r>
            <a:endParaRPr lang="en-US" dirty="0"/>
          </a:p>
        </p:txBody>
      </p:sp>
      <p:sp>
        <p:nvSpPr>
          <p:cNvPr id="3" name="Subtitle 2"/>
          <p:cNvSpPr>
            <a:spLocks noGrp="1"/>
          </p:cNvSpPr>
          <p:nvPr>
            <p:ph type="subTitle" idx="1"/>
          </p:nvPr>
        </p:nvSpPr>
        <p:spPr/>
        <p:txBody>
          <a:bodyPr/>
          <a:lstStyle/>
          <a:p>
            <a:r>
              <a:rPr lang="en-US" dirty="0"/>
              <a:t>When you run </a:t>
            </a:r>
            <a:r>
              <a:rPr lang="en-US" b="1" dirty="0" err="1">
                <a:latin typeface="Courier New"/>
                <a:cs typeface="Courier New"/>
              </a:rPr>
              <a:t>rspec</a:t>
            </a:r>
            <a:r>
              <a:rPr lang="en-US" dirty="0"/>
              <a:t> without any paths it will automatically find and execute all the </a:t>
            </a:r>
            <a:r>
              <a:rPr lang="en-US" i="1" dirty="0"/>
              <a:t>"_</a:t>
            </a:r>
            <a:r>
              <a:rPr lang="en-US" i="1" dirty="0" err="1"/>
              <a:t>spec.rb</a:t>
            </a:r>
            <a:r>
              <a:rPr lang="en-US" i="1" dirty="0"/>
              <a:t>"</a:t>
            </a:r>
            <a:r>
              <a:rPr lang="en-US" dirty="0"/>
              <a:t> files within the '</a:t>
            </a:r>
            <a:r>
              <a:rPr lang="en-US" i="1" dirty="0"/>
              <a:t>spec</a:t>
            </a:r>
            <a:r>
              <a:rPr lang="en-US" dirty="0"/>
              <a:t>' directory.</a:t>
            </a:r>
          </a:p>
        </p:txBody>
      </p:sp>
    </p:spTree>
    <p:extLst>
      <p:ext uri="{BB962C8B-B14F-4D97-AF65-F5344CB8AC3E}">
        <p14:creationId xmlns:p14="http://schemas.microsoft.com/office/powerpoint/2010/main" val="1420318714"/>
      </p:ext>
    </p:extLst>
  </p:cSld>
  <p:clrMapOvr>
    <a:masterClrMapping/>
  </p:clrMapOvr>
  <p:transition spd="med">
    <p:fade/>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
            </a:r>
          </a:p>
          <a:p>
            <a:endParaRPr lang="en-US" dirty="0"/>
          </a:p>
          <a:p>
            <a:r>
              <a:rPr lang="en-US" dirty="0"/>
              <a:t>Finished in 2.39 seconds (files took 4.03 seconds to load)</a:t>
            </a:r>
          </a:p>
          <a:p>
            <a:r>
              <a:rPr lang="en-US" dirty="0"/>
              <a:t>9 examples, 0 failures</a:t>
            </a:r>
          </a:p>
        </p:txBody>
      </p:sp>
      <p:sp>
        <p:nvSpPr>
          <p:cNvPr id="3" name="Text Placeholder 2"/>
          <p:cNvSpPr>
            <a:spLocks noGrp="1"/>
          </p:cNvSpPr>
          <p:nvPr>
            <p:ph type="body" sz="quarter" idx="11"/>
          </p:nvPr>
        </p:nvSpPr>
        <p:spPr/>
        <p:txBody>
          <a:bodyPr/>
          <a:lstStyle/>
          <a:p>
            <a:r>
              <a:rPr lang="en-US" dirty="0"/>
              <a:t>&gt; chef exec </a:t>
            </a:r>
            <a:r>
              <a:rPr lang="en-US" dirty="0" err="1"/>
              <a:t>rspec</a:t>
            </a:r>
            <a:endParaRPr lang="en-US" dirty="0"/>
          </a:p>
        </p:txBody>
      </p:sp>
      <p:sp>
        <p:nvSpPr>
          <p:cNvPr id="4" name="Content Placeholder 3"/>
          <p:cNvSpPr>
            <a:spLocks noGrp="1"/>
          </p:cNvSpPr>
          <p:nvPr>
            <p:ph sz="quarter" idx="12"/>
          </p:nvPr>
        </p:nvSpPr>
        <p:spPr>
          <a:xfrm>
            <a:off x="1127883" y="3884682"/>
            <a:ext cx="14420850" cy="557213"/>
          </a:xfrm>
        </p:spPr>
        <p:txBody>
          <a:bodyPr/>
          <a:lstStyle/>
          <a:p>
            <a:endParaRPr lang="en-US" dirty="0"/>
          </a:p>
        </p:txBody>
      </p:sp>
      <p:sp>
        <p:nvSpPr>
          <p:cNvPr id="5" name="Title 4"/>
          <p:cNvSpPr>
            <a:spLocks noGrp="1"/>
          </p:cNvSpPr>
          <p:nvPr>
            <p:ph type="title"/>
          </p:nvPr>
        </p:nvSpPr>
        <p:spPr/>
        <p:txBody>
          <a:bodyPr>
            <a:normAutofit fontScale="90000"/>
          </a:bodyPr>
          <a:lstStyle/>
          <a:p>
            <a:r>
              <a:rPr lang="en-US" dirty="0"/>
              <a:t>Execute All the Tests in the </a:t>
            </a:r>
            <a:r>
              <a:rPr lang="en-US"/>
              <a:t>Spec Directory</a:t>
            </a:r>
          </a:p>
        </p:txBody>
      </p:sp>
    </p:spTree>
    <p:extLst>
      <p:ext uri="{BB962C8B-B14F-4D97-AF65-F5344CB8AC3E}">
        <p14:creationId xmlns:p14="http://schemas.microsoft.com/office/powerpoint/2010/main" val="3067141347"/>
      </p:ext>
    </p:extLst>
  </p:cSld>
  <p:clrMapOvr>
    <a:masterClrMapping/>
  </p:clrMapOvr>
  <p:transition spd="med">
    <p:fade/>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Discussion</a:t>
            </a:r>
          </a:p>
        </p:txBody>
      </p:sp>
      <p:sp>
        <p:nvSpPr>
          <p:cNvPr id="3" name="Subtitle 2"/>
          <p:cNvSpPr>
            <a:spLocks noGrp="1"/>
          </p:cNvSpPr>
          <p:nvPr>
            <p:ph type="subTitle" idx="1"/>
          </p:nvPr>
        </p:nvSpPr>
        <p:spPr/>
        <p:txBody>
          <a:bodyPr/>
          <a:lstStyle/>
          <a:p>
            <a:r>
              <a:rPr lang="en-US" dirty="0"/>
              <a:t>What value does it bring to validate that the resources take the appropriate action?</a:t>
            </a:r>
          </a:p>
        </p:txBody>
      </p:sp>
    </p:spTree>
    <p:extLst>
      <p:ext uri="{BB962C8B-B14F-4D97-AF65-F5344CB8AC3E}">
        <p14:creationId xmlns:p14="http://schemas.microsoft.com/office/powerpoint/2010/main" val="6328864"/>
      </p:ext>
    </p:extLst>
  </p:cSld>
  <p:clrMapOvr>
    <a:masterClrMapping/>
  </p:clrMapOvr>
  <p:transition spd="med">
    <p:fade/>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Q&amp;A</a:t>
            </a:r>
          </a:p>
        </p:txBody>
      </p:sp>
      <p:sp>
        <p:nvSpPr>
          <p:cNvPr id="3" name="Subtitle 2"/>
          <p:cNvSpPr>
            <a:spLocks noGrp="1"/>
          </p:cNvSpPr>
          <p:nvPr>
            <p:ph type="subTitle" idx="1"/>
          </p:nvPr>
        </p:nvSpPr>
        <p:spPr/>
        <p:txBody>
          <a:bodyPr/>
          <a:lstStyle/>
          <a:p>
            <a:r>
              <a:rPr lang="en-US" dirty="0"/>
              <a:t>What questions can we answer for you?</a:t>
            </a:r>
          </a:p>
        </p:txBody>
      </p:sp>
    </p:spTree>
    <p:extLst>
      <p:ext uri="{BB962C8B-B14F-4D97-AF65-F5344CB8AC3E}">
        <p14:creationId xmlns:p14="http://schemas.microsoft.com/office/powerpoint/2010/main" val="2653257375"/>
      </p:ext>
    </p:extLst>
  </p:cSld>
  <p:clrMapOvr>
    <a:masterClrMapping/>
  </p:clrMapOvr>
  <p:transition spd="med">
    <p:fade/>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a:t>Introduction</a:t>
            </a:r>
          </a:p>
          <a:p>
            <a:r>
              <a:rPr lang="en-US"/>
              <a:t>Why Write Tests? Why is that Hard?</a:t>
            </a:r>
          </a:p>
          <a:p>
            <a:r>
              <a:rPr lang="en-US"/>
              <a:t>Writing a Test First</a:t>
            </a:r>
          </a:p>
          <a:p>
            <a:r>
              <a:rPr lang="en-US"/>
              <a:t>Refactoring Cookbooks with Tests</a:t>
            </a:r>
          </a:p>
          <a:p>
            <a:endParaRPr lang="en-US" dirty="0"/>
          </a:p>
        </p:txBody>
      </p:sp>
      <p:sp>
        <p:nvSpPr>
          <p:cNvPr id="3" name="Content Placeholder 2"/>
          <p:cNvSpPr>
            <a:spLocks noGrp="1"/>
          </p:cNvSpPr>
          <p:nvPr>
            <p:ph sz="quarter" idx="12"/>
          </p:nvPr>
        </p:nvSpPr>
        <p:spPr/>
        <p:txBody>
          <a:bodyPr/>
          <a:lstStyle/>
          <a:p>
            <a:r>
              <a:rPr lang="en-US" dirty="0"/>
              <a:t>Faster Feedback with Unit Testing</a:t>
            </a:r>
          </a:p>
          <a:p>
            <a:r>
              <a:rPr lang="en-US" dirty="0"/>
              <a:t>Testing Resources in Recipes</a:t>
            </a:r>
          </a:p>
          <a:p>
            <a:r>
              <a:rPr lang="en-US" b="1" dirty="0"/>
              <a:t>Refactoring to Attributes</a:t>
            </a:r>
          </a:p>
          <a:p>
            <a:r>
              <a:rPr lang="en-US" dirty="0"/>
              <a:t>Refactoring to Multiple Platforms</a:t>
            </a:r>
          </a:p>
        </p:txBody>
      </p:sp>
      <p:sp>
        <p:nvSpPr>
          <p:cNvPr id="4" name="Text Placeholder 3"/>
          <p:cNvSpPr>
            <a:spLocks noGrp="1"/>
          </p:cNvSpPr>
          <p:nvPr>
            <p:ph type="body" sz="quarter" idx="15"/>
          </p:nvPr>
        </p:nvSpPr>
        <p:spPr/>
        <p:txBody>
          <a:bodyPr/>
          <a:lstStyle/>
          <a:p>
            <a:r>
              <a:rPr lang="en-US"/>
              <a:t>Morning</a:t>
            </a:r>
            <a:endParaRPr lang="en-US" dirty="0"/>
          </a:p>
        </p:txBody>
      </p:sp>
      <p:sp>
        <p:nvSpPr>
          <p:cNvPr id="5" name="Text Placeholder 4"/>
          <p:cNvSpPr>
            <a:spLocks noGrp="1"/>
          </p:cNvSpPr>
          <p:nvPr>
            <p:ph type="body" sz="quarter" idx="16"/>
          </p:nvPr>
        </p:nvSpPr>
        <p:spPr/>
        <p:txBody>
          <a:bodyPr/>
          <a:lstStyle/>
          <a:p>
            <a:r>
              <a:rPr lang="en-US"/>
              <a:t>Afternoon</a:t>
            </a:r>
            <a:endParaRPr lang="en-US" dirty="0"/>
          </a:p>
        </p:txBody>
      </p:sp>
    </p:spTree>
    <p:extLst>
      <p:ext uri="{BB962C8B-B14F-4D97-AF65-F5344CB8AC3E}">
        <p14:creationId xmlns:p14="http://schemas.microsoft.com/office/powerpoint/2010/main" val="1455687394"/>
      </p:ext>
    </p:extLst>
  </p:cSld>
  <p:clrMapOvr>
    <a:masterClrMapping/>
  </p:clrMapOvr>
  <p:transition spd="med">
    <p:fade/>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2121569"/>
      </p:ext>
    </p:extLst>
  </p:cSld>
  <p:clrMapOvr>
    <a:masterClrMapping/>
  </p:clrMapOvr>
  <p:transition spd="med">
    <p:fade/>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Testing While Refactoring to Attributes</a:t>
            </a:r>
          </a:p>
        </p:txBody>
      </p:sp>
      <p:sp>
        <p:nvSpPr>
          <p:cNvPr id="3" name="Text Placeholder 2"/>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15008">
            <a:off x="8248797" y="4361540"/>
            <a:ext cx="5826443" cy="2995763"/>
          </a:xfrm>
          <a:prstGeom prst="rect">
            <a:avLst/>
          </a:prstGeom>
          <a:solidFill>
            <a:srgbClr val="FFFFFF">
              <a:shade val="85000"/>
            </a:srgbClr>
          </a:solidFill>
          <a:ln w="190500" cap="rnd">
            <a:solidFill>
              <a:srgbClr val="FFFFFF"/>
            </a:solidFill>
          </a:ln>
          <a:effectLst>
            <a:outerShdw blurRad="50800" dist="76200" dir="2700000" algn="t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282152734"/>
      </p:ext>
    </p:extLst>
  </p:cSld>
  <p:clrMapOvr>
    <a:masterClrMapping/>
  </p:clrMapOvr>
  <p:transition spd="med">
    <p:fade/>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Text Placeholder 2"/>
          <p:cNvSpPr>
            <a:spLocks noGrp="1"/>
          </p:cNvSpPr>
          <p:nvPr>
            <p:ph type="body" sz="quarter" idx="12"/>
          </p:nvPr>
        </p:nvSpPr>
        <p:spPr/>
        <p:txBody>
          <a:bodyPr/>
          <a:lstStyle/>
          <a:p>
            <a:r>
              <a:rPr lang="en-US" dirty="0"/>
              <a:t>After completing this module, you should be able to:</a:t>
            </a:r>
          </a:p>
          <a:p>
            <a:endParaRPr lang="en-US" dirty="0"/>
          </a:p>
          <a:p>
            <a:pPr marL="457200" indent="-457200">
              <a:buFont typeface="Wingdings" charset="2"/>
              <a:buChar char="Ø"/>
            </a:pPr>
            <a:r>
              <a:rPr lang="en-US" dirty="0"/>
              <a:t>Refactor resources to use attributes</a:t>
            </a:r>
          </a:p>
          <a:p>
            <a:pPr marL="457200" indent="-457200">
              <a:buFont typeface="Wingdings" charset="2"/>
              <a:buChar char="Ø"/>
            </a:pPr>
            <a:r>
              <a:rPr lang="en-US" dirty="0"/>
              <a:t>Use Pry to explore the current state of execution</a:t>
            </a:r>
          </a:p>
          <a:p>
            <a:pPr marL="457200" indent="-457200">
              <a:buFont typeface="Wingdings" charset="2"/>
              <a:buChar char="Ø"/>
            </a:pPr>
            <a:r>
              <a:rPr lang="en-US" dirty="0"/>
              <a:t>Make changes to your recipes with confidence</a:t>
            </a:r>
          </a:p>
        </p:txBody>
      </p:sp>
    </p:spTree>
    <p:extLst>
      <p:ext uri="{BB962C8B-B14F-4D97-AF65-F5344CB8AC3E}">
        <p14:creationId xmlns:p14="http://schemas.microsoft.com/office/powerpoint/2010/main" val="995083584"/>
      </p:ext>
    </p:extLst>
  </p:cSld>
  <p:clrMapOvr>
    <a:masterClrMapping/>
  </p:clrMapOvr>
  <p:transition spd="med">
    <p:fade/>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Modular Cookbook Recipes</a:t>
            </a:r>
          </a:p>
        </p:txBody>
      </p:sp>
      <p:sp>
        <p:nvSpPr>
          <p:cNvPr id="10" name="Right Bracket 9"/>
          <p:cNvSpPr/>
          <p:nvPr/>
        </p:nvSpPr>
        <p:spPr>
          <a:xfrm flipH="1">
            <a:off x="4632701" y="4591037"/>
            <a:ext cx="318821" cy="3332347"/>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nvGrpSpPr>
          <p:cNvPr id="55" name="Group 54"/>
          <p:cNvGrpSpPr/>
          <p:nvPr/>
        </p:nvGrpSpPr>
        <p:grpSpPr>
          <a:xfrm>
            <a:off x="2549285" y="3147331"/>
            <a:ext cx="5152082" cy="4911788"/>
            <a:chOff x="1682671" y="3147332"/>
            <a:chExt cx="5152082" cy="4911788"/>
          </a:xfrm>
        </p:grpSpPr>
        <p:sp>
          <p:nvSpPr>
            <p:cNvPr id="53" name="Rectangle 52"/>
            <p:cNvSpPr/>
            <p:nvPr/>
          </p:nvSpPr>
          <p:spPr bwMode="auto">
            <a:xfrm>
              <a:off x="1682671" y="3147332"/>
              <a:ext cx="5152082" cy="4911788"/>
            </a:xfrm>
            <a:prstGeom prst="rect">
              <a:avLst/>
            </a:prstGeom>
            <a:solidFill>
              <a:schemeClr val="accent3">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r" defTabSz="914099"/>
              <a:r>
                <a:rPr lang="en-US" sz="4000" b="1" dirty="0">
                  <a:solidFill>
                    <a:schemeClr val="accent3">
                      <a:lumMod val="50000"/>
                    </a:schemeClr>
                  </a:solidFill>
                </a:rPr>
                <a:t>apache</a:t>
              </a:r>
              <a:endParaRPr lang="en-US" sz="4400" b="1" dirty="0">
                <a:solidFill>
                  <a:schemeClr val="accent3">
                    <a:lumMod val="50000"/>
                  </a:schemeClr>
                </a:solidFill>
              </a:endParaRPr>
            </a:p>
          </p:txBody>
        </p:sp>
        <p:sp>
          <p:nvSpPr>
            <p:cNvPr id="6" name="Round Diagonal Corner Rectangle 5"/>
            <p:cNvSpPr/>
            <p:nvPr/>
          </p:nvSpPr>
          <p:spPr bwMode="auto">
            <a:xfrm>
              <a:off x="4185335" y="4591198"/>
              <a:ext cx="2478934" cy="919880"/>
            </a:xfrm>
            <a:prstGeom prst="round2DiagRect">
              <a:avLst/>
            </a:prstGeom>
            <a:solidFill>
              <a:schemeClr val="accent4"/>
            </a:solidFill>
            <a:ln w="76200">
              <a:solidFill>
                <a:schemeClr val="accent4"/>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install</a:t>
              </a:r>
            </a:p>
          </p:txBody>
        </p:sp>
        <p:sp>
          <p:nvSpPr>
            <p:cNvPr id="7" name="Round Diagonal Corner Rectangle 6"/>
            <p:cNvSpPr/>
            <p:nvPr/>
          </p:nvSpPr>
          <p:spPr bwMode="auto">
            <a:xfrm>
              <a:off x="4185334" y="5714406"/>
              <a:ext cx="2478935" cy="919880"/>
            </a:xfrm>
            <a:prstGeom prst="round2DiagRect">
              <a:avLst/>
            </a:prstGeom>
            <a:solidFill>
              <a:schemeClr val="accent5"/>
            </a:solidFill>
            <a:ln w="76200">
              <a:solidFill>
                <a:schemeClr val="accent5"/>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configuration</a:t>
              </a:r>
            </a:p>
          </p:txBody>
        </p:sp>
        <p:sp>
          <p:nvSpPr>
            <p:cNvPr id="8" name="Round Diagonal Corner Rectangle 7"/>
            <p:cNvSpPr/>
            <p:nvPr/>
          </p:nvSpPr>
          <p:spPr bwMode="auto">
            <a:xfrm>
              <a:off x="4185335" y="6837614"/>
              <a:ext cx="2478934" cy="919880"/>
            </a:xfrm>
            <a:prstGeom prst="round2DiagRect">
              <a:avLst/>
            </a:prstGeom>
            <a:solidFill>
              <a:srgbClr val="C97D9A"/>
            </a:solidFill>
            <a:ln w="76200">
              <a:solidFill>
                <a:srgbClr val="C97D9A"/>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dirty="0">
                  <a:solidFill>
                    <a:schemeClr val="bg1"/>
                  </a:solidFill>
                </a:rPr>
                <a:t>service</a:t>
              </a:r>
            </a:p>
          </p:txBody>
        </p:sp>
        <p:cxnSp>
          <p:nvCxnSpPr>
            <p:cNvPr id="14" name="Straight Connector 13"/>
            <p:cNvCxnSpPr>
              <a:stCxn id="4" idx="1"/>
            </p:cNvCxnSpPr>
            <p:nvPr/>
          </p:nvCxnSpPr>
          <p:spPr>
            <a:xfrm>
              <a:off x="2674600" y="4852816"/>
              <a:ext cx="15825" cy="1381590"/>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16" name="Straight Connector 15"/>
            <p:cNvCxnSpPr>
              <a:endCxn id="10" idx="2"/>
            </p:cNvCxnSpPr>
            <p:nvPr/>
          </p:nvCxnSpPr>
          <p:spPr>
            <a:xfrm>
              <a:off x="2690425" y="6234406"/>
              <a:ext cx="1075662" cy="22806"/>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4" name="Round Diagonal Corner Rectangle 3"/>
            <p:cNvSpPr/>
            <p:nvPr/>
          </p:nvSpPr>
          <p:spPr bwMode="auto">
            <a:xfrm>
              <a:off x="1814588" y="3271838"/>
              <a:ext cx="1720024" cy="1580978"/>
            </a:xfrm>
            <a:prstGeom prst="round2DiagRect">
              <a:avLst/>
            </a:prstGeom>
            <a:solidFill>
              <a:schemeClr val="accent1"/>
            </a:solidFill>
            <a:ln w="76200">
              <a:solidFill>
                <a:schemeClr val="accent1"/>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default</a:t>
              </a:r>
            </a:p>
          </p:txBody>
        </p:sp>
        <p:cxnSp>
          <p:nvCxnSpPr>
            <p:cNvPr id="37" name="Straight Connector 36"/>
            <p:cNvCxnSpPr/>
            <p:nvPr/>
          </p:nvCxnSpPr>
          <p:spPr>
            <a:xfrm>
              <a:off x="1993001" y="3992813"/>
              <a:ext cx="697424"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38" name="Straight Connector 37"/>
            <p:cNvCxnSpPr/>
            <p:nvPr/>
          </p:nvCxnSpPr>
          <p:spPr>
            <a:xfrm>
              <a:off x="1993001" y="4269200"/>
              <a:ext cx="697424" cy="0"/>
            </a:xfrm>
            <a:prstGeom prst="line">
              <a:avLst/>
            </a:prstGeom>
            <a:ln w="1524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9" name="Straight Connector 38"/>
            <p:cNvCxnSpPr/>
            <p:nvPr/>
          </p:nvCxnSpPr>
          <p:spPr>
            <a:xfrm>
              <a:off x="1993001" y="4517172"/>
              <a:ext cx="697424"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bwMode="auto">
          <a:xfrm>
            <a:off x="8579014" y="3147331"/>
            <a:ext cx="5152082" cy="4911788"/>
          </a:xfrm>
          <a:prstGeom prst="rect">
            <a:avLst/>
          </a:prstGeom>
          <a:solidFill>
            <a:schemeClr val="accent3">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r" defTabSz="914099"/>
            <a:r>
              <a:rPr lang="en-US" sz="4000" b="1" dirty="0" err="1">
                <a:solidFill>
                  <a:schemeClr val="accent3">
                    <a:lumMod val="50000"/>
                  </a:schemeClr>
                </a:solidFill>
              </a:rPr>
              <a:t>wordpress</a:t>
            </a:r>
            <a:endParaRPr lang="en-US" sz="4400" b="1" dirty="0">
              <a:solidFill>
                <a:schemeClr val="accent3">
                  <a:lumMod val="50000"/>
                </a:schemeClr>
              </a:solidFill>
            </a:endParaRPr>
          </a:p>
        </p:txBody>
      </p:sp>
      <p:sp>
        <p:nvSpPr>
          <p:cNvPr id="61" name="Round Diagonal Corner Rectangle 60"/>
          <p:cNvSpPr/>
          <p:nvPr/>
        </p:nvSpPr>
        <p:spPr bwMode="auto">
          <a:xfrm>
            <a:off x="8832188" y="3271837"/>
            <a:ext cx="1720024" cy="1580978"/>
          </a:xfrm>
          <a:prstGeom prst="round2DiagRect">
            <a:avLst/>
          </a:prstGeom>
          <a:solidFill>
            <a:schemeClr val="accent1"/>
          </a:solidFill>
          <a:ln w="76200">
            <a:solidFill>
              <a:schemeClr val="accent1"/>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default</a:t>
            </a:r>
          </a:p>
        </p:txBody>
      </p:sp>
      <p:cxnSp>
        <p:nvCxnSpPr>
          <p:cNvPr id="62" name="Straight Connector 61"/>
          <p:cNvCxnSpPr/>
          <p:nvPr/>
        </p:nvCxnSpPr>
        <p:spPr>
          <a:xfrm>
            <a:off x="9010601" y="3992812"/>
            <a:ext cx="697424"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63" name="Straight Connector 62"/>
          <p:cNvCxnSpPr/>
          <p:nvPr/>
        </p:nvCxnSpPr>
        <p:spPr>
          <a:xfrm>
            <a:off x="9010601" y="4269199"/>
            <a:ext cx="697424" cy="0"/>
          </a:xfrm>
          <a:prstGeom prst="line">
            <a:avLst/>
          </a:prstGeom>
          <a:ln w="152400">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64" name="Straight Connector 63"/>
          <p:cNvCxnSpPr/>
          <p:nvPr/>
        </p:nvCxnSpPr>
        <p:spPr>
          <a:xfrm>
            <a:off x="9010601" y="4517171"/>
            <a:ext cx="697424"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cxnSp>
        <p:nvCxnSpPr>
          <p:cNvPr id="65" name="Straight Connector 64"/>
          <p:cNvCxnSpPr/>
          <p:nvPr/>
        </p:nvCxnSpPr>
        <p:spPr>
          <a:xfrm>
            <a:off x="9729279" y="4912430"/>
            <a:ext cx="0" cy="2407930"/>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6" name="Straight Connector 65"/>
          <p:cNvCxnSpPr/>
          <p:nvPr/>
        </p:nvCxnSpPr>
        <p:spPr>
          <a:xfrm flipV="1">
            <a:off x="8144385" y="5142280"/>
            <a:ext cx="1584894" cy="14512"/>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72" name="Straight Connector 71"/>
          <p:cNvCxnSpPr/>
          <p:nvPr/>
        </p:nvCxnSpPr>
        <p:spPr>
          <a:xfrm>
            <a:off x="8144385" y="7297553"/>
            <a:ext cx="1584894" cy="22807"/>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76" name="Straight Connector 75"/>
          <p:cNvCxnSpPr>
            <a:endCxn id="82" idx="2"/>
          </p:cNvCxnSpPr>
          <p:nvPr/>
        </p:nvCxnSpPr>
        <p:spPr>
          <a:xfrm flipV="1">
            <a:off x="9729279" y="6257210"/>
            <a:ext cx="942869" cy="14512"/>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80" name="Right Bracket 79"/>
          <p:cNvSpPr/>
          <p:nvPr/>
        </p:nvSpPr>
        <p:spPr>
          <a:xfrm>
            <a:off x="7801794" y="4591037"/>
            <a:ext cx="334202" cy="951966"/>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1" name="Right Bracket 80"/>
          <p:cNvSpPr/>
          <p:nvPr/>
        </p:nvSpPr>
        <p:spPr>
          <a:xfrm>
            <a:off x="7810182" y="6805527"/>
            <a:ext cx="334202" cy="951966"/>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2" name="Right Bracket 81"/>
          <p:cNvSpPr/>
          <p:nvPr/>
        </p:nvSpPr>
        <p:spPr>
          <a:xfrm flipH="1">
            <a:off x="10672148" y="5781227"/>
            <a:ext cx="290618" cy="951966"/>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3" name="Round Diagonal Corner Rectangle 82"/>
          <p:cNvSpPr/>
          <p:nvPr/>
        </p:nvSpPr>
        <p:spPr bwMode="auto">
          <a:xfrm>
            <a:off x="11076999" y="5781227"/>
            <a:ext cx="2478935" cy="919880"/>
          </a:xfrm>
          <a:prstGeom prst="round2DiagRect">
            <a:avLst/>
          </a:prstGeom>
          <a:solidFill>
            <a:srgbClr val="C00000"/>
          </a:solidFill>
          <a:ln w="76200">
            <a:solidFill>
              <a:srgbClr val="C00000"/>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configuration</a:t>
            </a:r>
          </a:p>
        </p:txBody>
      </p:sp>
    </p:spTree>
    <p:extLst>
      <p:ext uri="{BB962C8B-B14F-4D97-AF65-F5344CB8AC3E}">
        <p14:creationId xmlns:p14="http://schemas.microsoft.com/office/powerpoint/2010/main" val="639705135"/>
      </p:ext>
    </p:extLst>
  </p:cSld>
  <p:clrMapOvr>
    <a:masterClrMapping/>
  </p:clrMapOvr>
  <p:transition spd="med">
    <p:fade/>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Modular Cookbook Recipes</a:t>
            </a:r>
          </a:p>
        </p:txBody>
      </p:sp>
      <p:grpSp>
        <p:nvGrpSpPr>
          <p:cNvPr id="46" name="Group 45"/>
          <p:cNvGrpSpPr/>
          <p:nvPr/>
        </p:nvGrpSpPr>
        <p:grpSpPr>
          <a:xfrm>
            <a:off x="1089187" y="3488481"/>
            <a:ext cx="4337277" cy="4134986"/>
            <a:chOff x="1671637" y="3827865"/>
            <a:chExt cx="4337277" cy="4134986"/>
          </a:xfrm>
        </p:grpSpPr>
        <p:sp>
          <p:nvSpPr>
            <p:cNvPr id="47" name="Rectangle 46"/>
            <p:cNvSpPr/>
            <p:nvPr/>
          </p:nvSpPr>
          <p:spPr bwMode="auto">
            <a:xfrm>
              <a:off x="1671637" y="3827865"/>
              <a:ext cx="4337277" cy="4134986"/>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r" defTabSz="914099"/>
              <a:r>
                <a:rPr lang="en-US" sz="4000" b="1" dirty="0">
                  <a:solidFill>
                    <a:schemeClr val="accent3">
                      <a:lumMod val="50000"/>
                    </a:schemeClr>
                  </a:solidFill>
                </a:rPr>
                <a:t>apache</a:t>
              </a:r>
              <a:endParaRPr lang="en-US" sz="4400" b="1" dirty="0">
                <a:solidFill>
                  <a:schemeClr val="accent3">
                    <a:lumMod val="50000"/>
                  </a:schemeClr>
                </a:solidFill>
              </a:endParaRPr>
            </a:p>
          </p:txBody>
        </p:sp>
        <p:sp>
          <p:nvSpPr>
            <p:cNvPr id="48" name="Round Diagonal Corner Rectangle 47"/>
            <p:cNvSpPr/>
            <p:nvPr/>
          </p:nvSpPr>
          <p:spPr bwMode="auto">
            <a:xfrm>
              <a:off x="1782691" y="3932680"/>
              <a:ext cx="1448001" cy="1330946"/>
            </a:xfrm>
            <a:prstGeom prst="round2DiagRect">
              <a:avLst/>
            </a:prstGeom>
            <a:solidFill>
              <a:schemeClr val="accent1"/>
            </a:solidFill>
            <a:ln w="76200">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000" dirty="0">
                  <a:solidFill>
                    <a:schemeClr val="bg1"/>
                  </a:solidFill>
                </a:rPr>
                <a:t>default</a:t>
              </a:r>
            </a:p>
          </p:txBody>
        </p:sp>
        <p:sp>
          <p:nvSpPr>
            <p:cNvPr id="49" name="Round Diagonal Corner Rectangle 48"/>
            <p:cNvSpPr/>
            <p:nvPr/>
          </p:nvSpPr>
          <p:spPr bwMode="auto">
            <a:xfrm>
              <a:off x="3778503" y="5043383"/>
              <a:ext cx="2086889" cy="774401"/>
            </a:xfrm>
            <a:prstGeom prst="round2DiagRect">
              <a:avLst/>
            </a:prstGeom>
            <a:solidFill>
              <a:schemeClr val="accent4"/>
            </a:solidFill>
            <a:ln w="76200">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000" dirty="0">
                  <a:solidFill>
                    <a:schemeClr val="bg1"/>
                  </a:solidFill>
                </a:rPr>
                <a:t>install</a:t>
              </a:r>
            </a:p>
          </p:txBody>
        </p:sp>
        <p:sp>
          <p:nvSpPr>
            <p:cNvPr id="50" name="Round Diagonal Corner Rectangle 49"/>
            <p:cNvSpPr/>
            <p:nvPr/>
          </p:nvSpPr>
          <p:spPr bwMode="auto">
            <a:xfrm>
              <a:off x="3778502" y="5988954"/>
              <a:ext cx="2086889" cy="774401"/>
            </a:xfrm>
            <a:prstGeom prst="round2DiagRect">
              <a:avLst/>
            </a:prstGeom>
            <a:solidFill>
              <a:schemeClr val="accent5"/>
            </a:solidFill>
            <a:ln w="76200">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000" dirty="0">
                  <a:solidFill>
                    <a:schemeClr val="bg1"/>
                  </a:solidFill>
                </a:rPr>
                <a:t>configuration</a:t>
              </a:r>
            </a:p>
          </p:txBody>
        </p:sp>
        <p:sp>
          <p:nvSpPr>
            <p:cNvPr id="51" name="Round Diagonal Corner Rectangle 50"/>
            <p:cNvSpPr/>
            <p:nvPr/>
          </p:nvSpPr>
          <p:spPr bwMode="auto">
            <a:xfrm>
              <a:off x="3778503" y="6934527"/>
              <a:ext cx="2086889" cy="774401"/>
            </a:xfrm>
            <a:prstGeom prst="round2DiagRect">
              <a:avLst/>
            </a:prstGeom>
            <a:solidFill>
              <a:srgbClr val="C97D9A"/>
            </a:solidFill>
            <a:ln w="76200">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000" dirty="0">
                  <a:solidFill>
                    <a:schemeClr val="bg1"/>
                  </a:solidFill>
                </a:rPr>
                <a:t>service</a:t>
              </a:r>
            </a:p>
          </p:txBody>
        </p:sp>
        <p:cxnSp>
          <p:nvCxnSpPr>
            <p:cNvPr id="52" name="Straight Connector 51"/>
            <p:cNvCxnSpPr>
              <a:stCxn id="58" idx="1"/>
            </p:cNvCxnSpPr>
            <p:nvPr/>
          </p:nvCxnSpPr>
          <p:spPr>
            <a:xfrm>
              <a:off x="2506692" y="5263626"/>
              <a:ext cx="13322" cy="1112122"/>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56" name="Straight Connector 55"/>
            <p:cNvCxnSpPr/>
            <p:nvPr/>
          </p:nvCxnSpPr>
          <p:spPr>
            <a:xfrm>
              <a:off x="2506692" y="6375748"/>
              <a:ext cx="905602" cy="408"/>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57" name="Straight Connector 56"/>
            <p:cNvCxnSpPr/>
            <p:nvPr/>
          </p:nvCxnSpPr>
          <p:spPr>
            <a:xfrm>
              <a:off x="1932888" y="4539633"/>
              <a:ext cx="587126"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58" name="Straight Connector 57"/>
            <p:cNvCxnSpPr/>
            <p:nvPr/>
          </p:nvCxnSpPr>
          <p:spPr>
            <a:xfrm>
              <a:off x="1932888" y="4772309"/>
              <a:ext cx="587126" cy="0"/>
            </a:xfrm>
            <a:prstGeom prst="line">
              <a:avLst/>
            </a:prstGeom>
            <a:ln w="1524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59" name="Straight Connector 58"/>
            <p:cNvCxnSpPr/>
            <p:nvPr/>
          </p:nvCxnSpPr>
          <p:spPr>
            <a:xfrm>
              <a:off x="1932888" y="4981064"/>
              <a:ext cx="587126"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sp>
          <p:nvSpPr>
            <p:cNvPr id="60" name="Diamond 59"/>
            <p:cNvSpPr/>
            <p:nvPr/>
          </p:nvSpPr>
          <p:spPr bwMode="auto">
            <a:xfrm>
              <a:off x="3895934" y="5499563"/>
              <a:ext cx="274320" cy="274320"/>
            </a:xfrm>
            <a:prstGeom prst="diamond">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67" name="Regular Pentagon 66"/>
            <p:cNvSpPr/>
            <p:nvPr/>
          </p:nvSpPr>
          <p:spPr bwMode="auto">
            <a:xfrm>
              <a:off x="3894885" y="6439893"/>
              <a:ext cx="274320" cy="274320"/>
            </a:xfrm>
            <a:prstGeom prst="pentagon">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68" name="Oval 67"/>
            <p:cNvSpPr/>
            <p:nvPr/>
          </p:nvSpPr>
          <p:spPr bwMode="auto">
            <a:xfrm>
              <a:off x="3894885" y="7399159"/>
              <a:ext cx="274320" cy="274320"/>
            </a:xfrm>
            <a:prstGeom prst="ellipse">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69" name="Left Bracket 68"/>
            <p:cNvSpPr/>
            <p:nvPr/>
          </p:nvSpPr>
          <p:spPr>
            <a:xfrm>
              <a:off x="3412294" y="5043383"/>
              <a:ext cx="213244" cy="2665545"/>
            </a:xfrm>
            <a:prstGeom prst="lef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sp>
        <p:nvSpPr>
          <p:cNvPr id="70" name="Content Placeholder 2"/>
          <p:cNvSpPr txBox="1">
            <a:spLocks/>
          </p:cNvSpPr>
          <p:nvPr/>
        </p:nvSpPr>
        <p:spPr>
          <a:xfrm>
            <a:off x="6378904" y="4265079"/>
            <a:ext cx="9106997" cy="3358388"/>
          </a:xfrm>
          <a:prstGeom prst="rect">
            <a:avLst/>
          </a:prstGeom>
          <a:ln>
            <a:solidFill>
              <a:schemeClr val="tx2"/>
            </a:solidFill>
            <a:prstDash val="dash"/>
          </a:ln>
        </p:spPr>
        <p:txBody>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b="1" dirty="0">
                <a:latin typeface="Courier New" charset="0"/>
                <a:ea typeface="Courier New" charset="0"/>
                <a:cs typeface="Courier New" charset="0"/>
              </a:rPr>
              <a:t>file '/</a:t>
            </a:r>
            <a:r>
              <a:rPr lang="en-US" sz="2400" b="1" dirty="0" err="1">
                <a:latin typeface="Courier New" charset="0"/>
                <a:ea typeface="Courier New" charset="0"/>
                <a:cs typeface="Courier New" charset="0"/>
              </a:rPr>
              <a:t>var</a:t>
            </a:r>
            <a:r>
              <a:rPr lang="en-US" sz="2400" b="1" dirty="0">
                <a:latin typeface="Courier New" charset="0"/>
                <a:ea typeface="Courier New" charset="0"/>
                <a:cs typeface="Courier New" charset="0"/>
              </a:rPr>
              <a:t>/www/html/</a:t>
            </a:r>
            <a:r>
              <a:rPr lang="en-US" sz="2400" b="1" dirty="0" err="1">
                <a:latin typeface="Courier New" charset="0"/>
                <a:ea typeface="Courier New" charset="0"/>
                <a:cs typeface="Courier New" charset="0"/>
              </a:rPr>
              <a:t>index.html</a:t>
            </a:r>
            <a:r>
              <a:rPr lang="en-US" sz="2400" b="1" dirty="0">
                <a:latin typeface="Courier New" charset="0"/>
                <a:ea typeface="Courier New" charset="0"/>
                <a:cs typeface="Courier New" charset="0"/>
              </a:rPr>
              <a:t>' do</a:t>
            </a:r>
          </a:p>
          <a:p>
            <a:r>
              <a:rPr lang="en-US" sz="2400" b="1" dirty="0">
                <a:latin typeface="Courier New" charset="0"/>
                <a:ea typeface="Courier New" charset="0"/>
                <a:cs typeface="Courier New" charset="0"/>
              </a:rPr>
              <a:t>  content '&lt;h1&gt;Welcome Home&lt;/h1&gt;'</a:t>
            </a:r>
          </a:p>
          <a:p>
            <a:r>
              <a:rPr lang="en-US" sz="2400" b="1" dirty="0">
                <a:latin typeface="Courier New" charset="0"/>
                <a:ea typeface="Courier New" charset="0"/>
                <a:cs typeface="Courier New" charset="0"/>
              </a:rPr>
              <a:t>end</a:t>
            </a:r>
          </a:p>
        </p:txBody>
      </p:sp>
      <p:sp>
        <p:nvSpPr>
          <p:cNvPr id="71" name="Text Placeholder 3"/>
          <p:cNvSpPr txBox="1">
            <a:spLocks/>
          </p:cNvSpPr>
          <p:nvPr/>
        </p:nvSpPr>
        <p:spPr>
          <a:xfrm>
            <a:off x="6378904" y="3488481"/>
            <a:ext cx="9106261" cy="566391"/>
          </a:xfrm>
          <a:prstGeom prst="rect">
            <a:avLst/>
          </a:prstGeom>
          <a:solidFill>
            <a:schemeClr val="bg1">
              <a:lumMod val="85000"/>
            </a:schemeClr>
          </a:solidFill>
        </p:spPr>
        <p:txBody>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800" b="1" dirty="0">
                <a:latin typeface="Courier New" charset="0"/>
                <a:ea typeface="Courier New" charset="0"/>
                <a:cs typeface="Courier New" charset="0"/>
              </a:rPr>
              <a:t>~/apache/recipes/</a:t>
            </a:r>
            <a:r>
              <a:rPr lang="en-US" sz="2800" b="1" dirty="0" err="1">
                <a:latin typeface="Courier New" charset="0"/>
                <a:ea typeface="Courier New" charset="0"/>
                <a:cs typeface="Courier New" charset="0"/>
              </a:rPr>
              <a:t>configuration.rb</a:t>
            </a:r>
            <a:endParaRPr lang="en-US" sz="2800" b="1" dirty="0">
              <a:latin typeface="Courier New" charset="0"/>
              <a:ea typeface="Courier New" charset="0"/>
              <a:cs typeface="Courier New" charset="0"/>
            </a:endParaRPr>
          </a:p>
        </p:txBody>
      </p:sp>
      <p:cxnSp>
        <p:nvCxnSpPr>
          <p:cNvPr id="9" name="Elbow Connector 8"/>
          <p:cNvCxnSpPr>
            <a:stCxn id="50" idx="0"/>
            <a:endCxn id="3" idx="1"/>
          </p:cNvCxnSpPr>
          <p:nvPr/>
        </p:nvCxnSpPr>
        <p:spPr>
          <a:xfrm flipV="1">
            <a:off x="5282941" y="4957325"/>
            <a:ext cx="849501" cy="1079446"/>
          </a:xfrm>
          <a:prstGeom prst="bentConnector3">
            <a:avLst/>
          </a:prstGeom>
          <a:ln>
            <a:solidFill>
              <a:schemeClr val="accent5"/>
            </a:solidFill>
          </a:ln>
        </p:spPr>
        <p:style>
          <a:lnRef idx="3">
            <a:schemeClr val="accent1"/>
          </a:lnRef>
          <a:fillRef idx="0">
            <a:schemeClr val="accent1"/>
          </a:fillRef>
          <a:effectRef idx="2">
            <a:schemeClr val="accent1"/>
          </a:effectRef>
          <a:fontRef idx="minor">
            <a:schemeClr val="tx1"/>
          </a:fontRef>
        </p:style>
      </p:cxnSp>
      <p:sp>
        <p:nvSpPr>
          <p:cNvPr id="3" name="Left Bracket 2"/>
          <p:cNvSpPr/>
          <p:nvPr/>
        </p:nvSpPr>
        <p:spPr>
          <a:xfrm>
            <a:off x="6132442" y="4265079"/>
            <a:ext cx="246461" cy="1384491"/>
          </a:xfrm>
          <a:prstGeom prst="leftBracket">
            <a:avLst/>
          </a:prstGeom>
          <a:ln>
            <a:solidFill>
              <a:schemeClr val="accent5"/>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59146283"/>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5400" dirty="0"/>
              <a:t>Why Write Tests? Why is that Hard?</a:t>
            </a:r>
          </a:p>
        </p:txBody>
      </p:sp>
      <p:sp>
        <p:nvSpPr>
          <p:cNvPr id="3" name="Content Placeholder 2"/>
          <p:cNvSpPr>
            <a:spLocks noGrp="1"/>
          </p:cNvSpPr>
          <p:nvPr>
            <p:ph sz="quarter" idx="11"/>
          </p:nvPr>
        </p:nvSpPr>
        <p:spPr/>
        <p:txBody>
          <a:bodyPr/>
          <a:lstStyle/>
          <a:p>
            <a:r>
              <a:rPr lang="en-US" dirty="0"/>
              <a:t>To test or not to tests. It's no longer the question. Now I need to think: what makes writing tests challenging?</a:t>
            </a:r>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Discussion about Writing Tests</a:t>
            </a:r>
          </a:p>
          <a:p>
            <a:pPr marL="342900" indent="-342900">
              <a:buFont typeface="Wingdings" charset="2"/>
              <a:buChar char="q"/>
            </a:pPr>
            <a:r>
              <a:rPr lang="en-US" dirty="0"/>
              <a:t>Discussion about Why Writing Tests is Hard</a:t>
            </a:r>
          </a:p>
        </p:txBody>
      </p:sp>
    </p:spTree>
    <p:extLst>
      <p:ext uri="{BB962C8B-B14F-4D97-AF65-F5344CB8AC3E}">
        <p14:creationId xmlns:p14="http://schemas.microsoft.com/office/powerpoint/2010/main" val="1971664233"/>
      </p:ext>
    </p:extLst>
  </p:cSld>
  <p:clrMapOvr>
    <a:masterClrMapping/>
  </p:clrMapOvr>
  <p:transition spd="med">
    <p:fade/>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The Node Object</a:t>
            </a:r>
          </a:p>
        </p:txBody>
      </p:sp>
      <p:sp>
        <p:nvSpPr>
          <p:cNvPr id="6" name="Snip Single Corner Rectangle 5"/>
          <p:cNvSpPr/>
          <p:nvPr/>
        </p:nvSpPr>
        <p:spPr bwMode="auto">
          <a:xfrm>
            <a:off x="1671638" y="3147331"/>
            <a:ext cx="2313953" cy="2713319"/>
          </a:xfrm>
          <a:prstGeom prst="snip1Rect">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lnSpc>
                <a:spcPct val="150000"/>
              </a:lnSpc>
            </a:pPr>
            <a:r>
              <a:rPr lang="en-US" dirty="0">
                <a:gradFill>
                  <a:gsLst>
                    <a:gs pos="0">
                      <a:srgbClr val="FFFFFF"/>
                    </a:gs>
                    <a:gs pos="100000">
                      <a:srgbClr val="FFFFFF"/>
                    </a:gs>
                  </a:gsLst>
                  <a:lin ang="5400000" scaled="0"/>
                </a:gradFill>
              </a:rPr>
              <a:t>node object</a:t>
            </a:r>
          </a:p>
          <a:p>
            <a:pPr algn="ctr" defTabSz="914099">
              <a:lnSpc>
                <a:spcPct val="150000"/>
              </a:lnSpc>
            </a:pPr>
            <a:r>
              <a:rPr lang="en-US" sz="5400" dirty="0">
                <a:gradFill>
                  <a:gsLst>
                    <a:gs pos="0">
                      <a:srgbClr val="FFFFFF"/>
                    </a:gs>
                    <a:gs pos="100000">
                      <a:srgbClr val="FFFFFF"/>
                    </a:gs>
                  </a:gsLst>
                  <a:lin ang="5400000" scaled="0"/>
                </a:gradFill>
              </a:rPr>
              <a:t>{}</a:t>
            </a:r>
          </a:p>
        </p:txBody>
      </p:sp>
      <p:sp>
        <p:nvSpPr>
          <p:cNvPr id="8" name="Rounded Rectangle 7"/>
          <p:cNvSpPr/>
          <p:nvPr/>
        </p:nvSpPr>
        <p:spPr bwMode="auto">
          <a:xfrm>
            <a:off x="11545387" y="2522376"/>
            <a:ext cx="409847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Apply the Run List</a:t>
            </a:r>
            <a:endParaRPr lang="en-US" sz="2400" b="1" dirty="0">
              <a:gradFill>
                <a:gsLst>
                  <a:gs pos="0">
                    <a:srgbClr val="FFFFFF"/>
                  </a:gs>
                  <a:gs pos="100000">
                    <a:srgbClr val="FFFFFF"/>
                  </a:gs>
                </a:gsLst>
                <a:lin ang="5400000" scaled="0"/>
              </a:gradFill>
            </a:endParaRPr>
          </a:p>
        </p:txBody>
      </p:sp>
      <p:sp>
        <p:nvSpPr>
          <p:cNvPr id="9" name="Rounded Rectangle 8"/>
          <p:cNvSpPr/>
          <p:nvPr/>
        </p:nvSpPr>
        <p:spPr bwMode="auto">
          <a:xfrm>
            <a:off x="12067902" y="3430180"/>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a:gradFill>
                  <a:gsLst>
                    <a:gs pos="0">
                      <a:srgbClr val="FFFFFF"/>
                    </a:gs>
                    <a:gs pos="100000">
                      <a:srgbClr val="FFFFFF"/>
                    </a:gs>
                  </a:gsLst>
                  <a:lin ang="5400000" scaled="0"/>
                </a:gradFill>
              </a:rPr>
              <a:t>Build Node (</a:t>
            </a:r>
            <a:r>
              <a:rPr lang="en-US" sz="2000" b="1" dirty="0" err="1">
                <a:gradFill>
                  <a:gsLst>
                    <a:gs pos="0">
                      <a:srgbClr val="FFFFFF"/>
                    </a:gs>
                    <a:gs pos="100000">
                      <a:srgbClr val="FFFFFF"/>
                    </a:gs>
                  </a:gsLst>
                  <a:lin ang="5400000" scaled="0"/>
                </a:gradFill>
              </a:rPr>
              <a:t>ohai</a:t>
            </a:r>
            <a:r>
              <a:rPr lang="en-US" sz="2000" b="1" dirty="0">
                <a:gradFill>
                  <a:gsLst>
                    <a:gs pos="0">
                      <a:srgbClr val="FFFFFF"/>
                    </a:gs>
                    <a:gs pos="100000">
                      <a:srgbClr val="FFFFFF"/>
                    </a:gs>
                  </a:gsLst>
                  <a:lin ang="5400000" scaled="0"/>
                </a:gradFill>
              </a:rPr>
              <a:t>)</a:t>
            </a:r>
          </a:p>
        </p:txBody>
      </p:sp>
      <p:sp>
        <p:nvSpPr>
          <p:cNvPr id="10" name="Rounded Rectangle 9"/>
          <p:cNvSpPr/>
          <p:nvPr/>
        </p:nvSpPr>
        <p:spPr bwMode="auto">
          <a:xfrm>
            <a:off x="12067901" y="4337984"/>
            <a:ext cx="3575957"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a:gradFill>
                  <a:gsLst>
                    <a:gs pos="0">
                      <a:srgbClr val="FFFFFF"/>
                    </a:gs>
                    <a:gs pos="100000">
                      <a:srgbClr val="FFFFFF"/>
                    </a:gs>
                  </a:gsLst>
                  <a:lin ang="5400000" scaled="0"/>
                </a:gradFill>
              </a:rPr>
              <a:t>Synchronize Cookbooks</a:t>
            </a:r>
          </a:p>
        </p:txBody>
      </p:sp>
      <p:sp>
        <p:nvSpPr>
          <p:cNvPr id="11" name="Rounded Rectangle 10"/>
          <p:cNvSpPr/>
          <p:nvPr/>
        </p:nvSpPr>
        <p:spPr bwMode="auto">
          <a:xfrm>
            <a:off x="12067901" y="6004220"/>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a:gradFill>
                  <a:gsLst>
                    <a:gs pos="0">
                      <a:srgbClr val="FFFFFF"/>
                    </a:gs>
                    <a:gs pos="100000">
                      <a:srgbClr val="FFFFFF"/>
                    </a:gs>
                  </a:gsLst>
                  <a:lin ang="5400000" scaled="0"/>
                </a:gradFill>
              </a:rPr>
              <a:t>Build Resource Collection</a:t>
            </a:r>
          </a:p>
        </p:txBody>
      </p:sp>
      <p:sp>
        <p:nvSpPr>
          <p:cNvPr id="12" name="Rounded Rectangle 11"/>
          <p:cNvSpPr/>
          <p:nvPr/>
        </p:nvSpPr>
        <p:spPr bwMode="auto">
          <a:xfrm>
            <a:off x="12067901" y="6837338"/>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a:gradFill>
                  <a:gsLst>
                    <a:gs pos="0">
                      <a:srgbClr val="FFFFFF"/>
                    </a:gs>
                    <a:gs pos="100000">
                      <a:srgbClr val="FFFFFF"/>
                    </a:gs>
                  </a:gsLst>
                  <a:lin ang="5400000" scaled="0"/>
                </a:gradFill>
              </a:rPr>
              <a:t>Converge</a:t>
            </a:r>
          </a:p>
        </p:txBody>
      </p:sp>
      <p:sp>
        <p:nvSpPr>
          <p:cNvPr id="18" name="Rounded Rectangle 17"/>
          <p:cNvSpPr/>
          <p:nvPr/>
        </p:nvSpPr>
        <p:spPr bwMode="auto">
          <a:xfrm>
            <a:off x="12067901" y="5171102"/>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a:gradFill>
                  <a:gsLst>
                    <a:gs pos="0">
                      <a:srgbClr val="FFFFFF"/>
                    </a:gs>
                    <a:gs pos="100000">
                      <a:srgbClr val="FFFFFF"/>
                    </a:gs>
                  </a:gsLst>
                  <a:lin ang="5400000" scaled="0"/>
                </a:gradFill>
              </a:rPr>
              <a:t>Load Cookbooks</a:t>
            </a:r>
          </a:p>
        </p:txBody>
      </p:sp>
      <p:cxnSp>
        <p:nvCxnSpPr>
          <p:cNvPr id="20" name="Straight Connector 19"/>
          <p:cNvCxnSpPr>
            <a:stCxn id="9" idx="1"/>
          </p:cNvCxnSpPr>
          <p:nvPr/>
        </p:nvCxnSpPr>
        <p:spPr>
          <a:xfrm flipH="1">
            <a:off x="3985591" y="3774954"/>
            <a:ext cx="8082311" cy="0"/>
          </a:xfrm>
          <a:prstGeom prst="line">
            <a:avLst/>
          </a:prstGeom>
          <a:ln>
            <a:solidFill>
              <a:schemeClr val="accent5"/>
            </a:solidFill>
            <a:tailEnd type="triangle" w="lg" len="lg"/>
          </a:ln>
        </p:spPr>
        <p:style>
          <a:lnRef idx="3">
            <a:schemeClr val="accent1"/>
          </a:lnRef>
          <a:fillRef idx="0">
            <a:schemeClr val="accent1"/>
          </a:fillRef>
          <a:effectRef idx="2">
            <a:schemeClr val="accent1"/>
          </a:effectRef>
          <a:fontRef idx="minor">
            <a:schemeClr val="tx1"/>
          </a:fontRef>
        </p:style>
      </p:cxnSp>
      <p:cxnSp>
        <p:nvCxnSpPr>
          <p:cNvPr id="22" name="Straight Connector 21"/>
          <p:cNvCxnSpPr>
            <a:stCxn id="18" idx="1"/>
          </p:cNvCxnSpPr>
          <p:nvPr/>
        </p:nvCxnSpPr>
        <p:spPr>
          <a:xfrm flipH="1">
            <a:off x="3985591" y="5515876"/>
            <a:ext cx="8082310" cy="0"/>
          </a:xfrm>
          <a:prstGeom prst="line">
            <a:avLst/>
          </a:prstGeom>
          <a:ln>
            <a:solidFill>
              <a:schemeClr val="accent5"/>
            </a:solidFill>
            <a:headEnd w="lg" len="lg"/>
            <a:tailEnd type="triangle" w="lg" len="lg"/>
          </a:ln>
        </p:spPr>
        <p:style>
          <a:lnRef idx="3">
            <a:schemeClr val="accent1"/>
          </a:lnRef>
          <a:fillRef idx="0">
            <a:schemeClr val="accent1"/>
          </a:fillRef>
          <a:effectRef idx="2">
            <a:schemeClr val="accent1"/>
          </a:effectRef>
          <a:fontRef idx="minor">
            <a:schemeClr val="tx1"/>
          </a:fontRef>
        </p:style>
      </p:cxnSp>
      <p:sp>
        <p:nvSpPr>
          <p:cNvPr id="23" name="Snip Single Corner Rectangle 22"/>
          <p:cNvSpPr/>
          <p:nvPr/>
        </p:nvSpPr>
        <p:spPr bwMode="auto">
          <a:xfrm>
            <a:off x="4581268" y="3303043"/>
            <a:ext cx="1718276" cy="943822"/>
          </a:xfrm>
          <a:prstGeom prst="snip1Rect">
            <a:avLst/>
          </a:prstGeom>
          <a:solidFill>
            <a:schemeClr val="accent5"/>
          </a:solidFill>
          <a:ln>
            <a:noFill/>
            <a:headEnd type="none" w="med" len="med"/>
            <a:tailEnd type="none" w="med" len="med"/>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a:gradFill>
                  <a:gsLst>
                    <a:gs pos="0">
                      <a:srgbClr val="FFFFFF"/>
                    </a:gs>
                    <a:gs pos="100000">
                      <a:srgbClr val="FFFFFF"/>
                    </a:gs>
                  </a:gsLst>
                  <a:lin ang="5400000" scaled="0"/>
                </a:gradFill>
              </a:rPr>
              <a:t>system attributes</a:t>
            </a:r>
          </a:p>
        </p:txBody>
      </p:sp>
      <p:sp>
        <p:nvSpPr>
          <p:cNvPr id="24" name="Snip Single Corner Rectangle 23"/>
          <p:cNvSpPr/>
          <p:nvPr/>
        </p:nvSpPr>
        <p:spPr bwMode="auto">
          <a:xfrm>
            <a:off x="8026745" y="4916828"/>
            <a:ext cx="2359645" cy="943822"/>
          </a:xfrm>
          <a:prstGeom prst="snip1Rect">
            <a:avLst/>
          </a:prstGeom>
          <a:solidFill>
            <a:schemeClr val="accent5"/>
          </a:solidFill>
          <a:ln>
            <a:noFill/>
            <a:headEnd type="none" w="med" len="med"/>
            <a:tailEnd type="none" w="med" len="med"/>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a:gradFill>
                  <a:gsLst>
                    <a:gs pos="0">
                      <a:srgbClr val="FFFFFF"/>
                    </a:gs>
                    <a:gs pos="100000">
                      <a:srgbClr val="FFFFFF"/>
                    </a:gs>
                  </a:gsLst>
                  <a:lin ang="5400000" scaled="0"/>
                </a:gradFill>
              </a:rPr>
              <a:t>cookbook defined attributes</a:t>
            </a:r>
          </a:p>
        </p:txBody>
      </p:sp>
      <p:sp>
        <p:nvSpPr>
          <p:cNvPr id="25" name="TextBox 24"/>
          <p:cNvSpPr txBox="1"/>
          <p:nvPr/>
        </p:nvSpPr>
        <p:spPr bwMode="white">
          <a:xfrm>
            <a:off x="4581268" y="4246864"/>
            <a:ext cx="1718276" cy="471911"/>
          </a:xfrm>
          <a:prstGeom prst="rect">
            <a:avLst/>
          </a:prstGeom>
          <a:solidFill>
            <a:srgbClr val="C00000"/>
          </a:solidFill>
          <a:ln>
            <a:noFill/>
          </a:ln>
          <a:effectLst>
            <a:outerShdw blurRad="50800" dist="38100" dir="2700000" algn="tl" rotWithShape="0">
              <a:prstClr val="black">
                <a:alpha val="40000"/>
              </a:prstClr>
            </a:outerShdw>
          </a:effectLst>
        </p:spPr>
        <p:txBody>
          <a:bodyPr vert="horz" wrap="square" lIns="91440" tIns="91440" rIns="91440" bIns="91440" rtlCol="0">
            <a:noAutofit/>
          </a:bodyPr>
          <a:lstStyle/>
          <a:p>
            <a:pPr algn="ctr"/>
            <a:r>
              <a:rPr lang="en-US" sz="1800">
                <a:solidFill>
                  <a:schemeClr val="bg1"/>
                </a:solidFill>
              </a:rPr>
              <a:t>automatic</a:t>
            </a:r>
            <a:endParaRPr lang="en-US" sz="1800" dirty="0">
              <a:solidFill>
                <a:schemeClr val="bg1"/>
              </a:solidFill>
            </a:endParaRPr>
          </a:p>
        </p:txBody>
      </p:sp>
      <p:sp>
        <p:nvSpPr>
          <p:cNvPr id="26" name="TextBox 25"/>
          <p:cNvSpPr txBox="1"/>
          <p:nvPr/>
        </p:nvSpPr>
        <p:spPr bwMode="white">
          <a:xfrm>
            <a:off x="8026744" y="5860649"/>
            <a:ext cx="2359645" cy="1666234"/>
          </a:xfrm>
          <a:prstGeom prst="rect">
            <a:avLst/>
          </a:prstGeom>
          <a:solidFill>
            <a:srgbClr val="C00000"/>
          </a:solidFill>
          <a:ln>
            <a:noFill/>
          </a:ln>
          <a:effectLst>
            <a:outerShdw blurRad="50800" dist="38100" dir="2700000" algn="tl" rotWithShape="0">
              <a:prstClr val="black">
                <a:alpha val="40000"/>
              </a:prstClr>
            </a:outerShdw>
          </a:effectLst>
        </p:spPr>
        <p:txBody>
          <a:bodyPr vert="horz" wrap="square" lIns="91440" tIns="91440" rIns="91440" bIns="91440" rtlCol="0">
            <a:noAutofit/>
          </a:bodyPr>
          <a:lstStyle/>
          <a:p>
            <a:pPr algn="ctr"/>
            <a:r>
              <a:rPr lang="en-US" sz="1800" dirty="0">
                <a:solidFill>
                  <a:schemeClr val="bg1"/>
                </a:solidFill>
              </a:rPr>
              <a:t>default</a:t>
            </a:r>
          </a:p>
          <a:p>
            <a:pPr algn="ctr"/>
            <a:r>
              <a:rPr lang="en-US" sz="1800" dirty="0" err="1">
                <a:solidFill>
                  <a:schemeClr val="bg1"/>
                </a:solidFill>
              </a:rPr>
              <a:t>force_default</a:t>
            </a:r>
            <a:endParaRPr lang="en-US" sz="1800" dirty="0">
              <a:solidFill>
                <a:schemeClr val="bg1"/>
              </a:solidFill>
            </a:endParaRPr>
          </a:p>
          <a:p>
            <a:pPr algn="ctr"/>
            <a:r>
              <a:rPr lang="en-US" sz="1800" dirty="0">
                <a:solidFill>
                  <a:schemeClr val="bg1"/>
                </a:solidFill>
              </a:rPr>
              <a:t>normal</a:t>
            </a:r>
          </a:p>
          <a:p>
            <a:pPr algn="ctr"/>
            <a:r>
              <a:rPr lang="en-US" sz="1800" dirty="0">
                <a:solidFill>
                  <a:schemeClr val="bg1"/>
                </a:solidFill>
              </a:rPr>
              <a:t>override</a:t>
            </a:r>
          </a:p>
          <a:p>
            <a:pPr algn="ctr"/>
            <a:r>
              <a:rPr lang="en-US" sz="1800" dirty="0" err="1">
                <a:solidFill>
                  <a:schemeClr val="bg1"/>
                </a:solidFill>
              </a:rPr>
              <a:t>force_override</a:t>
            </a:r>
            <a:endParaRPr lang="en-US" sz="1800" dirty="0">
              <a:solidFill>
                <a:schemeClr val="bg1"/>
              </a:solidFill>
            </a:endParaRPr>
          </a:p>
        </p:txBody>
      </p:sp>
      <p:sp>
        <p:nvSpPr>
          <p:cNvPr id="29" name="Rectangle 28"/>
          <p:cNvSpPr/>
          <p:nvPr/>
        </p:nvSpPr>
        <p:spPr>
          <a:xfrm>
            <a:off x="4194872" y="7526886"/>
            <a:ext cx="7866256" cy="461665"/>
          </a:xfrm>
          <a:prstGeom prst="rect">
            <a:avLst/>
          </a:prstGeom>
        </p:spPr>
        <p:txBody>
          <a:bodyPr wrap="none">
            <a:spAutoFit/>
          </a:bodyPr>
          <a:lstStyle/>
          <a:p>
            <a:pPr algn="ctr"/>
            <a:r>
              <a:rPr lang="en-US" dirty="0">
                <a:hlinkClick r:id="rId3"/>
              </a:rPr>
              <a:t>https://docs.chef.io/attributes.html - attribute-precedence</a:t>
            </a:r>
            <a:endParaRPr lang="en-US" dirty="0"/>
          </a:p>
        </p:txBody>
      </p:sp>
    </p:spTree>
    <p:extLst>
      <p:ext uri="{BB962C8B-B14F-4D97-AF65-F5344CB8AC3E}">
        <p14:creationId xmlns:p14="http://schemas.microsoft.com/office/powerpoint/2010/main" val="1219830632"/>
      </p:ext>
    </p:extLst>
  </p:cSld>
  <p:clrMapOvr>
    <a:masterClrMapping/>
  </p:clrMapOvr>
  <p:transition spd="med">
    <p:fade/>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Refactor to Use Attributes</a:t>
            </a:r>
          </a:p>
        </p:txBody>
      </p:sp>
      <p:sp>
        <p:nvSpPr>
          <p:cNvPr id="3" name="Content Placeholder 2"/>
          <p:cNvSpPr>
            <a:spLocks noGrp="1"/>
          </p:cNvSpPr>
          <p:nvPr>
            <p:ph sz="quarter" idx="11"/>
          </p:nvPr>
        </p:nvSpPr>
        <p:spPr/>
        <p:txBody>
          <a:bodyPr/>
          <a:lstStyle/>
          <a:p>
            <a:r>
              <a:rPr lang="en-US" dirty="0"/>
              <a:t>Time to remove all the hard-coded values and make them attributes.</a:t>
            </a:r>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a:t>Refactor the Install recipe to use a Node attribute</a:t>
            </a:r>
          </a:p>
          <a:p>
            <a:pPr marL="342900" indent="-342900">
              <a:buFont typeface="Wingdings" charset="2"/>
              <a:buChar char="q"/>
            </a:pPr>
            <a:r>
              <a:rPr lang="en-US" dirty="0"/>
              <a:t>Execute the tests and verify the tests fail</a:t>
            </a:r>
          </a:p>
          <a:p>
            <a:pPr marL="342900" indent="-342900">
              <a:buFont typeface="Wingdings" charset="2"/>
              <a:buChar char="q"/>
            </a:pPr>
            <a:r>
              <a:rPr lang="en-US" dirty="0"/>
              <a:t>Create the attributes file and add the Node attribute</a:t>
            </a:r>
          </a:p>
          <a:p>
            <a:pPr marL="342900" indent="-342900">
              <a:buFont typeface="Wingdings" charset="2"/>
              <a:buChar char="q"/>
            </a:pPr>
            <a:r>
              <a:rPr lang="en-US" dirty="0"/>
              <a:t>Execute the tests and verify the tests pass</a:t>
            </a:r>
          </a:p>
        </p:txBody>
      </p:sp>
    </p:spTree>
    <p:extLst>
      <p:ext uri="{BB962C8B-B14F-4D97-AF65-F5344CB8AC3E}">
        <p14:creationId xmlns:p14="http://schemas.microsoft.com/office/powerpoint/2010/main" val="4113040085"/>
      </p:ext>
    </p:extLst>
  </p:cSld>
  <p:clrMapOvr>
    <a:masterClrMapping/>
  </p:clrMapOvr>
  <p:transition spd="med">
    <p:fade/>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Replace the Value with a Node Attribute</a:t>
            </a:r>
          </a:p>
        </p:txBody>
      </p:sp>
      <p:sp>
        <p:nvSpPr>
          <p:cNvPr id="3" name="Content Placeholder 2"/>
          <p:cNvSpPr>
            <a:spLocks noGrp="1"/>
          </p:cNvSpPr>
          <p:nvPr>
            <p:ph sz="quarter" idx="10"/>
          </p:nvPr>
        </p:nvSpPr>
        <p:spPr/>
        <p:txBody>
          <a:bodyPr/>
          <a:lstStyle/>
          <a:p>
            <a:r>
              <a:rPr lang="en-US" dirty="0"/>
              <a:t>#</a:t>
            </a:r>
          </a:p>
          <a:p>
            <a:r>
              <a:rPr lang="en-US" dirty="0"/>
              <a:t># Cookbook Name:: apache</a:t>
            </a:r>
          </a:p>
          <a:p>
            <a:r>
              <a:rPr lang="en-US" dirty="0"/>
              <a:t># Recipe:: install</a:t>
            </a:r>
          </a:p>
          <a:p>
            <a:r>
              <a:rPr lang="en-US" dirty="0"/>
              <a:t>#</a:t>
            </a:r>
          </a:p>
          <a:p>
            <a:r>
              <a:rPr lang="en-US" dirty="0"/>
              <a:t># Copyright (c) </a:t>
            </a:r>
            <a:r>
              <a:rPr lang="is-IS" dirty="0"/>
              <a:t>2017</a:t>
            </a:r>
            <a:r>
              <a:rPr lang="en-US" dirty="0"/>
              <a:t> The Authors, All Rights Reserved.</a:t>
            </a:r>
          </a:p>
          <a:p>
            <a:r>
              <a:rPr lang="en-US" dirty="0"/>
              <a:t>package node['apache']['</a:t>
            </a:r>
            <a:r>
              <a:rPr lang="en-US" dirty="0" err="1"/>
              <a:t>package_name</a:t>
            </a:r>
            <a:r>
              <a:rPr lang="en-US" dirty="0"/>
              <a:t>']</a:t>
            </a:r>
          </a:p>
        </p:txBody>
      </p:sp>
      <p:sp>
        <p:nvSpPr>
          <p:cNvPr id="4" name="Text Placeholder 3"/>
          <p:cNvSpPr>
            <a:spLocks noGrp="1"/>
          </p:cNvSpPr>
          <p:nvPr>
            <p:ph type="body" sz="quarter" idx="11"/>
          </p:nvPr>
        </p:nvSpPr>
        <p:spPr/>
        <p:txBody>
          <a:bodyPr/>
          <a:lstStyle/>
          <a:p>
            <a:r>
              <a:rPr lang="en-US" dirty="0"/>
              <a:t>~/apache/recipes/</a:t>
            </a:r>
            <a:r>
              <a:rPr lang="en-US" dirty="0" err="1"/>
              <a:t>install.rb</a:t>
            </a:r>
            <a:endParaRPr lang="en-US" dirty="0"/>
          </a:p>
        </p:txBody>
      </p:sp>
      <p:sp>
        <p:nvSpPr>
          <p:cNvPr id="6" name="Text Placeholder 5"/>
          <p:cNvSpPr>
            <a:spLocks noGrp="1"/>
          </p:cNvSpPr>
          <p:nvPr>
            <p:ph type="body" sz="quarter" idx="13"/>
          </p:nvPr>
        </p:nvSpPr>
        <p:spPr>
          <a:xfrm>
            <a:off x="1135042" y="4746732"/>
            <a:ext cx="14404273" cy="626533"/>
          </a:xfrm>
        </p:spPr>
        <p:txBody>
          <a:bodyPr/>
          <a:lstStyle/>
          <a:p>
            <a:endParaRPr lang="en-US" dirty="0"/>
          </a:p>
        </p:txBody>
      </p:sp>
    </p:spTree>
    <p:extLst>
      <p:ext uri="{BB962C8B-B14F-4D97-AF65-F5344CB8AC3E}">
        <p14:creationId xmlns:p14="http://schemas.microsoft.com/office/powerpoint/2010/main" val="2242119325"/>
      </p:ext>
    </p:extLst>
  </p:cSld>
  <p:clrMapOvr>
    <a:masterClrMapping/>
  </p:clrMapOvr>
  <p:transition spd="med">
    <p:fade/>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Refactor to Use Attributes</a:t>
            </a:r>
          </a:p>
        </p:txBody>
      </p:sp>
      <p:sp>
        <p:nvSpPr>
          <p:cNvPr id="3" name="Content Placeholder 2"/>
          <p:cNvSpPr>
            <a:spLocks noGrp="1"/>
          </p:cNvSpPr>
          <p:nvPr>
            <p:ph sz="quarter" idx="11"/>
          </p:nvPr>
        </p:nvSpPr>
        <p:spPr/>
        <p:txBody>
          <a:bodyPr/>
          <a:lstStyle/>
          <a:p>
            <a:r>
              <a:rPr lang="en-US" dirty="0"/>
              <a:t>A change means a chance for us to run the tests!</a:t>
            </a:r>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Refactor the Install recipe to use a Node attribute</a:t>
            </a:r>
          </a:p>
          <a:p>
            <a:pPr marL="342900" indent="-342900">
              <a:buFont typeface="Wingdings" charset="2"/>
              <a:buChar char="q"/>
            </a:pPr>
            <a:r>
              <a:rPr lang="en-US" dirty="0"/>
              <a:t>Execute the tests and verify the tests fail</a:t>
            </a:r>
          </a:p>
          <a:p>
            <a:pPr marL="342900" indent="-342900">
              <a:buFont typeface="Wingdings" charset="2"/>
              <a:buChar char="q"/>
            </a:pPr>
            <a:r>
              <a:rPr lang="en-US" dirty="0"/>
              <a:t>Create the attributes file and add the Node attribute</a:t>
            </a:r>
          </a:p>
          <a:p>
            <a:pPr marL="342900" indent="-342900">
              <a:buFont typeface="Wingdings" charset="2"/>
              <a:buChar char="q"/>
            </a:pPr>
            <a:r>
              <a:rPr lang="en-US" dirty="0"/>
              <a:t>Execute the tests and verify the tests pass</a:t>
            </a:r>
          </a:p>
        </p:txBody>
      </p:sp>
    </p:spTree>
    <p:extLst>
      <p:ext uri="{BB962C8B-B14F-4D97-AF65-F5344CB8AC3E}">
        <p14:creationId xmlns:p14="http://schemas.microsoft.com/office/powerpoint/2010/main" val="1832857277"/>
      </p:ext>
    </p:extLst>
  </p:cSld>
  <p:clrMapOvr>
    <a:masterClrMapping/>
  </p:clrMapOvr>
  <p:transition spd="med">
    <p:fade/>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..FFFFFF...</a:t>
            </a:r>
          </a:p>
          <a:p>
            <a:endParaRPr lang="en-US" dirty="0"/>
          </a:p>
          <a:p>
            <a:r>
              <a:rPr lang="en-US" dirty="0"/>
              <a:t>Failures:</a:t>
            </a:r>
          </a:p>
          <a:p>
            <a:endParaRPr lang="en-US" dirty="0"/>
          </a:p>
          <a:p>
            <a:r>
              <a:rPr lang="en-US" dirty="0"/>
              <a:t>  1) apache::default When all attributes are default, on an Centos 6.9 converges successfully</a:t>
            </a:r>
          </a:p>
          <a:p>
            <a:r>
              <a:rPr lang="en-US" dirty="0"/>
              <a:t>     Failure/Error: expect { </a:t>
            </a:r>
            <a:r>
              <a:rPr lang="en-US" dirty="0" err="1"/>
              <a:t>chef_run</a:t>
            </a:r>
            <a:r>
              <a:rPr lang="en-US" dirty="0"/>
              <a:t> }.</a:t>
            </a:r>
            <a:r>
              <a:rPr lang="en-US" dirty="0" err="1"/>
              <a:t>to_not</a:t>
            </a:r>
            <a:r>
              <a:rPr lang="en-US" dirty="0"/>
              <a:t> </a:t>
            </a:r>
            <a:r>
              <a:rPr lang="en-US" dirty="0" err="1"/>
              <a:t>raise_error</a:t>
            </a:r>
            <a:endParaRPr lang="en-US" dirty="0"/>
          </a:p>
          <a:p>
            <a:endParaRPr lang="en-US" dirty="0"/>
          </a:p>
          <a:p>
            <a:r>
              <a:rPr lang="en-US" dirty="0"/>
              <a:t>       expected no Exception, got #&lt;</a:t>
            </a:r>
            <a:r>
              <a:rPr lang="en-US" dirty="0" err="1"/>
              <a:t>NoMethodError</a:t>
            </a:r>
            <a:r>
              <a:rPr lang="en-US" dirty="0"/>
              <a:t>: undefined method `[]' for </a:t>
            </a:r>
            <a:r>
              <a:rPr lang="en-US" dirty="0" err="1"/>
              <a:t>nil:NilClass</a:t>
            </a:r>
            <a:r>
              <a:rPr lang="en-US" dirty="0"/>
              <a:t>&gt; with </a:t>
            </a:r>
            <a:r>
              <a:rPr lang="en-US" dirty="0" err="1"/>
              <a:t>backtrace</a:t>
            </a:r>
            <a:r>
              <a:rPr lang="en-US" dirty="0"/>
              <a:t>:</a:t>
            </a:r>
          </a:p>
          <a:p>
            <a:r>
              <a:rPr lang="en-US" dirty="0"/>
              <a:t>         # /</a:t>
            </a:r>
            <a:r>
              <a:rPr lang="en-US" dirty="0" err="1"/>
              <a:t>tmp</a:t>
            </a:r>
            <a:r>
              <a:rPr lang="en-US" dirty="0"/>
              <a:t>/chefspec20180313-21260-taxe6tfile_cache_path/cookbooks</a:t>
            </a:r>
          </a:p>
        </p:txBody>
      </p:sp>
      <p:sp>
        <p:nvSpPr>
          <p:cNvPr id="3" name="Text Placeholder 2"/>
          <p:cNvSpPr>
            <a:spLocks noGrp="1"/>
          </p:cNvSpPr>
          <p:nvPr>
            <p:ph type="body" sz="quarter" idx="11"/>
          </p:nvPr>
        </p:nvSpPr>
        <p:spPr/>
        <p:txBody>
          <a:bodyPr/>
          <a:lstStyle/>
          <a:p>
            <a:r>
              <a:rPr lang="en-US" dirty="0"/>
              <a:t>&gt; chef exec </a:t>
            </a:r>
            <a:r>
              <a:rPr lang="en-US" dirty="0" err="1"/>
              <a:t>rspec</a:t>
            </a:r>
            <a:endParaRPr lang="en-US" dirty="0"/>
          </a:p>
        </p:txBody>
      </p:sp>
      <p:sp>
        <p:nvSpPr>
          <p:cNvPr id="4" name="Content Placeholder 3"/>
          <p:cNvSpPr>
            <a:spLocks noGrp="1"/>
          </p:cNvSpPr>
          <p:nvPr>
            <p:ph sz="quarter" idx="12"/>
          </p:nvPr>
        </p:nvSpPr>
        <p:spPr>
          <a:xfrm>
            <a:off x="1121104" y="6419634"/>
            <a:ext cx="14420850" cy="1004818"/>
          </a:xfrm>
        </p:spPr>
        <p:txBody>
          <a:bodyPr/>
          <a:lstStyle/>
          <a:p>
            <a:endParaRPr lang="en-US" dirty="0"/>
          </a:p>
        </p:txBody>
      </p:sp>
      <p:sp>
        <p:nvSpPr>
          <p:cNvPr id="5" name="Title 4"/>
          <p:cNvSpPr>
            <a:spLocks noGrp="1"/>
          </p:cNvSpPr>
          <p:nvPr>
            <p:ph type="title"/>
          </p:nvPr>
        </p:nvSpPr>
        <p:spPr/>
        <p:txBody>
          <a:bodyPr/>
          <a:lstStyle/>
          <a:p>
            <a:r>
              <a:rPr lang="en-US" dirty="0"/>
              <a:t>Execute the Tests to See it Fail</a:t>
            </a:r>
          </a:p>
        </p:txBody>
      </p:sp>
    </p:spTree>
    <p:extLst>
      <p:ext uri="{BB962C8B-B14F-4D97-AF65-F5344CB8AC3E}">
        <p14:creationId xmlns:p14="http://schemas.microsoft.com/office/powerpoint/2010/main" val="3790977304"/>
      </p:ext>
    </p:extLst>
  </p:cSld>
  <p:clrMapOvr>
    <a:masterClrMapping/>
  </p:clrMapOvr>
  <p:transition spd="med">
    <p:fade/>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Refactor to Use Attributes</a:t>
            </a:r>
          </a:p>
        </p:txBody>
      </p:sp>
      <p:sp>
        <p:nvSpPr>
          <p:cNvPr id="3" name="Content Placeholder 2"/>
          <p:cNvSpPr>
            <a:spLocks noGrp="1"/>
          </p:cNvSpPr>
          <p:nvPr>
            <p:ph sz="quarter" idx="11"/>
          </p:nvPr>
        </p:nvSpPr>
        <p:spPr/>
        <p:txBody>
          <a:bodyPr/>
          <a:lstStyle/>
          <a:p>
            <a:r>
              <a:rPr lang="en-US" dirty="0"/>
              <a:t>We definitely broke it! Now, let's fix it.</a:t>
            </a:r>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Refactor the Install recipe to use a Node attribute</a:t>
            </a:r>
          </a:p>
          <a:p>
            <a:pPr marL="342900" indent="-342900">
              <a:buFont typeface="Wingdings" charset="2"/>
              <a:buChar char="ü"/>
            </a:pPr>
            <a:r>
              <a:rPr lang="en-US" dirty="0"/>
              <a:t>Execute the tests and verify the tests fail</a:t>
            </a:r>
          </a:p>
          <a:p>
            <a:pPr marL="342900" indent="-342900">
              <a:buFont typeface="Wingdings" charset="2"/>
              <a:buChar char="q"/>
            </a:pPr>
            <a:r>
              <a:rPr lang="en-US" dirty="0"/>
              <a:t>Create the attributes file and add the Node attribute</a:t>
            </a:r>
          </a:p>
          <a:p>
            <a:pPr marL="342900" indent="-342900">
              <a:buFont typeface="Wingdings" charset="2"/>
              <a:buChar char="q"/>
            </a:pPr>
            <a:r>
              <a:rPr lang="en-US" dirty="0"/>
              <a:t>Execute the tests and verify the tests pass</a:t>
            </a:r>
          </a:p>
        </p:txBody>
      </p:sp>
    </p:spTree>
    <p:extLst>
      <p:ext uri="{BB962C8B-B14F-4D97-AF65-F5344CB8AC3E}">
        <p14:creationId xmlns:p14="http://schemas.microsoft.com/office/powerpoint/2010/main" val="428628171"/>
      </p:ext>
    </p:extLst>
  </p:cSld>
  <p:clrMapOvr>
    <a:masterClrMapping/>
  </p:clrMapOvr>
  <p:transition spd="med">
    <p:fade/>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Usage: chef generate attribute [path/to/cookbook] NAME [options]</a:t>
            </a:r>
          </a:p>
          <a:p>
            <a:r>
              <a:rPr lang="en-US" dirty="0"/>
              <a:t>    -C, --copyright COPYRIGHT        Name of the copyright </a:t>
            </a:r>
            <a:r>
              <a:rPr lang="en-US" dirty="0" err="1"/>
              <a:t>hol</a:t>
            </a:r>
            <a:r>
              <a:rPr lang="en-US" dirty="0"/>
              <a:t>...</a:t>
            </a:r>
          </a:p>
          <a:p>
            <a:r>
              <a:rPr lang="en-US" dirty="0"/>
              <a:t>    -m, --email EMAIL                Email address of the auth...</a:t>
            </a:r>
          </a:p>
          <a:p>
            <a:r>
              <a:rPr lang="en-US" dirty="0"/>
              <a:t>    -a, --generator-</a:t>
            </a:r>
            <a:r>
              <a:rPr lang="en-US" dirty="0" err="1"/>
              <a:t>arg</a:t>
            </a:r>
            <a:r>
              <a:rPr lang="en-US" dirty="0"/>
              <a:t> KEY=VALUE    Use to set arbitrary     ...</a:t>
            </a:r>
          </a:p>
          <a:p>
            <a:r>
              <a:rPr lang="en-US" dirty="0"/>
              <a:t>    -I, --license LICENSE            </a:t>
            </a:r>
            <a:r>
              <a:rPr lang="en-US" dirty="0" err="1"/>
              <a:t>all_rights</a:t>
            </a:r>
            <a:r>
              <a:rPr lang="en-US" dirty="0"/>
              <a:t>, apache2, </a:t>
            </a:r>
            <a:r>
              <a:rPr lang="en-US" dirty="0" err="1"/>
              <a:t>mit</a:t>
            </a:r>
            <a:r>
              <a:rPr lang="en-US" dirty="0"/>
              <a:t>,...</a:t>
            </a:r>
          </a:p>
          <a:p>
            <a:r>
              <a:rPr lang="en-US" dirty="0"/>
              <a:t>    -g GENERATOR_COOKBOOK_PATH,      Use GENERATOR_COOKBOOK_PA...</a:t>
            </a:r>
          </a:p>
          <a:p>
            <a:r>
              <a:rPr lang="en-US" dirty="0"/>
              <a:t>        --generator-cookbook</a:t>
            </a:r>
          </a:p>
        </p:txBody>
      </p:sp>
      <p:sp>
        <p:nvSpPr>
          <p:cNvPr id="3" name="Text Placeholder 2"/>
          <p:cNvSpPr>
            <a:spLocks noGrp="1"/>
          </p:cNvSpPr>
          <p:nvPr>
            <p:ph type="body" sz="quarter" idx="11"/>
          </p:nvPr>
        </p:nvSpPr>
        <p:spPr/>
        <p:txBody>
          <a:bodyPr/>
          <a:lstStyle/>
          <a:p>
            <a:r>
              <a:rPr lang="en-US" dirty="0"/>
              <a:t>&gt; chef generate attribute --help</a:t>
            </a:r>
          </a:p>
        </p:txBody>
      </p:sp>
      <p:sp>
        <p:nvSpPr>
          <p:cNvPr id="4" name="Content Placeholder 3"/>
          <p:cNvSpPr>
            <a:spLocks noGrp="1"/>
          </p:cNvSpPr>
          <p:nvPr>
            <p:ph sz="quarter" idx="12"/>
          </p:nvPr>
        </p:nvSpPr>
        <p:spPr>
          <a:xfrm>
            <a:off x="1127883" y="2339515"/>
            <a:ext cx="14420850" cy="557213"/>
          </a:xfrm>
        </p:spPr>
        <p:txBody>
          <a:bodyPr/>
          <a:lstStyle/>
          <a:p>
            <a:endParaRPr lang="en-US" dirty="0"/>
          </a:p>
        </p:txBody>
      </p:sp>
      <p:sp>
        <p:nvSpPr>
          <p:cNvPr id="5" name="Title 4"/>
          <p:cNvSpPr>
            <a:spLocks noGrp="1"/>
          </p:cNvSpPr>
          <p:nvPr>
            <p:ph type="title"/>
          </p:nvPr>
        </p:nvSpPr>
        <p:spPr/>
        <p:txBody>
          <a:bodyPr>
            <a:normAutofit fontScale="90000"/>
          </a:bodyPr>
          <a:lstStyle/>
          <a:p>
            <a:r>
              <a:rPr lang="en-US" dirty="0"/>
              <a:t>Ask Chef How to Generate an Attributes File</a:t>
            </a:r>
          </a:p>
        </p:txBody>
      </p:sp>
    </p:spTree>
    <p:extLst>
      <p:ext uri="{BB962C8B-B14F-4D97-AF65-F5344CB8AC3E}">
        <p14:creationId xmlns:p14="http://schemas.microsoft.com/office/powerpoint/2010/main" val="3881008123"/>
      </p:ext>
    </p:extLst>
  </p:cSld>
  <p:clrMapOvr>
    <a:masterClrMapping/>
  </p:clrMapOvr>
  <p:transition spd="med">
    <p:fade/>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Compiling Cookbooks...</a:t>
            </a:r>
          </a:p>
          <a:p>
            <a:r>
              <a:rPr lang="en-US" dirty="0"/>
              <a:t>Recipe: </a:t>
            </a:r>
            <a:r>
              <a:rPr lang="en-US" dirty="0" err="1"/>
              <a:t>code_generator</a:t>
            </a:r>
            <a:r>
              <a:rPr lang="en-US" dirty="0"/>
              <a:t>::attribute</a:t>
            </a:r>
          </a:p>
          <a:p>
            <a:r>
              <a:rPr lang="en-US" dirty="0"/>
              <a:t>  * directory[/home/chef/apache/attributes] action create</a:t>
            </a:r>
          </a:p>
          <a:p>
            <a:r>
              <a:rPr lang="en-US" dirty="0"/>
              <a:t>    - create new directory /home/chef/apache/attributes</a:t>
            </a:r>
          </a:p>
          <a:p>
            <a:r>
              <a:rPr lang="en-US" dirty="0"/>
              <a:t>  * template[/home/chef/apache/attributes/</a:t>
            </a:r>
            <a:r>
              <a:rPr lang="en-US" dirty="0" err="1"/>
              <a:t>default.rb</a:t>
            </a:r>
            <a:r>
              <a:rPr lang="en-US" dirty="0"/>
              <a:t>] action create</a:t>
            </a:r>
          </a:p>
          <a:p>
            <a:r>
              <a:rPr lang="en-US" dirty="0"/>
              <a:t>    - create new file /home/chef/apache/attributes/</a:t>
            </a:r>
            <a:r>
              <a:rPr lang="en-US" dirty="0" err="1"/>
              <a:t>default.rb</a:t>
            </a:r>
            <a:endParaRPr lang="en-US" dirty="0"/>
          </a:p>
          <a:p>
            <a:r>
              <a:rPr lang="en-US" dirty="0"/>
              <a:t>    - update content in file /home/chef/apache/attributes/</a:t>
            </a:r>
            <a:r>
              <a:rPr lang="en-US" dirty="0" err="1"/>
              <a:t>default.rb</a:t>
            </a:r>
            <a:r>
              <a:rPr lang="en-US" dirty="0"/>
              <a:t> from none to e3b0c4</a:t>
            </a:r>
          </a:p>
          <a:p>
            <a:r>
              <a:rPr lang="en-US" dirty="0"/>
              <a:t>    (diff output suppressed by </a:t>
            </a:r>
            <a:r>
              <a:rPr lang="en-US" dirty="0" err="1"/>
              <a:t>config</a:t>
            </a:r>
            <a:r>
              <a:rPr lang="en-US" dirty="0"/>
              <a:t>)</a:t>
            </a:r>
          </a:p>
        </p:txBody>
      </p:sp>
      <p:sp>
        <p:nvSpPr>
          <p:cNvPr id="3" name="Text Placeholder 2"/>
          <p:cNvSpPr>
            <a:spLocks noGrp="1"/>
          </p:cNvSpPr>
          <p:nvPr>
            <p:ph type="body" sz="quarter" idx="11"/>
          </p:nvPr>
        </p:nvSpPr>
        <p:spPr/>
        <p:txBody>
          <a:bodyPr/>
          <a:lstStyle/>
          <a:p>
            <a:r>
              <a:rPr lang="en-US" dirty="0"/>
              <a:t>&gt; chef generate attribute default</a:t>
            </a:r>
          </a:p>
        </p:txBody>
      </p:sp>
      <p:sp>
        <p:nvSpPr>
          <p:cNvPr id="4" name="Content Placeholder 3"/>
          <p:cNvSpPr>
            <a:spLocks noGrp="1"/>
          </p:cNvSpPr>
          <p:nvPr>
            <p:ph sz="quarter" idx="12"/>
          </p:nvPr>
        </p:nvSpPr>
        <p:spPr>
          <a:xfrm>
            <a:off x="1127883" y="5440296"/>
            <a:ext cx="14420850" cy="557213"/>
          </a:xfrm>
        </p:spPr>
        <p:txBody>
          <a:bodyPr/>
          <a:lstStyle/>
          <a:p>
            <a:endParaRPr lang="en-US" dirty="0"/>
          </a:p>
        </p:txBody>
      </p:sp>
      <p:sp>
        <p:nvSpPr>
          <p:cNvPr id="5" name="Title 4"/>
          <p:cNvSpPr>
            <a:spLocks noGrp="1"/>
          </p:cNvSpPr>
          <p:nvPr>
            <p:ph type="title"/>
          </p:nvPr>
        </p:nvSpPr>
        <p:spPr/>
        <p:txBody>
          <a:bodyPr>
            <a:normAutofit fontScale="90000"/>
          </a:bodyPr>
          <a:lstStyle/>
          <a:p>
            <a:r>
              <a:rPr lang="en-US" dirty="0"/>
              <a:t>Use Chef to Generate a Default Attributes File</a:t>
            </a:r>
          </a:p>
        </p:txBody>
      </p:sp>
    </p:spTree>
    <p:extLst>
      <p:ext uri="{BB962C8B-B14F-4D97-AF65-F5344CB8AC3E}">
        <p14:creationId xmlns:p14="http://schemas.microsoft.com/office/powerpoint/2010/main" val="1724112045"/>
      </p:ext>
    </p:extLst>
  </p:cSld>
  <p:clrMapOvr>
    <a:masterClrMapping/>
  </p:clrMapOvr>
  <p:transition spd="med">
    <p:fade/>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attributes</a:t>
            </a:r>
          </a:p>
          <a:p>
            <a:r>
              <a:rPr lang="en-US" dirty="0"/>
              <a:t>└── </a:t>
            </a:r>
            <a:r>
              <a:rPr lang="en-US" dirty="0" err="1"/>
              <a:t>default.rb</a:t>
            </a:r>
            <a:endParaRPr lang="en-US" dirty="0"/>
          </a:p>
          <a:p>
            <a:endParaRPr lang="en-US" dirty="0"/>
          </a:p>
          <a:p>
            <a:r>
              <a:rPr lang="en-US" dirty="0"/>
              <a:t>0 directories, 1 file</a:t>
            </a:r>
          </a:p>
        </p:txBody>
      </p:sp>
      <p:sp>
        <p:nvSpPr>
          <p:cNvPr id="3" name="Text Placeholder 2"/>
          <p:cNvSpPr>
            <a:spLocks noGrp="1"/>
          </p:cNvSpPr>
          <p:nvPr>
            <p:ph type="body" sz="quarter" idx="11"/>
          </p:nvPr>
        </p:nvSpPr>
        <p:spPr/>
        <p:txBody>
          <a:bodyPr/>
          <a:lstStyle/>
          <a:p>
            <a:r>
              <a:rPr lang="en-US" dirty="0"/>
              <a:t>&gt; tree attributes</a:t>
            </a:r>
          </a:p>
        </p:txBody>
      </p:sp>
      <p:sp>
        <p:nvSpPr>
          <p:cNvPr id="4" name="Content Placeholder 3"/>
          <p:cNvSpPr>
            <a:spLocks noGrp="1"/>
          </p:cNvSpPr>
          <p:nvPr>
            <p:ph sz="quarter" idx="12"/>
          </p:nvPr>
        </p:nvSpPr>
        <p:spPr>
          <a:xfrm>
            <a:off x="1127883" y="2836932"/>
            <a:ext cx="14420850" cy="557213"/>
          </a:xfrm>
        </p:spPr>
        <p:txBody>
          <a:bodyPr/>
          <a:lstStyle/>
          <a:p>
            <a:endParaRPr lang="en-US" dirty="0"/>
          </a:p>
        </p:txBody>
      </p:sp>
      <p:sp>
        <p:nvSpPr>
          <p:cNvPr id="5" name="Title 4"/>
          <p:cNvSpPr>
            <a:spLocks noGrp="1"/>
          </p:cNvSpPr>
          <p:nvPr>
            <p:ph type="title"/>
          </p:nvPr>
        </p:nvSpPr>
        <p:spPr/>
        <p:txBody>
          <a:bodyPr/>
          <a:lstStyle/>
          <a:p>
            <a:r>
              <a:rPr lang="en-US" dirty="0"/>
              <a:t>View the Attributes File Generated</a:t>
            </a:r>
          </a:p>
        </p:txBody>
      </p:sp>
    </p:spTree>
    <p:extLst>
      <p:ext uri="{BB962C8B-B14F-4D97-AF65-F5344CB8AC3E}">
        <p14:creationId xmlns:p14="http://schemas.microsoft.com/office/powerpoint/2010/main" val="381921068"/>
      </p:ext>
    </p:extLst>
  </p:cSld>
  <p:clrMapOvr>
    <a:masterClrMapping/>
  </p:clrMapOvr>
  <p:transition spd="med">
    <p:fade/>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the Default Node Attribute</a:t>
            </a:r>
          </a:p>
        </p:txBody>
      </p:sp>
      <p:sp>
        <p:nvSpPr>
          <p:cNvPr id="3" name="Content Placeholder 2"/>
          <p:cNvSpPr>
            <a:spLocks noGrp="1"/>
          </p:cNvSpPr>
          <p:nvPr>
            <p:ph sz="quarter" idx="10"/>
          </p:nvPr>
        </p:nvSpPr>
        <p:spPr/>
        <p:txBody>
          <a:bodyPr/>
          <a:lstStyle/>
          <a:p>
            <a:r>
              <a:rPr lang="en-US" dirty="0"/>
              <a:t>default['apache']['</a:t>
            </a:r>
            <a:r>
              <a:rPr lang="en-US" dirty="0" err="1"/>
              <a:t>package_name</a:t>
            </a:r>
            <a:r>
              <a:rPr lang="en-US" dirty="0"/>
              <a:t>'] = '</a:t>
            </a:r>
            <a:r>
              <a:rPr lang="en-US" dirty="0" err="1"/>
              <a:t>httpd</a:t>
            </a:r>
            <a:r>
              <a:rPr lang="en-US" dirty="0"/>
              <a:t>'</a:t>
            </a:r>
          </a:p>
        </p:txBody>
      </p:sp>
      <p:sp>
        <p:nvSpPr>
          <p:cNvPr id="4" name="Text Placeholder 3"/>
          <p:cNvSpPr>
            <a:spLocks noGrp="1"/>
          </p:cNvSpPr>
          <p:nvPr>
            <p:ph type="body" sz="quarter" idx="11"/>
          </p:nvPr>
        </p:nvSpPr>
        <p:spPr/>
        <p:txBody>
          <a:bodyPr/>
          <a:lstStyle/>
          <a:p>
            <a:r>
              <a:rPr lang="en-US" dirty="0"/>
              <a:t>~/apache/attributes/</a:t>
            </a:r>
            <a:r>
              <a:rPr lang="en-US" dirty="0" err="1"/>
              <a:t>default.rb</a:t>
            </a:r>
            <a:endParaRPr lang="en-US" dirty="0"/>
          </a:p>
        </p:txBody>
      </p:sp>
      <p:sp>
        <p:nvSpPr>
          <p:cNvPr id="6" name="Text Placeholder 5"/>
          <p:cNvSpPr>
            <a:spLocks noGrp="1"/>
          </p:cNvSpPr>
          <p:nvPr>
            <p:ph type="body" sz="quarter" idx="13"/>
          </p:nvPr>
        </p:nvSpPr>
        <p:spPr>
          <a:xfrm>
            <a:off x="1135042" y="2122065"/>
            <a:ext cx="14404273" cy="626533"/>
          </a:xfrm>
        </p:spPr>
        <p:txBody>
          <a:bodyPr/>
          <a:lstStyle/>
          <a:p>
            <a:endParaRPr lang="en-US" dirty="0"/>
          </a:p>
        </p:txBody>
      </p:sp>
    </p:spTree>
    <p:extLst>
      <p:ext uri="{BB962C8B-B14F-4D97-AF65-F5344CB8AC3E}">
        <p14:creationId xmlns:p14="http://schemas.microsoft.com/office/powerpoint/2010/main" val="3806422675"/>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Another Language</a:t>
            </a:r>
          </a:p>
        </p:txBody>
      </p:sp>
      <p:sp>
        <p:nvSpPr>
          <p:cNvPr id="3" name="Subtitle 2"/>
          <p:cNvSpPr>
            <a:spLocks noGrp="1"/>
          </p:cNvSpPr>
          <p:nvPr>
            <p:ph type="subTitle" idx="1"/>
          </p:nvPr>
        </p:nvSpPr>
        <p:spPr/>
        <p:txBody>
          <a:bodyPr/>
          <a:lstStyle/>
          <a:p>
            <a:r>
              <a:rPr lang="en-US" dirty="0"/>
              <a:t>Learning to write tests require you to learn a whole new language that you must understand grammatically.</a:t>
            </a:r>
          </a:p>
        </p:txBody>
      </p:sp>
    </p:spTree>
    <p:extLst>
      <p:ext uri="{BB962C8B-B14F-4D97-AF65-F5344CB8AC3E}">
        <p14:creationId xmlns:p14="http://schemas.microsoft.com/office/powerpoint/2010/main" val="1909686696"/>
      </p:ext>
    </p:extLst>
  </p:cSld>
  <p:clrMapOvr>
    <a:masterClrMapping/>
  </p:clrMapOvr>
  <p:transition spd="med">
    <p:fade/>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Refactor to Use Attributes</a:t>
            </a:r>
          </a:p>
        </p:txBody>
      </p:sp>
      <p:sp>
        <p:nvSpPr>
          <p:cNvPr id="3" name="Content Placeholder 2"/>
          <p:cNvSpPr>
            <a:spLocks noGrp="1"/>
          </p:cNvSpPr>
          <p:nvPr>
            <p:ph sz="quarter" idx="11"/>
          </p:nvPr>
        </p:nvSpPr>
        <p:spPr/>
        <p:txBody>
          <a:bodyPr/>
          <a:lstStyle/>
          <a:p>
            <a:r>
              <a:rPr lang="en-US" dirty="0"/>
              <a:t>The work is done. Let's hope it's the right work. Run the tests!</a:t>
            </a:r>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Refactor the Install recipe to use a Node attribute</a:t>
            </a:r>
          </a:p>
          <a:p>
            <a:pPr marL="342900" indent="-342900">
              <a:buFont typeface="Wingdings" charset="2"/>
              <a:buChar char="ü"/>
            </a:pPr>
            <a:r>
              <a:rPr lang="en-US" dirty="0"/>
              <a:t>Execute the tests and verify the tests fail</a:t>
            </a:r>
          </a:p>
          <a:p>
            <a:pPr marL="342900" indent="-342900">
              <a:buFont typeface="Wingdings" charset="2"/>
              <a:buChar char="ü"/>
            </a:pPr>
            <a:r>
              <a:rPr lang="en-US" dirty="0"/>
              <a:t>Create the attributes file and add the Node attribute</a:t>
            </a:r>
          </a:p>
          <a:p>
            <a:pPr marL="342900" indent="-342900">
              <a:buFont typeface="Wingdings" charset="2"/>
              <a:buChar char="q"/>
            </a:pPr>
            <a:r>
              <a:rPr lang="en-US" dirty="0"/>
              <a:t>Execute the tests and verify the tests pass</a:t>
            </a:r>
          </a:p>
        </p:txBody>
      </p:sp>
    </p:spTree>
    <p:extLst>
      <p:ext uri="{BB962C8B-B14F-4D97-AF65-F5344CB8AC3E}">
        <p14:creationId xmlns:p14="http://schemas.microsoft.com/office/powerpoint/2010/main" val="2494958673"/>
      </p:ext>
    </p:extLst>
  </p:cSld>
  <p:clrMapOvr>
    <a:masterClrMapping/>
  </p:clrMapOvr>
  <p:transition spd="med">
    <p:fade/>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
            </a:r>
          </a:p>
          <a:p>
            <a:endParaRPr lang="en-US" dirty="0"/>
          </a:p>
          <a:p>
            <a:r>
              <a:rPr lang="en-US" dirty="0"/>
              <a:t>Finished in 4.07 seconds (files took 3.93 seconds to load)</a:t>
            </a:r>
          </a:p>
          <a:p>
            <a:r>
              <a:rPr lang="en-US" dirty="0"/>
              <a:t>11 examples, 0 failures</a:t>
            </a:r>
          </a:p>
        </p:txBody>
      </p:sp>
      <p:sp>
        <p:nvSpPr>
          <p:cNvPr id="3" name="Text Placeholder 2"/>
          <p:cNvSpPr>
            <a:spLocks noGrp="1"/>
          </p:cNvSpPr>
          <p:nvPr>
            <p:ph type="body" sz="quarter" idx="11"/>
          </p:nvPr>
        </p:nvSpPr>
        <p:spPr/>
        <p:txBody>
          <a:bodyPr/>
          <a:lstStyle/>
          <a:p>
            <a:r>
              <a:rPr lang="en-US" dirty="0"/>
              <a:t>&gt; chef exec </a:t>
            </a:r>
            <a:r>
              <a:rPr lang="en-US" dirty="0" err="1"/>
              <a:t>rspec</a:t>
            </a:r>
            <a:endParaRPr lang="en-US" dirty="0"/>
          </a:p>
        </p:txBody>
      </p:sp>
      <p:sp>
        <p:nvSpPr>
          <p:cNvPr id="4" name="Content Placeholder 3"/>
          <p:cNvSpPr>
            <a:spLocks noGrp="1"/>
          </p:cNvSpPr>
          <p:nvPr>
            <p:ph sz="quarter" idx="12"/>
          </p:nvPr>
        </p:nvSpPr>
        <p:spPr>
          <a:xfrm>
            <a:off x="1127883" y="3884083"/>
            <a:ext cx="14420850" cy="539750"/>
          </a:xfrm>
        </p:spPr>
        <p:txBody>
          <a:bodyPr/>
          <a:lstStyle/>
          <a:p>
            <a:endParaRPr lang="en-US" dirty="0"/>
          </a:p>
        </p:txBody>
      </p:sp>
      <p:sp>
        <p:nvSpPr>
          <p:cNvPr id="5" name="Title 4"/>
          <p:cNvSpPr>
            <a:spLocks noGrp="1"/>
          </p:cNvSpPr>
          <p:nvPr>
            <p:ph type="title"/>
          </p:nvPr>
        </p:nvSpPr>
        <p:spPr/>
        <p:txBody>
          <a:bodyPr/>
          <a:lstStyle/>
          <a:p>
            <a:r>
              <a:rPr lang="en-US" dirty="0"/>
              <a:t>Execute the Tests to See it Pass</a:t>
            </a:r>
          </a:p>
        </p:txBody>
      </p:sp>
    </p:spTree>
    <p:extLst>
      <p:ext uri="{BB962C8B-B14F-4D97-AF65-F5344CB8AC3E}">
        <p14:creationId xmlns:p14="http://schemas.microsoft.com/office/powerpoint/2010/main" val="4186313307"/>
      </p:ext>
    </p:extLst>
  </p:cSld>
  <p:clrMapOvr>
    <a:masterClrMapping/>
  </p:clrMapOvr>
  <p:transition spd="med">
    <p:fade/>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Refactor to Use Attributes</a:t>
            </a:r>
          </a:p>
        </p:txBody>
      </p:sp>
      <p:sp>
        <p:nvSpPr>
          <p:cNvPr id="3" name="Content Placeholder 2"/>
          <p:cNvSpPr>
            <a:spLocks noGrp="1"/>
          </p:cNvSpPr>
          <p:nvPr>
            <p:ph sz="quarter" idx="11"/>
          </p:nvPr>
        </p:nvSpPr>
        <p:spPr/>
        <p:txBody>
          <a:bodyPr/>
          <a:lstStyle/>
          <a:p>
            <a:r>
              <a:rPr lang="en-US" dirty="0"/>
              <a:t>We made a change and we know it works!</a:t>
            </a:r>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Refactor the Install recipe to use a Node attribute</a:t>
            </a:r>
          </a:p>
          <a:p>
            <a:pPr marL="342900" indent="-342900">
              <a:buFont typeface="Wingdings" charset="2"/>
              <a:buChar char="ü"/>
            </a:pPr>
            <a:r>
              <a:rPr lang="en-US" dirty="0"/>
              <a:t>Execute the tests and verify the tests fail</a:t>
            </a:r>
          </a:p>
          <a:p>
            <a:pPr marL="342900" indent="-342900">
              <a:buFont typeface="Wingdings" charset="2"/>
              <a:buChar char="ü"/>
            </a:pPr>
            <a:r>
              <a:rPr lang="en-US" dirty="0"/>
              <a:t>Create the attributes file and add the Node attribute</a:t>
            </a:r>
          </a:p>
          <a:p>
            <a:pPr marL="342900" indent="-342900">
              <a:buFont typeface="Wingdings" charset="2"/>
              <a:buChar char="ü"/>
            </a:pPr>
            <a:r>
              <a:rPr lang="en-US" dirty="0"/>
              <a:t>Execute the tests and verify the tests pass</a:t>
            </a:r>
          </a:p>
        </p:txBody>
      </p:sp>
    </p:spTree>
    <p:extLst>
      <p:ext uri="{BB962C8B-B14F-4D97-AF65-F5344CB8AC3E}">
        <p14:creationId xmlns:p14="http://schemas.microsoft.com/office/powerpoint/2010/main" val="3922597039"/>
      </p:ext>
    </p:extLst>
  </p:cSld>
  <p:clrMapOvr>
    <a:masterClrMapping/>
  </p:clrMapOvr>
  <p:transition spd="med">
    <p:fade/>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What if We Made a Typo?</a:t>
            </a:r>
          </a:p>
        </p:txBody>
      </p:sp>
      <p:sp>
        <p:nvSpPr>
          <p:cNvPr id="3" name="Subtitle 2"/>
          <p:cNvSpPr>
            <a:spLocks noGrp="1"/>
          </p:cNvSpPr>
          <p:nvPr>
            <p:ph type="subTitle" idx="1"/>
          </p:nvPr>
        </p:nvSpPr>
        <p:spPr/>
        <p:txBody>
          <a:bodyPr/>
          <a:lstStyle/>
          <a:p>
            <a:r>
              <a:rPr lang="en-US" dirty="0"/>
              <a:t>While implementing the node attribute what if made </a:t>
            </a:r>
            <a:r>
              <a:rPr lang="en-US"/>
              <a:t>a mistake?</a:t>
            </a:r>
            <a:endParaRPr lang="en-US" dirty="0"/>
          </a:p>
        </p:txBody>
      </p:sp>
    </p:spTree>
    <p:extLst>
      <p:ext uri="{BB962C8B-B14F-4D97-AF65-F5344CB8AC3E}">
        <p14:creationId xmlns:p14="http://schemas.microsoft.com/office/powerpoint/2010/main" val="2188955293"/>
      </p:ext>
    </p:extLst>
  </p:cSld>
  <p:clrMapOvr>
    <a:masterClrMapping/>
  </p:clrMapOvr>
  <p:transition spd="med">
    <p:fade/>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Typos Like This One Will Waste Time</a:t>
            </a:r>
          </a:p>
        </p:txBody>
      </p:sp>
      <p:sp>
        <p:nvSpPr>
          <p:cNvPr id="3" name="Content Placeholder 2"/>
          <p:cNvSpPr>
            <a:spLocks noGrp="1"/>
          </p:cNvSpPr>
          <p:nvPr>
            <p:ph sz="quarter" idx="10"/>
          </p:nvPr>
        </p:nvSpPr>
        <p:spPr/>
        <p:txBody>
          <a:bodyPr/>
          <a:lstStyle/>
          <a:p>
            <a:r>
              <a:rPr lang="en-US" dirty="0"/>
              <a:t>default['</a:t>
            </a:r>
            <a:r>
              <a:rPr lang="en-US" dirty="0" err="1"/>
              <a:t>apche</a:t>
            </a:r>
            <a:r>
              <a:rPr lang="en-US" dirty="0"/>
              <a:t>']['</a:t>
            </a:r>
            <a:r>
              <a:rPr lang="en-US" dirty="0" err="1"/>
              <a:t>package_name</a:t>
            </a:r>
            <a:r>
              <a:rPr lang="en-US" dirty="0"/>
              <a:t>'] = '</a:t>
            </a:r>
            <a:r>
              <a:rPr lang="en-US" dirty="0" err="1"/>
              <a:t>httpd</a:t>
            </a:r>
            <a:r>
              <a:rPr lang="en-US" dirty="0"/>
              <a:t>'</a:t>
            </a:r>
          </a:p>
        </p:txBody>
      </p:sp>
      <p:sp>
        <p:nvSpPr>
          <p:cNvPr id="4" name="Text Placeholder 3"/>
          <p:cNvSpPr>
            <a:spLocks noGrp="1"/>
          </p:cNvSpPr>
          <p:nvPr>
            <p:ph type="body" sz="quarter" idx="11"/>
          </p:nvPr>
        </p:nvSpPr>
        <p:spPr/>
        <p:txBody>
          <a:bodyPr/>
          <a:lstStyle/>
          <a:p>
            <a:r>
              <a:rPr lang="en-US" dirty="0"/>
              <a:t>~/apache/attributes/</a:t>
            </a:r>
            <a:r>
              <a:rPr lang="en-US" dirty="0" err="1"/>
              <a:t>default.rb</a:t>
            </a:r>
            <a:endParaRPr lang="en-US" dirty="0"/>
          </a:p>
        </p:txBody>
      </p:sp>
      <p:cxnSp>
        <p:nvCxnSpPr>
          <p:cNvPr id="11" name="Straight Connector 10"/>
          <p:cNvCxnSpPr/>
          <p:nvPr/>
        </p:nvCxnSpPr>
        <p:spPr>
          <a:xfrm>
            <a:off x="2971800" y="2584174"/>
            <a:ext cx="1162878" cy="0"/>
          </a:xfrm>
          <a:prstGeom prst="line">
            <a:avLst/>
          </a:prstGeom>
          <a:ln w="63500">
            <a:solidFill>
              <a:srgbClr val="C0000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18761825"/>
      </p:ext>
    </p:extLst>
  </p:cSld>
  <p:clrMapOvr>
    <a:masterClrMapping/>
  </p:clrMapOvr>
  <p:transition spd="med">
    <p:fade/>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Mental Model vs Actual Model</a:t>
            </a:r>
          </a:p>
        </p:txBody>
      </p:sp>
      <p:sp>
        <p:nvSpPr>
          <p:cNvPr id="3" name="Subtitle 2"/>
          <p:cNvSpPr>
            <a:spLocks noGrp="1"/>
          </p:cNvSpPr>
          <p:nvPr>
            <p:ph type="subTitle" idx="1"/>
          </p:nvPr>
        </p:nvSpPr>
        <p:spPr/>
        <p:txBody>
          <a:bodyPr/>
          <a:lstStyle/>
          <a:p>
            <a:r>
              <a:rPr lang="en-US" dirty="0"/>
              <a:t>Faster feedback helps us build a greater mental model of the actual execution model. Tests that we define help strengthen it. However, tests are not very interactive as they are more like experiments. What we want is the ability to pause execution and look around.</a:t>
            </a:r>
          </a:p>
        </p:txBody>
      </p:sp>
    </p:spTree>
    <p:extLst>
      <p:ext uri="{BB962C8B-B14F-4D97-AF65-F5344CB8AC3E}">
        <p14:creationId xmlns:p14="http://schemas.microsoft.com/office/powerpoint/2010/main" val="77554254"/>
      </p:ext>
    </p:extLst>
  </p:cSld>
  <p:clrMapOvr>
    <a:masterClrMapping/>
  </p:clrMapOvr>
  <p:transition spd="med">
    <p:fade/>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Pry a Debugger</a:t>
            </a:r>
          </a:p>
        </p:txBody>
      </p:sp>
      <p:sp>
        <p:nvSpPr>
          <p:cNvPr id="3" name="Subtitle 2"/>
          <p:cNvSpPr>
            <a:spLocks noGrp="1"/>
          </p:cNvSpPr>
          <p:nvPr>
            <p:ph type="subTitle" idx="1"/>
          </p:nvPr>
        </p:nvSpPr>
        <p:spPr/>
        <p:txBody>
          <a:bodyPr/>
          <a:lstStyle/>
          <a:p>
            <a:r>
              <a:rPr lang="en-US" dirty="0"/>
              <a:t>Pry is a Ruby debugger that allows you to define break points. These breakpoints allow you to pause operation and interact with the current process being able to interrogate the current state of the system.</a:t>
            </a:r>
          </a:p>
        </p:txBody>
      </p:sp>
      <p:sp>
        <p:nvSpPr>
          <p:cNvPr id="4" name="Rectangle 3"/>
          <p:cNvSpPr/>
          <p:nvPr/>
        </p:nvSpPr>
        <p:spPr>
          <a:xfrm>
            <a:off x="6872688" y="7486302"/>
            <a:ext cx="2510624" cy="461665"/>
          </a:xfrm>
          <a:prstGeom prst="rect">
            <a:avLst/>
          </a:prstGeom>
        </p:spPr>
        <p:txBody>
          <a:bodyPr wrap="none">
            <a:spAutoFit/>
          </a:bodyPr>
          <a:lstStyle/>
          <a:p>
            <a:pPr algn="r"/>
            <a:r>
              <a:rPr lang="en-US" dirty="0">
                <a:hlinkClick r:id="rId3"/>
              </a:rPr>
              <a:t>http://</a:t>
            </a:r>
            <a:r>
              <a:rPr lang="en-US" dirty="0" err="1">
                <a:hlinkClick r:id="rId3"/>
              </a:rPr>
              <a:t>pryrepl.org</a:t>
            </a:r>
            <a:endParaRPr lang="en-US" dirty="0"/>
          </a:p>
        </p:txBody>
      </p:sp>
    </p:spTree>
    <p:extLst>
      <p:ext uri="{BB962C8B-B14F-4D97-AF65-F5344CB8AC3E}">
        <p14:creationId xmlns:p14="http://schemas.microsoft.com/office/powerpoint/2010/main" val="1977674906"/>
      </p:ext>
    </p:extLst>
  </p:cSld>
  <p:clrMapOvr>
    <a:masterClrMapping/>
  </p:clrMapOvr>
  <p:transition spd="med">
    <p:fade/>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Setup a Break Point</a:t>
            </a:r>
          </a:p>
        </p:txBody>
      </p:sp>
      <p:sp>
        <p:nvSpPr>
          <p:cNvPr id="3" name="Content Placeholder 2"/>
          <p:cNvSpPr>
            <a:spLocks noGrp="1"/>
          </p:cNvSpPr>
          <p:nvPr>
            <p:ph sz="quarter" idx="11"/>
          </p:nvPr>
        </p:nvSpPr>
        <p:spPr/>
        <p:txBody>
          <a:bodyPr/>
          <a:lstStyle/>
          <a:p>
            <a:r>
              <a:rPr lang="en-US" dirty="0"/>
              <a:t>Time to make trouble for ourselves.</a:t>
            </a:r>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a:t>Mutate the code and add the breakpoint</a:t>
            </a:r>
          </a:p>
          <a:p>
            <a:pPr marL="342900" indent="-342900">
              <a:buFont typeface="Wingdings" charset="2"/>
              <a:buChar char="q"/>
            </a:pPr>
            <a:r>
              <a:rPr lang="en-US" dirty="0"/>
              <a:t>Execute the tests to cause the breakpoint to trigger</a:t>
            </a:r>
          </a:p>
          <a:p>
            <a:pPr marL="342900" indent="-342900">
              <a:buFont typeface="Wingdings" charset="2"/>
              <a:buChar char="q"/>
            </a:pPr>
            <a:r>
              <a:rPr lang="en-US" dirty="0"/>
              <a:t>Remove the breakpoint and restore the code</a:t>
            </a:r>
          </a:p>
        </p:txBody>
      </p:sp>
    </p:spTree>
    <p:extLst>
      <p:ext uri="{BB962C8B-B14F-4D97-AF65-F5344CB8AC3E}">
        <p14:creationId xmlns:p14="http://schemas.microsoft.com/office/powerpoint/2010/main" val="1580401416"/>
      </p:ext>
    </p:extLst>
  </p:cSld>
  <p:clrMapOvr>
    <a:masterClrMapping/>
  </p:clrMapOvr>
  <p:transition spd="med">
    <p:fade/>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Typo in the Defined Attribute</a:t>
            </a:r>
          </a:p>
        </p:txBody>
      </p:sp>
      <p:sp>
        <p:nvSpPr>
          <p:cNvPr id="3" name="Content Placeholder 2"/>
          <p:cNvSpPr>
            <a:spLocks noGrp="1"/>
          </p:cNvSpPr>
          <p:nvPr>
            <p:ph sz="quarter" idx="10"/>
          </p:nvPr>
        </p:nvSpPr>
        <p:spPr/>
        <p:txBody>
          <a:bodyPr/>
          <a:lstStyle/>
          <a:p>
            <a:r>
              <a:rPr lang="en-US" dirty="0"/>
              <a:t>default['</a:t>
            </a:r>
            <a:r>
              <a:rPr lang="en-US" dirty="0" err="1"/>
              <a:t>apche</a:t>
            </a:r>
            <a:r>
              <a:rPr lang="en-US" dirty="0"/>
              <a:t>']['</a:t>
            </a:r>
            <a:r>
              <a:rPr lang="en-US" dirty="0" err="1"/>
              <a:t>package_name</a:t>
            </a:r>
            <a:r>
              <a:rPr lang="en-US" dirty="0"/>
              <a:t>'] = '</a:t>
            </a:r>
            <a:r>
              <a:rPr lang="en-US" dirty="0" err="1"/>
              <a:t>httpd</a:t>
            </a:r>
            <a:r>
              <a:rPr lang="en-US" dirty="0"/>
              <a:t>'</a:t>
            </a:r>
          </a:p>
        </p:txBody>
      </p:sp>
      <p:sp>
        <p:nvSpPr>
          <p:cNvPr id="4" name="Text Placeholder 3"/>
          <p:cNvSpPr>
            <a:spLocks noGrp="1"/>
          </p:cNvSpPr>
          <p:nvPr>
            <p:ph type="body" sz="quarter" idx="11"/>
          </p:nvPr>
        </p:nvSpPr>
        <p:spPr/>
        <p:txBody>
          <a:bodyPr/>
          <a:lstStyle/>
          <a:p>
            <a:r>
              <a:rPr lang="en-US" dirty="0"/>
              <a:t>~/apache/attributes/</a:t>
            </a:r>
            <a:r>
              <a:rPr lang="en-US" dirty="0" err="1"/>
              <a:t>default.rb</a:t>
            </a:r>
            <a:endParaRPr lang="en-US" dirty="0"/>
          </a:p>
        </p:txBody>
      </p:sp>
      <p:cxnSp>
        <p:nvCxnSpPr>
          <p:cNvPr id="11" name="Straight Connector 10"/>
          <p:cNvCxnSpPr/>
          <p:nvPr/>
        </p:nvCxnSpPr>
        <p:spPr>
          <a:xfrm>
            <a:off x="2971800" y="2584174"/>
            <a:ext cx="1162878" cy="0"/>
          </a:xfrm>
          <a:prstGeom prst="line">
            <a:avLst/>
          </a:prstGeom>
          <a:ln w="63500">
            <a:solidFill>
              <a:srgbClr val="C0000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85849947"/>
      </p:ext>
    </p:extLst>
  </p:cSld>
  <p:clrMapOvr>
    <a:masterClrMapping/>
  </p:clrMapOvr>
  <p:transition spd="med">
    <p:fade/>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Break Point in the Recipe</a:t>
            </a:r>
          </a:p>
        </p:txBody>
      </p:sp>
      <p:sp>
        <p:nvSpPr>
          <p:cNvPr id="3" name="Content Placeholder 2"/>
          <p:cNvSpPr>
            <a:spLocks noGrp="1"/>
          </p:cNvSpPr>
          <p:nvPr>
            <p:ph sz="quarter" idx="10"/>
          </p:nvPr>
        </p:nvSpPr>
        <p:spPr/>
        <p:txBody>
          <a:bodyPr/>
          <a:lstStyle/>
          <a:p>
            <a:r>
              <a:rPr lang="en-US" dirty="0"/>
              <a:t>#</a:t>
            </a:r>
          </a:p>
          <a:p>
            <a:r>
              <a:rPr lang="en-US" dirty="0"/>
              <a:t># Cookbook Name:: apache</a:t>
            </a:r>
          </a:p>
          <a:p>
            <a:r>
              <a:rPr lang="en-US" dirty="0"/>
              <a:t># Recipe:: install</a:t>
            </a:r>
          </a:p>
          <a:p>
            <a:r>
              <a:rPr lang="en-US" dirty="0"/>
              <a:t>#</a:t>
            </a:r>
          </a:p>
          <a:p>
            <a:r>
              <a:rPr lang="en-US" dirty="0"/>
              <a:t># Copyright (c) </a:t>
            </a:r>
            <a:r>
              <a:rPr lang="is-IS" dirty="0"/>
              <a:t>2017</a:t>
            </a:r>
            <a:r>
              <a:rPr lang="en-US" dirty="0"/>
              <a:t> The Authors, All Rights Reserved.</a:t>
            </a:r>
          </a:p>
          <a:p>
            <a:r>
              <a:rPr lang="en-US" dirty="0"/>
              <a:t>require 'pry'</a:t>
            </a:r>
          </a:p>
          <a:p>
            <a:r>
              <a:rPr lang="en-US" dirty="0" err="1"/>
              <a:t>binding.pry</a:t>
            </a:r>
            <a:endParaRPr lang="en-US" dirty="0"/>
          </a:p>
          <a:p>
            <a:endParaRPr lang="en-US" dirty="0"/>
          </a:p>
          <a:p>
            <a:r>
              <a:rPr lang="en-US" dirty="0"/>
              <a:t>package node['apache']['</a:t>
            </a:r>
            <a:r>
              <a:rPr lang="en-US" dirty="0" err="1"/>
              <a:t>package_name</a:t>
            </a:r>
            <a:r>
              <a:rPr lang="en-US" dirty="0"/>
              <a:t>']</a:t>
            </a:r>
          </a:p>
        </p:txBody>
      </p:sp>
      <p:sp>
        <p:nvSpPr>
          <p:cNvPr id="4" name="Text Placeholder 3"/>
          <p:cNvSpPr>
            <a:spLocks noGrp="1"/>
          </p:cNvSpPr>
          <p:nvPr>
            <p:ph type="body" sz="quarter" idx="11"/>
          </p:nvPr>
        </p:nvSpPr>
        <p:spPr/>
        <p:txBody>
          <a:bodyPr/>
          <a:lstStyle/>
          <a:p>
            <a:r>
              <a:rPr lang="en-US" dirty="0"/>
              <a:t>~/apache/recipes/</a:t>
            </a:r>
            <a:r>
              <a:rPr lang="en-US" dirty="0" err="1"/>
              <a:t>install.rb</a:t>
            </a:r>
            <a:endParaRPr lang="en-US" dirty="0"/>
          </a:p>
        </p:txBody>
      </p:sp>
      <p:sp>
        <p:nvSpPr>
          <p:cNvPr id="6" name="Text Placeholder 5"/>
          <p:cNvSpPr>
            <a:spLocks noGrp="1"/>
          </p:cNvSpPr>
          <p:nvPr>
            <p:ph type="body" sz="quarter" idx="13"/>
          </p:nvPr>
        </p:nvSpPr>
        <p:spPr>
          <a:xfrm>
            <a:off x="1135042" y="4757315"/>
            <a:ext cx="14404273" cy="1677352"/>
          </a:xfrm>
        </p:spPr>
        <p:txBody>
          <a:bodyPr/>
          <a:lstStyle/>
          <a:p>
            <a:r>
              <a:rPr lang="en-US" dirty="0"/>
              <a:t>+</a:t>
            </a:r>
          </a:p>
        </p:txBody>
      </p:sp>
    </p:spTree>
    <p:extLst>
      <p:ext uri="{BB962C8B-B14F-4D97-AF65-F5344CB8AC3E}">
        <p14:creationId xmlns:p14="http://schemas.microsoft.com/office/powerpoint/2010/main" val="77402897"/>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Another Workflow</a:t>
            </a:r>
          </a:p>
        </p:txBody>
      </p:sp>
      <p:sp>
        <p:nvSpPr>
          <p:cNvPr id="3" name="Subtitle 2"/>
          <p:cNvSpPr>
            <a:spLocks noGrp="1"/>
          </p:cNvSpPr>
          <p:nvPr>
            <p:ph type="subTitle" idx="1"/>
          </p:nvPr>
        </p:nvSpPr>
        <p:spPr/>
        <p:txBody>
          <a:bodyPr/>
          <a:lstStyle/>
          <a:p>
            <a:r>
              <a:rPr lang="en-US" dirty="0"/>
              <a:t>Executing tests requires learning new tools, commands, flags and configurations with entirely new mechanisms that provide you feedback.</a:t>
            </a:r>
          </a:p>
        </p:txBody>
      </p:sp>
    </p:spTree>
    <p:extLst>
      <p:ext uri="{BB962C8B-B14F-4D97-AF65-F5344CB8AC3E}">
        <p14:creationId xmlns:p14="http://schemas.microsoft.com/office/powerpoint/2010/main" val="365001271"/>
      </p:ext>
    </p:extLst>
  </p:cSld>
  <p:clrMapOvr>
    <a:masterClrMapping/>
  </p:clrMapOvr>
  <p:transition spd="med">
    <p:fade/>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Setup a Break Point</a:t>
            </a:r>
          </a:p>
        </p:txBody>
      </p:sp>
      <p:sp>
        <p:nvSpPr>
          <p:cNvPr id="3" name="Content Placeholder 2"/>
          <p:cNvSpPr>
            <a:spLocks noGrp="1"/>
          </p:cNvSpPr>
          <p:nvPr>
            <p:ph sz="quarter" idx="11"/>
          </p:nvPr>
        </p:nvSpPr>
        <p:spPr/>
        <p:txBody>
          <a:bodyPr/>
          <a:lstStyle/>
          <a:p>
            <a:r>
              <a:rPr lang="en-US" dirty="0"/>
              <a:t>Time to pry into the code and see what it is going on.</a:t>
            </a:r>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Mutate the code and add the breakpoint</a:t>
            </a:r>
          </a:p>
          <a:p>
            <a:pPr marL="342900" indent="-342900">
              <a:buFont typeface="Wingdings" charset="2"/>
              <a:buChar char="q"/>
            </a:pPr>
            <a:r>
              <a:rPr lang="en-US" dirty="0"/>
              <a:t>Execute the tests to cause the breakpoint to trigger</a:t>
            </a:r>
          </a:p>
          <a:p>
            <a:pPr marL="342900" indent="-342900">
              <a:buFont typeface="Wingdings" charset="2"/>
              <a:buChar char="q"/>
            </a:pPr>
            <a:r>
              <a:rPr lang="en-US" dirty="0"/>
              <a:t>Remove the breakpoint and restore the code</a:t>
            </a:r>
          </a:p>
        </p:txBody>
      </p:sp>
    </p:spTree>
    <p:extLst>
      <p:ext uri="{BB962C8B-B14F-4D97-AF65-F5344CB8AC3E}">
        <p14:creationId xmlns:p14="http://schemas.microsoft.com/office/powerpoint/2010/main" val="1493418283"/>
      </p:ext>
    </p:extLst>
  </p:cSld>
  <p:clrMapOvr>
    <a:masterClrMapping/>
  </p:clrMapOvr>
  <p:transition spd="med">
    <p:fade/>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dirty="0"/>
              <a:t>From: /</a:t>
            </a:r>
            <a:r>
              <a:rPr lang="en-US" sz="2400" dirty="0" err="1"/>
              <a:t>tmp</a:t>
            </a:r>
            <a:r>
              <a:rPr lang="en-US" sz="2400" dirty="0"/>
              <a:t>/chefspec20180313-23174-grz9vbfile_cache_path/cookbooks/apache/recipes/</a:t>
            </a:r>
            <a:r>
              <a:rPr lang="en-US" sz="2400" dirty="0" err="1"/>
              <a:t>install.rb</a:t>
            </a:r>
            <a:r>
              <a:rPr lang="en-US" sz="2400" dirty="0"/>
              <a:t> @ line 9 Chef::</a:t>
            </a:r>
            <a:r>
              <a:rPr lang="en-US" sz="2400" dirty="0" err="1"/>
              <a:t>Mixin</a:t>
            </a:r>
            <a:r>
              <a:rPr lang="en-US" sz="2400" dirty="0"/>
              <a:t>::</a:t>
            </a:r>
            <a:r>
              <a:rPr lang="en-US" sz="2400" dirty="0" err="1"/>
              <a:t>FromFile#from_file</a:t>
            </a:r>
            <a:r>
              <a:rPr lang="en-US" sz="2400" dirty="0"/>
              <a:t>:</a:t>
            </a:r>
          </a:p>
          <a:p>
            <a:endParaRPr lang="en-US" sz="2400" dirty="0"/>
          </a:p>
          <a:p>
            <a:r>
              <a:rPr lang="en-US" sz="2400" dirty="0"/>
              <a:t>    4: #</a:t>
            </a:r>
          </a:p>
          <a:p>
            <a:r>
              <a:rPr lang="en-US" sz="2400" dirty="0"/>
              <a:t>    5: # Copyright:: 2018, The Authors, All Rights Reserved.</a:t>
            </a:r>
          </a:p>
          <a:p>
            <a:r>
              <a:rPr lang="en-US" sz="2400" dirty="0"/>
              <a:t>    6: require 'pry'</a:t>
            </a:r>
          </a:p>
          <a:p>
            <a:r>
              <a:rPr lang="en-US" sz="2400" dirty="0"/>
              <a:t>    7: </a:t>
            </a:r>
            <a:r>
              <a:rPr lang="en-US" sz="2400" dirty="0" err="1"/>
              <a:t>binding.pry</a:t>
            </a:r>
            <a:endParaRPr lang="en-US" sz="2400" dirty="0"/>
          </a:p>
          <a:p>
            <a:r>
              <a:rPr lang="en-US" sz="2400" dirty="0"/>
              <a:t>    8:</a:t>
            </a:r>
          </a:p>
          <a:p>
            <a:r>
              <a:rPr lang="en-US" sz="2400" dirty="0"/>
              <a:t> =&gt; 9: package node['apache']['</a:t>
            </a:r>
            <a:r>
              <a:rPr lang="en-US" sz="2400" dirty="0" err="1"/>
              <a:t>package_name</a:t>
            </a:r>
            <a:r>
              <a:rPr lang="en-US" sz="2400" dirty="0"/>
              <a:t>’]</a:t>
            </a:r>
          </a:p>
          <a:p>
            <a:endParaRPr lang="en-US" sz="2400" dirty="0"/>
          </a:p>
          <a:p>
            <a:r>
              <a:rPr lang="en-US" sz="2400" dirty="0"/>
              <a:t>    # ... CONTINUES ON THE NEXT SLIDE ...</a:t>
            </a:r>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spec/unit/recipes/</a:t>
            </a:r>
            <a:r>
              <a:rPr lang="en-US" dirty="0" err="1"/>
              <a:t>install_spec.rb</a:t>
            </a:r>
            <a:endParaRPr lang="en-US" dirty="0"/>
          </a:p>
        </p:txBody>
      </p:sp>
      <p:sp>
        <p:nvSpPr>
          <p:cNvPr id="4" name="Content Placeholder 3"/>
          <p:cNvSpPr>
            <a:spLocks noGrp="1"/>
          </p:cNvSpPr>
          <p:nvPr>
            <p:ph sz="quarter" idx="12"/>
          </p:nvPr>
        </p:nvSpPr>
        <p:spPr>
          <a:xfrm>
            <a:off x="1121104" y="6240369"/>
            <a:ext cx="14420850" cy="557213"/>
          </a:xfrm>
        </p:spPr>
        <p:txBody>
          <a:bodyPr/>
          <a:lstStyle/>
          <a:p>
            <a:endParaRPr lang="en-US" dirty="0"/>
          </a:p>
        </p:txBody>
      </p:sp>
      <p:sp>
        <p:nvSpPr>
          <p:cNvPr id="5" name="Title 4"/>
          <p:cNvSpPr>
            <a:spLocks noGrp="1"/>
          </p:cNvSpPr>
          <p:nvPr>
            <p:ph type="title"/>
          </p:nvPr>
        </p:nvSpPr>
        <p:spPr/>
        <p:txBody>
          <a:bodyPr/>
          <a:lstStyle/>
          <a:p>
            <a:r>
              <a:rPr lang="en-US" dirty="0"/>
              <a:t>Execute the Test to Initiate Pry</a:t>
            </a:r>
          </a:p>
        </p:txBody>
      </p:sp>
    </p:spTree>
    <p:extLst>
      <p:ext uri="{BB962C8B-B14F-4D97-AF65-F5344CB8AC3E}">
        <p14:creationId xmlns:p14="http://schemas.microsoft.com/office/powerpoint/2010/main" val="3444648114"/>
      </p:ext>
    </p:extLst>
  </p:cSld>
  <p:clrMapOvr>
    <a:masterClrMapping/>
  </p:clrMapOvr>
  <p:transition spd="med">
    <p:fade/>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580480"/>
          </a:xfrm>
        </p:spPr>
        <p:txBody>
          <a:bodyPr/>
          <a:lstStyle/>
          <a:p>
            <a:r>
              <a:rPr lang="en-US" sz="2400" dirty="0"/>
              <a:t>    # ... CONTINUED FROM THE PREVIOUS SLIDE ...</a:t>
            </a:r>
          </a:p>
          <a:p>
            <a:r>
              <a:rPr lang="en-US" sz="2400" dirty="0"/>
              <a:t>    4: #</a:t>
            </a:r>
          </a:p>
          <a:p>
            <a:r>
              <a:rPr lang="en-US" sz="2400" dirty="0"/>
              <a:t>    5: # Copyright:: 2018, The Authors, All Rights Reserved.</a:t>
            </a:r>
          </a:p>
          <a:p>
            <a:r>
              <a:rPr lang="en-US" sz="2400" dirty="0"/>
              <a:t>    6: require 'pry'</a:t>
            </a:r>
          </a:p>
          <a:p>
            <a:r>
              <a:rPr lang="en-US" sz="2400" dirty="0"/>
              <a:t>    7: </a:t>
            </a:r>
            <a:r>
              <a:rPr lang="en-US" sz="2400" dirty="0" err="1"/>
              <a:t>binding.pry</a:t>
            </a:r>
            <a:endParaRPr lang="en-US" sz="2400" dirty="0"/>
          </a:p>
          <a:p>
            <a:r>
              <a:rPr lang="en-US" sz="2400" dirty="0"/>
              <a:t>    8:</a:t>
            </a:r>
          </a:p>
          <a:p>
            <a:r>
              <a:rPr lang="en-US" sz="2400" dirty="0"/>
              <a:t> =&gt; 9: package node['apache']['</a:t>
            </a:r>
            <a:r>
              <a:rPr lang="en-US" sz="2400" dirty="0" err="1"/>
              <a:t>package_name</a:t>
            </a:r>
            <a:r>
              <a:rPr lang="en-US" sz="2400" dirty="0"/>
              <a:t>’]</a:t>
            </a:r>
          </a:p>
          <a:p>
            <a:endParaRPr lang="en-US" sz="2400" dirty="0"/>
          </a:p>
          <a:p>
            <a:r>
              <a:rPr lang="en-US" sz="2400" dirty="0"/>
              <a:t>[1] pry(#&lt;Chef::Recipe&gt;)&gt;</a:t>
            </a:r>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spec/unit/recipes/</a:t>
            </a:r>
            <a:r>
              <a:rPr lang="en-US" dirty="0" err="1"/>
              <a:t>install_spec.rb</a:t>
            </a:r>
            <a:endParaRPr lang="en-US" dirty="0"/>
          </a:p>
        </p:txBody>
      </p:sp>
      <p:sp>
        <p:nvSpPr>
          <p:cNvPr id="4" name="Content Placeholder 3"/>
          <p:cNvSpPr>
            <a:spLocks noGrp="1"/>
          </p:cNvSpPr>
          <p:nvPr>
            <p:ph sz="quarter" idx="12"/>
          </p:nvPr>
        </p:nvSpPr>
        <p:spPr>
          <a:xfrm>
            <a:off x="1122782" y="6034076"/>
            <a:ext cx="14420850" cy="557213"/>
          </a:xfrm>
        </p:spPr>
        <p:txBody>
          <a:bodyPr/>
          <a:lstStyle/>
          <a:p>
            <a:endParaRPr lang="en-US" dirty="0"/>
          </a:p>
        </p:txBody>
      </p:sp>
      <p:sp>
        <p:nvSpPr>
          <p:cNvPr id="5" name="Title 4"/>
          <p:cNvSpPr>
            <a:spLocks noGrp="1"/>
          </p:cNvSpPr>
          <p:nvPr>
            <p:ph type="title"/>
          </p:nvPr>
        </p:nvSpPr>
        <p:spPr/>
        <p:txBody>
          <a:bodyPr/>
          <a:lstStyle/>
          <a:p>
            <a:r>
              <a:rPr lang="en-US" dirty="0"/>
              <a:t>Pry Provides an Interactive Prompt</a:t>
            </a:r>
          </a:p>
        </p:txBody>
      </p:sp>
    </p:spTree>
    <p:extLst>
      <p:ext uri="{BB962C8B-B14F-4D97-AF65-F5344CB8AC3E}">
        <p14:creationId xmlns:p14="http://schemas.microsoft.com/office/powerpoint/2010/main" val="2003605252"/>
      </p:ext>
    </p:extLst>
  </p:cSld>
  <p:clrMapOvr>
    <a:masterClrMapping/>
  </p:clrMapOvr>
  <p:transition spd="med">
    <p:fade/>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315963"/>
            <a:ext cx="14423693" cy="5580480"/>
          </a:xfrm>
        </p:spPr>
        <p:txBody>
          <a:bodyPr/>
          <a:lstStyle/>
          <a:p>
            <a:r>
              <a:rPr lang="en-US" sz="2000" dirty="0"/>
              <a:t>Help</a:t>
            </a:r>
          </a:p>
          <a:p>
            <a:r>
              <a:rPr lang="en-US" sz="2000" dirty="0"/>
              <a:t>  help               Show a list of commands or information about a specific command.</a:t>
            </a:r>
          </a:p>
          <a:p>
            <a:endParaRPr lang="en-US" sz="2000" dirty="0"/>
          </a:p>
          <a:p>
            <a:r>
              <a:rPr lang="en-US" sz="2000" dirty="0"/>
              <a:t>Context</a:t>
            </a:r>
          </a:p>
          <a:p>
            <a:r>
              <a:rPr lang="en-US" sz="2000" dirty="0"/>
              <a:t>  cd                 Move into a new context (object or scope).</a:t>
            </a:r>
          </a:p>
          <a:p>
            <a:r>
              <a:rPr lang="en-US" sz="2000" dirty="0"/>
              <a:t>  find-method        Recursively search for a method within a class/module or the </a:t>
            </a:r>
            <a:r>
              <a:rPr lang="en-US" sz="2000" dirty="0" err="1"/>
              <a:t>curr</a:t>
            </a:r>
            <a:r>
              <a:rPr lang="en-US" sz="2000" dirty="0"/>
              <a:t>...</a:t>
            </a:r>
          </a:p>
          <a:p>
            <a:r>
              <a:rPr lang="en-US" sz="2000" dirty="0"/>
              <a:t>  </a:t>
            </a:r>
            <a:r>
              <a:rPr lang="en-US" sz="2000" dirty="0" err="1"/>
              <a:t>ls</a:t>
            </a:r>
            <a:r>
              <a:rPr lang="en-US" sz="2000" dirty="0"/>
              <a:t>                 Show the list of </a:t>
            </a:r>
            <a:r>
              <a:rPr lang="en-US" sz="2000" dirty="0" err="1"/>
              <a:t>vars</a:t>
            </a:r>
            <a:r>
              <a:rPr lang="en-US" sz="2000" dirty="0"/>
              <a:t> and methods in the current scope.</a:t>
            </a:r>
          </a:p>
          <a:p>
            <a:r>
              <a:rPr lang="en-US" sz="2000" dirty="0"/>
              <a:t>  pry-</a:t>
            </a:r>
            <a:r>
              <a:rPr lang="en-US" sz="2000" dirty="0" err="1"/>
              <a:t>backtrace</a:t>
            </a:r>
            <a:r>
              <a:rPr lang="en-US" sz="2000" dirty="0"/>
              <a:t>      Show the </a:t>
            </a:r>
            <a:r>
              <a:rPr lang="en-US" sz="2000" dirty="0" err="1"/>
              <a:t>backtrace</a:t>
            </a:r>
            <a:r>
              <a:rPr lang="en-US" sz="2000" dirty="0"/>
              <a:t> for the pry session.</a:t>
            </a:r>
          </a:p>
          <a:p>
            <a:r>
              <a:rPr lang="en-US" sz="2000" dirty="0"/>
              <a:t>  raise-up           Raise an exception out of the current pry instance.</a:t>
            </a:r>
          </a:p>
          <a:p>
            <a:r>
              <a:rPr lang="en-US" sz="2000" dirty="0"/>
              <a:t>  reset              Reset the </a:t>
            </a:r>
            <a:r>
              <a:rPr lang="en-US" sz="2000" dirty="0" err="1"/>
              <a:t>repl</a:t>
            </a:r>
            <a:r>
              <a:rPr lang="en-US" sz="2000" dirty="0"/>
              <a:t> to a clean state.</a:t>
            </a:r>
          </a:p>
        </p:txBody>
      </p:sp>
      <p:sp>
        <p:nvSpPr>
          <p:cNvPr id="3" name="Text Placeholder 2"/>
          <p:cNvSpPr>
            <a:spLocks noGrp="1"/>
          </p:cNvSpPr>
          <p:nvPr>
            <p:ph type="body" sz="quarter" idx="11"/>
          </p:nvPr>
        </p:nvSpPr>
        <p:spPr/>
        <p:txBody>
          <a:bodyPr/>
          <a:lstStyle/>
          <a:p>
            <a:r>
              <a:rPr lang="en-US" dirty="0"/>
              <a:t>[1] pry(#&lt;Chef::Recipe&gt;)&gt; help</a:t>
            </a:r>
          </a:p>
        </p:txBody>
      </p:sp>
      <p:sp>
        <p:nvSpPr>
          <p:cNvPr id="5" name="Title 4"/>
          <p:cNvSpPr>
            <a:spLocks noGrp="1"/>
          </p:cNvSpPr>
          <p:nvPr>
            <p:ph type="title"/>
          </p:nvPr>
        </p:nvSpPr>
        <p:spPr/>
        <p:txBody>
          <a:bodyPr/>
          <a:lstStyle/>
          <a:p>
            <a:r>
              <a:rPr lang="en-US" dirty="0"/>
              <a:t>Ask Pry for Help</a:t>
            </a:r>
          </a:p>
        </p:txBody>
      </p:sp>
      <p:sp>
        <p:nvSpPr>
          <p:cNvPr id="4" name="TextBox 3"/>
          <p:cNvSpPr txBox="1"/>
          <p:nvPr/>
        </p:nvSpPr>
        <p:spPr bwMode="white">
          <a:xfrm>
            <a:off x="1351722" y="7195930"/>
            <a:ext cx="5844207" cy="526774"/>
          </a:xfrm>
          <a:prstGeom prst="rect">
            <a:avLst/>
          </a:prstGeom>
          <a:solidFill>
            <a:srgbClr val="C00000"/>
          </a:solidFill>
          <a:effectLst>
            <a:outerShdw blurRad="50800" dist="38100" dir="2700000" algn="tl" rotWithShape="0">
              <a:prstClr val="black">
                <a:alpha val="40000"/>
              </a:prstClr>
            </a:outerShdw>
          </a:effectLst>
        </p:spPr>
        <p:txBody>
          <a:bodyPr vert="horz" wrap="square" lIns="91440" tIns="91440" rIns="91440" bIns="91440" rtlCol="0" anchor="ctr">
            <a:noAutofit/>
          </a:bodyPr>
          <a:lstStyle/>
          <a:p>
            <a:r>
              <a:rPr lang="en-US" sz="2800" dirty="0">
                <a:solidFill>
                  <a:schemeClr val="bg1">
                    <a:lumMod val="85000"/>
                  </a:schemeClr>
                </a:solidFill>
              </a:rPr>
              <a:t>To escape the help menu, type in</a:t>
            </a:r>
            <a:r>
              <a:rPr lang="en-US" sz="2800" dirty="0">
                <a:solidFill>
                  <a:schemeClr val="bg1"/>
                </a:solidFill>
              </a:rPr>
              <a:t> q</a:t>
            </a:r>
          </a:p>
        </p:txBody>
      </p:sp>
    </p:spTree>
    <p:extLst>
      <p:ext uri="{BB962C8B-B14F-4D97-AF65-F5344CB8AC3E}">
        <p14:creationId xmlns:p14="http://schemas.microsoft.com/office/powerpoint/2010/main" val="3565472676"/>
      </p:ext>
    </p:extLst>
  </p:cSld>
  <p:clrMapOvr>
    <a:masterClrMapping/>
  </p:clrMapOvr>
  <p:transition spd="med">
    <p:fade/>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000" dirty="0"/>
              <a:t>=&gt; nil</a:t>
            </a:r>
          </a:p>
        </p:txBody>
      </p:sp>
      <p:sp>
        <p:nvSpPr>
          <p:cNvPr id="3" name="Text Placeholder 2"/>
          <p:cNvSpPr>
            <a:spLocks noGrp="1"/>
          </p:cNvSpPr>
          <p:nvPr>
            <p:ph type="body" sz="quarter" idx="11"/>
          </p:nvPr>
        </p:nvSpPr>
        <p:spPr/>
        <p:txBody>
          <a:bodyPr/>
          <a:lstStyle/>
          <a:p>
            <a:r>
              <a:rPr lang="en-US" dirty="0"/>
              <a:t>[2] pry(#&lt;Chef::Recipe&gt;)&gt; node['apache']</a:t>
            </a:r>
          </a:p>
        </p:txBody>
      </p:sp>
      <p:sp>
        <p:nvSpPr>
          <p:cNvPr id="5" name="Title 4"/>
          <p:cNvSpPr>
            <a:spLocks noGrp="1"/>
          </p:cNvSpPr>
          <p:nvPr>
            <p:ph type="title"/>
          </p:nvPr>
        </p:nvSpPr>
        <p:spPr/>
        <p:txBody>
          <a:bodyPr>
            <a:normAutofit fontScale="90000"/>
          </a:bodyPr>
          <a:lstStyle/>
          <a:p>
            <a:r>
              <a:rPr lang="en-US" dirty="0"/>
              <a:t>Execute Any Code As You Would in a Recipe</a:t>
            </a:r>
          </a:p>
        </p:txBody>
      </p:sp>
    </p:spTree>
    <p:extLst>
      <p:ext uri="{BB962C8B-B14F-4D97-AF65-F5344CB8AC3E}">
        <p14:creationId xmlns:p14="http://schemas.microsoft.com/office/powerpoint/2010/main" val="2729287937"/>
      </p:ext>
    </p:extLst>
  </p:cSld>
  <p:clrMapOvr>
    <a:masterClrMapping/>
  </p:clrMapOvr>
  <p:transition spd="med">
    <p:fade/>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000" dirty="0"/>
              <a:t>=&gt; {"</a:t>
            </a:r>
            <a:r>
              <a:rPr lang="en-US" sz="2000" dirty="0" err="1"/>
              <a:t>package_name</a:t>
            </a:r>
            <a:r>
              <a:rPr lang="en-US" sz="2000" dirty="0"/>
              <a:t>"=&gt;"</a:t>
            </a:r>
            <a:r>
              <a:rPr lang="en-US" sz="2000" dirty="0" err="1"/>
              <a:t>httpd</a:t>
            </a:r>
            <a:r>
              <a:rPr lang="en-US" sz="2000" dirty="0"/>
              <a:t>"}</a:t>
            </a:r>
          </a:p>
        </p:txBody>
      </p:sp>
      <p:sp>
        <p:nvSpPr>
          <p:cNvPr id="3" name="Text Placeholder 2"/>
          <p:cNvSpPr>
            <a:spLocks noGrp="1"/>
          </p:cNvSpPr>
          <p:nvPr>
            <p:ph type="body" sz="quarter" idx="11"/>
          </p:nvPr>
        </p:nvSpPr>
        <p:spPr/>
        <p:txBody>
          <a:bodyPr/>
          <a:lstStyle/>
          <a:p>
            <a:r>
              <a:rPr lang="en-US" dirty="0"/>
              <a:t>[3] pry(#&lt;Chef::Recipe&gt;)&gt; node['</a:t>
            </a:r>
            <a:r>
              <a:rPr lang="en-US" dirty="0" err="1"/>
              <a:t>apche</a:t>
            </a:r>
            <a:r>
              <a:rPr lang="en-US" dirty="0"/>
              <a:t>']</a:t>
            </a:r>
          </a:p>
        </p:txBody>
      </p:sp>
      <p:sp>
        <p:nvSpPr>
          <p:cNvPr id="5" name="Title 4"/>
          <p:cNvSpPr>
            <a:spLocks noGrp="1"/>
          </p:cNvSpPr>
          <p:nvPr>
            <p:ph type="title"/>
          </p:nvPr>
        </p:nvSpPr>
        <p:spPr/>
        <p:txBody>
          <a:bodyPr/>
          <a:lstStyle/>
          <a:p>
            <a:r>
              <a:rPr lang="en-US" dirty="0"/>
              <a:t>Explore the Different Node Attributes</a:t>
            </a:r>
          </a:p>
        </p:txBody>
      </p:sp>
    </p:spTree>
    <p:extLst>
      <p:ext uri="{BB962C8B-B14F-4D97-AF65-F5344CB8AC3E}">
        <p14:creationId xmlns:p14="http://schemas.microsoft.com/office/powerpoint/2010/main" val="2241301256"/>
      </p:ext>
    </p:extLst>
  </p:cSld>
  <p:clrMapOvr>
    <a:masterClrMapping/>
  </p:clrMapOvr>
  <p:transition spd="med">
    <p:fade/>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sz="2000" dirty="0"/>
          </a:p>
        </p:txBody>
      </p:sp>
      <p:sp>
        <p:nvSpPr>
          <p:cNvPr id="3" name="Text Placeholder 2"/>
          <p:cNvSpPr>
            <a:spLocks noGrp="1"/>
          </p:cNvSpPr>
          <p:nvPr>
            <p:ph type="body" sz="quarter" idx="11"/>
          </p:nvPr>
        </p:nvSpPr>
        <p:spPr/>
        <p:txBody>
          <a:bodyPr/>
          <a:lstStyle/>
          <a:p>
            <a:r>
              <a:rPr lang="en-US" dirty="0"/>
              <a:t>[4] pry(#&lt;Chef::Recipe&gt;)&gt; exit!</a:t>
            </a:r>
          </a:p>
        </p:txBody>
      </p:sp>
      <p:sp>
        <p:nvSpPr>
          <p:cNvPr id="5" name="Title 4"/>
          <p:cNvSpPr>
            <a:spLocks noGrp="1"/>
          </p:cNvSpPr>
          <p:nvPr>
            <p:ph type="title"/>
          </p:nvPr>
        </p:nvSpPr>
        <p:spPr/>
        <p:txBody>
          <a:bodyPr/>
          <a:lstStyle/>
          <a:p>
            <a:r>
              <a:rPr lang="en-US" dirty="0"/>
              <a:t>Halt the Execution of the Test Immediately</a:t>
            </a:r>
          </a:p>
        </p:txBody>
      </p:sp>
    </p:spTree>
    <p:extLst>
      <p:ext uri="{BB962C8B-B14F-4D97-AF65-F5344CB8AC3E}">
        <p14:creationId xmlns:p14="http://schemas.microsoft.com/office/powerpoint/2010/main" val="3182136081"/>
      </p:ext>
    </p:extLst>
  </p:cSld>
  <p:clrMapOvr>
    <a:masterClrMapping/>
  </p:clrMapOvr>
  <p:transition spd="med">
    <p:fade/>
  </p:transition>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Setup a Break Point</a:t>
            </a:r>
          </a:p>
        </p:txBody>
      </p:sp>
      <p:sp>
        <p:nvSpPr>
          <p:cNvPr id="3" name="Content Placeholder 2"/>
          <p:cNvSpPr>
            <a:spLocks noGrp="1"/>
          </p:cNvSpPr>
          <p:nvPr>
            <p:ph sz="quarter" idx="11"/>
          </p:nvPr>
        </p:nvSpPr>
        <p:spPr/>
        <p:txBody>
          <a:bodyPr/>
          <a:lstStyle/>
          <a:p>
            <a:r>
              <a:rPr lang="en-US" dirty="0"/>
              <a:t>Time to pry into the code and see what it is going on.</a:t>
            </a:r>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Mutate the code and add the breakpoint</a:t>
            </a:r>
          </a:p>
          <a:p>
            <a:pPr marL="342900" indent="-342900">
              <a:buFont typeface="Wingdings" charset="2"/>
              <a:buChar char="ü"/>
            </a:pPr>
            <a:r>
              <a:rPr lang="en-US" dirty="0"/>
              <a:t>Execute the tests to cause the breakpoint to trigger</a:t>
            </a:r>
          </a:p>
          <a:p>
            <a:pPr marL="342900" indent="-342900">
              <a:buFont typeface="Wingdings" charset="2"/>
              <a:buChar char="q"/>
            </a:pPr>
            <a:r>
              <a:rPr lang="en-US" dirty="0"/>
              <a:t>Remove the breakpoint and restore the code</a:t>
            </a:r>
          </a:p>
        </p:txBody>
      </p:sp>
    </p:spTree>
    <p:extLst>
      <p:ext uri="{BB962C8B-B14F-4D97-AF65-F5344CB8AC3E}">
        <p14:creationId xmlns:p14="http://schemas.microsoft.com/office/powerpoint/2010/main" val="200089132"/>
      </p:ext>
    </p:extLst>
  </p:cSld>
  <p:clrMapOvr>
    <a:masterClrMapping/>
  </p:clrMapOvr>
  <p:transition spd="med">
    <p:fade/>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Remove the Break Point from the Recipe</a:t>
            </a:r>
          </a:p>
        </p:txBody>
      </p:sp>
      <p:sp>
        <p:nvSpPr>
          <p:cNvPr id="3" name="Content Placeholder 2"/>
          <p:cNvSpPr>
            <a:spLocks noGrp="1"/>
          </p:cNvSpPr>
          <p:nvPr>
            <p:ph sz="quarter" idx="10"/>
          </p:nvPr>
        </p:nvSpPr>
        <p:spPr/>
        <p:txBody>
          <a:bodyPr/>
          <a:lstStyle/>
          <a:p>
            <a:r>
              <a:rPr lang="en-US" dirty="0"/>
              <a:t>#</a:t>
            </a:r>
          </a:p>
          <a:p>
            <a:r>
              <a:rPr lang="en-US" dirty="0"/>
              <a:t># Cookbook Name:: apache</a:t>
            </a:r>
          </a:p>
          <a:p>
            <a:r>
              <a:rPr lang="en-US" dirty="0"/>
              <a:t># Recipe:: install</a:t>
            </a:r>
          </a:p>
          <a:p>
            <a:r>
              <a:rPr lang="en-US" dirty="0"/>
              <a:t>#</a:t>
            </a:r>
          </a:p>
          <a:p>
            <a:r>
              <a:rPr lang="en-US" dirty="0"/>
              <a:t># Copyright (c) </a:t>
            </a:r>
            <a:r>
              <a:rPr lang="is-IS" dirty="0"/>
              <a:t>2017</a:t>
            </a:r>
            <a:r>
              <a:rPr lang="en-US" dirty="0"/>
              <a:t> The Authors, All Rights Reserved.</a:t>
            </a:r>
          </a:p>
          <a:p>
            <a:r>
              <a:rPr lang="en-US" dirty="0"/>
              <a:t>require 'pry'</a:t>
            </a:r>
          </a:p>
          <a:p>
            <a:r>
              <a:rPr lang="en-US" dirty="0" err="1"/>
              <a:t>binding.pry</a:t>
            </a:r>
            <a:endParaRPr lang="en-US" dirty="0"/>
          </a:p>
          <a:p>
            <a:endParaRPr lang="en-US" dirty="0"/>
          </a:p>
          <a:p>
            <a:r>
              <a:rPr lang="en-US" dirty="0"/>
              <a:t>package node['apache']['</a:t>
            </a:r>
            <a:r>
              <a:rPr lang="en-US" dirty="0" err="1"/>
              <a:t>package_name</a:t>
            </a:r>
            <a:r>
              <a:rPr lang="en-US" dirty="0"/>
              <a:t>']</a:t>
            </a:r>
          </a:p>
          <a:p>
            <a:endParaRPr lang="en-US" dirty="0"/>
          </a:p>
        </p:txBody>
      </p:sp>
      <p:sp>
        <p:nvSpPr>
          <p:cNvPr id="4" name="Text Placeholder 3"/>
          <p:cNvSpPr>
            <a:spLocks noGrp="1"/>
          </p:cNvSpPr>
          <p:nvPr>
            <p:ph type="body" sz="quarter" idx="11"/>
          </p:nvPr>
        </p:nvSpPr>
        <p:spPr/>
        <p:txBody>
          <a:bodyPr/>
          <a:lstStyle/>
          <a:p>
            <a:r>
              <a:rPr lang="en-US" dirty="0"/>
              <a:t>~/apache/recipes/</a:t>
            </a:r>
            <a:r>
              <a:rPr lang="en-US" dirty="0" err="1"/>
              <a:t>install.rb</a:t>
            </a:r>
            <a:endParaRPr lang="en-US" dirty="0"/>
          </a:p>
        </p:txBody>
      </p:sp>
      <p:sp>
        <p:nvSpPr>
          <p:cNvPr id="5" name="Text Placeholder 4"/>
          <p:cNvSpPr>
            <a:spLocks noGrp="1"/>
          </p:cNvSpPr>
          <p:nvPr>
            <p:ph type="body" sz="quarter" idx="12"/>
          </p:nvPr>
        </p:nvSpPr>
        <p:spPr>
          <a:xfrm>
            <a:off x="1124446" y="4791869"/>
            <a:ext cx="14404273" cy="1640889"/>
          </a:xfrm>
        </p:spPr>
        <p:txBody>
          <a:bodyPr/>
          <a:lstStyle/>
          <a:p>
            <a:r>
              <a:rPr lang="en-US" dirty="0"/>
              <a:t>-</a:t>
            </a:r>
          </a:p>
        </p:txBody>
      </p:sp>
    </p:spTree>
    <p:extLst>
      <p:ext uri="{BB962C8B-B14F-4D97-AF65-F5344CB8AC3E}">
        <p14:creationId xmlns:p14="http://schemas.microsoft.com/office/powerpoint/2010/main" val="3746960469"/>
      </p:ext>
    </p:extLst>
  </p:cSld>
  <p:clrMapOvr>
    <a:masterClrMapping/>
  </p:clrMapOvr>
  <p:transition spd="med">
    <p:fade/>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Fix the Change in the Attributes</a:t>
            </a:r>
          </a:p>
        </p:txBody>
      </p:sp>
      <p:sp>
        <p:nvSpPr>
          <p:cNvPr id="3" name="Content Placeholder 2"/>
          <p:cNvSpPr>
            <a:spLocks noGrp="1"/>
          </p:cNvSpPr>
          <p:nvPr>
            <p:ph sz="quarter" idx="10"/>
          </p:nvPr>
        </p:nvSpPr>
        <p:spPr/>
        <p:txBody>
          <a:bodyPr/>
          <a:lstStyle/>
          <a:p>
            <a:r>
              <a:rPr lang="en-US" dirty="0"/>
              <a:t>default['apache']['</a:t>
            </a:r>
            <a:r>
              <a:rPr lang="en-US" dirty="0" err="1"/>
              <a:t>package_name</a:t>
            </a:r>
            <a:r>
              <a:rPr lang="en-US" dirty="0"/>
              <a:t>'] = '</a:t>
            </a:r>
            <a:r>
              <a:rPr lang="en-US" dirty="0" err="1"/>
              <a:t>httpd</a:t>
            </a:r>
            <a:r>
              <a:rPr lang="en-US" dirty="0"/>
              <a:t>'</a:t>
            </a:r>
          </a:p>
        </p:txBody>
      </p:sp>
      <p:sp>
        <p:nvSpPr>
          <p:cNvPr id="4" name="Text Placeholder 3"/>
          <p:cNvSpPr>
            <a:spLocks noGrp="1"/>
          </p:cNvSpPr>
          <p:nvPr>
            <p:ph type="body" sz="quarter" idx="11"/>
          </p:nvPr>
        </p:nvSpPr>
        <p:spPr/>
        <p:txBody>
          <a:bodyPr/>
          <a:lstStyle/>
          <a:p>
            <a:r>
              <a:rPr lang="en-US" dirty="0"/>
              <a:t>~/apache/attributes/</a:t>
            </a:r>
            <a:r>
              <a:rPr lang="en-US" dirty="0" err="1"/>
              <a:t>default.rb</a:t>
            </a:r>
            <a:endParaRPr lang="en-US" dirty="0"/>
          </a:p>
        </p:txBody>
      </p:sp>
      <p:sp>
        <p:nvSpPr>
          <p:cNvPr id="6" name="Text Placeholder 5"/>
          <p:cNvSpPr>
            <a:spLocks noGrp="1"/>
          </p:cNvSpPr>
          <p:nvPr>
            <p:ph type="body" sz="quarter" idx="13"/>
          </p:nvPr>
        </p:nvSpPr>
        <p:spPr>
          <a:xfrm>
            <a:off x="1135042" y="2108314"/>
            <a:ext cx="14404273" cy="505677"/>
          </a:xfrm>
        </p:spPr>
        <p:txBody>
          <a:bodyPr/>
          <a:lstStyle/>
          <a:p>
            <a:r>
              <a:rPr lang="en-US" dirty="0"/>
              <a:t>+</a:t>
            </a:r>
          </a:p>
        </p:txBody>
      </p:sp>
    </p:spTree>
    <p:extLst>
      <p:ext uri="{BB962C8B-B14F-4D97-AF65-F5344CB8AC3E}">
        <p14:creationId xmlns:p14="http://schemas.microsoft.com/office/powerpoint/2010/main" val="835094431"/>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Discussion</a:t>
            </a:r>
          </a:p>
        </p:txBody>
      </p:sp>
      <p:sp>
        <p:nvSpPr>
          <p:cNvPr id="3" name="Subtitle 2"/>
          <p:cNvSpPr>
            <a:spLocks noGrp="1"/>
          </p:cNvSpPr>
          <p:nvPr>
            <p:ph type="subTitle" idx="1"/>
          </p:nvPr>
        </p:nvSpPr>
        <p:spPr/>
        <p:txBody>
          <a:bodyPr/>
          <a:lstStyle/>
          <a:p>
            <a:r>
              <a:rPr lang="en-US" dirty="0"/>
              <a:t>What are reasons you see that make testing hard?</a:t>
            </a:r>
          </a:p>
          <a:p>
            <a:endParaRPr lang="en-US" dirty="0"/>
          </a:p>
          <a:p>
            <a:r>
              <a:rPr lang="en-US" dirty="0"/>
              <a:t>What are some of the the ways in which you have made it less hard?</a:t>
            </a:r>
          </a:p>
        </p:txBody>
      </p:sp>
    </p:spTree>
    <p:extLst>
      <p:ext uri="{BB962C8B-B14F-4D97-AF65-F5344CB8AC3E}">
        <p14:creationId xmlns:p14="http://schemas.microsoft.com/office/powerpoint/2010/main" val="219104771"/>
      </p:ext>
    </p:extLst>
  </p:cSld>
  <p:clrMapOvr>
    <a:masterClrMapping/>
  </p:clrMapOvr>
  <p:transition spd="med">
    <p:fade/>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Setup a Break Point</a:t>
            </a:r>
          </a:p>
        </p:txBody>
      </p:sp>
      <p:sp>
        <p:nvSpPr>
          <p:cNvPr id="3" name="Content Placeholder 2"/>
          <p:cNvSpPr>
            <a:spLocks noGrp="1"/>
          </p:cNvSpPr>
          <p:nvPr>
            <p:ph sz="quarter" idx="11"/>
          </p:nvPr>
        </p:nvSpPr>
        <p:spPr/>
        <p:txBody>
          <a:bodyPr/>
          <a:lstStyle/>
          <a:p>
            <a:r>
              <a:rPr lang="en-US" dirty="0"/>
              <a:t>Time to pry into the code and see what it is going on.</a:t>
            </a:r>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Mutate the code and add the breakpoint</a:t>
            </a:r>
          </a:p>
          <a:p>
            <a:pPr marL="342900" indent="-342900">
              <a:buFont typeface="Wingdings" charset="2"/>
              <a:buChar char="ü"/>
            </a:pPr>
            <a:r>
              <a:rPr lang="en-US" dirty="0"/>
              <a:t>Execute the tests to cause the breakpoint to trigger</a:t>
            </a:r>
          </a:p>
          <a:p>
            <a:pPr marL="342900" indent="-342900">
              <a:buFont typeface="Wingdings" charset="2"/>
              <a:buChar char="ü"/>
            </a:pPr>
            <a:r>
              <a:rPr lang="en-US" dirty="0"/>
              <a:t>Remove the breakpoint and restore the code</a:t>
            </a:r>
          </a:p>
        </p:txBody>
      </p:sp>
    </p:spTree>
    <p:extLst>
      <p:ext uri="{BB962C8B-B14F-4D97-AF65-F5344CB8AC3E}">
        <p14:creationId xmlns:p14="http://schemas.microsoft.com/office/powerpoint/2010/main" val="1150651513"/>
      </p:ext>
    </p:extLst>
  </p:cSld>
  <p:clrMapOvr>
    <a:masterClrMapping/>
  </p:clrMapOvr>
  <p:transition spd="med">
    <p:fade/>
  </p:transition>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Refactor Remaining Resources</a:t>
            </a:r>
          </a:p>
        </p:txBody>
      </p:sp>
      <p:sp>
        <p:nvSpPr>
          <p:cNvPr id="3" name="Subtitle 2"/>
          <p:cNvSpPr>
            <a:spLocks noGrp="1"/>
          </p:cNvSpPr>
          <p:nvPr>
            <p:ph type="subTitle" idx="1"/>
          </p:nvPr>
        </p:nvSpPr>
        <p:spPr/>
        <p:txBody>
          <a:bodyPr/>
          <a:lstStyle/>
          <a:p>
            <a:r>
              <a:rPr lang="en-US" dirty="0"/>
              <a:t>Refactor the resource to use a Node attribute</a:t>
            </a:r>
          </a:p>
          <a:p>
            <a:r>
              <a:rPr lang="en-US" dirty="0"/>
              <a:t>Execute the tests and verify the tests fail</a:t>
            </a:r>
          </a:p>
          <a:p>
            <a:r>
              <a:rPr lang="en-US" dirty="0"/>
              <a:t>Add the new Node attribute</a:t>
            </a:r>
          </a:p>
          <a:p>
            <a:r>
              <a:rPr lang="en-US" dirty="0"/>
              <a:t>Execute the tests and verify the tests pass</a:t>
            </a:r>
          </a:p>
          <a:p>
            <a:pPr marL="0" indent="0">
              <a:buNone/>
            </a:pPr>
            <a:endParaRPr lang="en-US" dirty="0"/>
          </a:p>
          <a:p>
            <a:pPr marL="0" indent="0">
              <a:buNone/>
            </a:pPr>
            <a:endParaRPr lang="en-US" dirty="0"/>
          </a:p>
          <a:p>
            <a:pPr marL="0" indent="0">
              <a:buNone/>
            </a:pPr>
            <a:r>
              <a:rPr lang="en-US" i="1" dirty="0"/>
              <a:t>BONUS: Use pry to verify that the attribute has been set.</a:t>
            </a:r>
          </a:p>
        </p:txBody>
      </p:sp>
      <p:sp>
        <p:nvSpPr>
          <p:cNvPr id="4" name="TextBox 3"/>
          <p:cNvSpPr txBox="1"/>
          <p:nvPr/>
        </p:nvSpPr>
        <p:spPr bwMode="white">
          <a:xfrm>
            <a:off x="1671638" y="7282069"/>
            <a:ext cx="12330113" cy="675861"/>
          </a:xfrm>
          <a:prstGeom prst="rect">
            <a:avLst/>
          </a:prstGeom>
          <a:solidFill>
            <a:schemeClr val="bg2">
              <a:lumMod val="85000"/>
            </a:schemeClr>
          </a:solidFill>
        </p:spPr>
        <p:txBody>
          <a:bodyPr vert="horz" wrap="square" lIns="91440" tIns="91440" rIns="91440" bIns="91440" rtlCol="0">
            <a:normAutofit/>
          </a:bodyPr>
          <a:lstStyle/>
          <a:p>
            <a:pPr marL="342900" indent="-342900" algn="ctr">
              <a:buFont typeface="Wingdings" charset="2"/>
              <a:buChar char="v"/>
            </a:pPr>
            <a:r>
              <a:rPr lang="en-US" b="1" dirty="0"/>
              <a:t>Repeat this series of steps for the configuration recipe and service recipe</a:t>
            </a:r>
          </a:p>
        </p:txBody>
      </p:sp>
    </p:spTree>
    <p:extLst>
      <p:ext uri="{BB962C8B-B14F-4D97-AF65-F5344CB8AC3E}">
        <p14:creationId xmlns:p14="http://schemas.microsoft.com/office/powerpoint/2010/main" val="2244086988"/>
      </p:ext>
    </p:extLst>
  </p:cSld>
  <p:clrMapOvr>
    <a:masterClrMapping/>
  </p:clrMapOvr>
  <p:transition spd="med">
    <p:fade/>
  </p:transitio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Update the Recipe to use the Node Attribute</a:t>
            </a:r>
          </a:p>
        </p:txBody>
      </p:sp>
      <p:sp>
        <p:nvSpPr>
          <p:cNvPr id="3" name="Content Placeholder 2"/>
          <p:cNvSpPr>
            <a:spLocks noGrp="1"/>
          </p:cNvSpPr>
          <p:nvPr>
            <p:ph sz="quarter" idx="10"/>
          </p:nvPr>
        </p:nvSpPr>
        <p:spPr/>
        <p:txBody>
          <a:bodyPr/>
          <a:lstStyle/>
          <a:p>
            <a:r>
              <a:rPr lang="en-US" dirty="0"/>
              <a:t>#</a:t>
            </a:r>
          </a:p>
          <a:p>
            <a:r>
              <a:rPr lang="en-US" dirty="0"/>
              <a:t># Cookbook Name:: apache</a:t>
            </a:r>
          </a:p>
          <a:p>
            <a:r>
              <a:rPr lang="en-US" dirty="0"/>
              <a:t># Recipe:: service</a:t>
            </a:r>
          </a:p>
          <a:p>
            <a:r>
              <a:rPr lang="en-US" dirty="0"/>
              <a:t>#</a:t>
            </a:r>
          </a:p>
          <a:p>
            <a:r>
              <a:rPr lang="en-US" dirty="0"/>
              <a:t># Copyright (c) </a:t>
            </a:r>
            <a:r>
              <a:rPr lang="is-IS" dirty="0"/>
              <a:t>2017</a:t>
            </a:r>
            <a:r>
              <a:rPr lang="en-US" dirty="0"/>
              <a:t> The Authors, All Rights Reserved.</a:t>
            </a:r>
          </a:p>
          <a:p>
            <a:r>
              <a:rPr lang="en-US" dirty="0"/>
              <a:t>service node['apache']['</a:t>
            </a:r>
            <a:r>
              <a:rPr lang="en-US" dirty="0" err="1"/>
              <a:t>service_name</a:t>
            </a:r>
            <a:r>
              <a:rPr lang="en-US" dirty="0"/>
              <a:t>'] do</a:t>
            </a:r>
          </a:p>
          <a:p>
            <a:r>
              <a:rPr lang="en-US" dirty="0"/>
              <a:t>  action [:enable, :start]</a:t>
            </a:r>
          </a:p>
          <a:p>
            <a:r>
              <a:rPr lang="en-US" dirty="0"/>
              <a:t>end</a:t>
            </a:r>
          </a:p>
        </p:txBody>
      </p:sp>
      <p:sp>
        <p:nvSpPr>
          <p:cNvPr id="4" name="Text Placeholder 3"/>
          <p:cNvSpPr>
            <a:spLocks noGrp="1"/>
          </p:cNvSpPr>
          <p:nvPr>
            <p:ph type="body" sz="quarter" idx="11"/>
          </p:nvPr>
        </p:nvSpPr>
        <p:spPr/>
        <p:txBody>
          <a:bodyPr/>
          <a:lstStyle/>
          <a:p>
            <a:r>
              <a:rPr lang="en-US" dirty="0"/>
              <a:t>~/apache/recipes/</a:t>
            </a:r>
            <a:r>
              <a:rPr lang="en-US" dirty="0" err="1"/>
              <a:t>service.rb</a:t>
            </a:r>
            <a:endParaRPr lang="en-US" dirty="0"/>
          </a:p>
        </p:txBody>
      </p:sp>
      <p:sp>
        <p:nvSpPr>
          <p:cNvPr id="6" name="Text Placeholder 5"/>
          <p:cNvSpPr>
            <a:spLocks noGrp="1"/>
          </p:cNvSpPr>
          <p:nvPr>
            <p:ph type="body" sz="quarter" idx="13"/>
          </p:nvPr>
        </p:nvSpPr>
        <p:spPr>
          <a:xfrm>
            <a:off x="1135042" y="4757314"/>
            <a:ext cx="14404273" cy="626533"/>
          </a:xfrm>
        </p:spPr>
        <p:txBody>
          <a:bodyPr/>
          <a:lstStyle/>
          <a:p>
            <a:r>
              <a:rPr lang="en-US" dirty="0"/>
              <a:t>+</a:t>
            </a:r>
          </a:p>
        </p:txBody>
      </p:sp>
    </p:spTree>
    <p:extLst>
      <p:ext uri="{BB962C8B-B14F-4D97-AF65-F5344CB8AC3E}">
        <p14:creationId xmlns:p14="http://schemas.microsoft.com/office/powerpoint/2010/main" val="973565700"/>
      </p:ext>
    </p:extLst>
  </p:cSld>
  <p:clrMapOvr>
    <a:masterClrMapping/>
  </p:clrMapOvr>
  <p:transition spd="med">
    <p:fade/>
  </p:transitio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dirty="0"/>
              <a:t>FFF</a:t>
            </a:r>
          </a:p>
          <a:p>
            <a:endParaRPr lang="en-US" sz="2400" dirty="0"/>
          </a:p>
          <a:p>
            <a:r>
              <a:rPr lang="en-US" sz="2400" dirty="0"/>
              <a:t>Failures:</a:t>
            </a:r>
          </a:p>
          <a:p>
            <a:endParaRPr lang="en-US" sz="2400" dirty="0"/>
          </a:p>
          <a:p>
            <a:r>
              <a:rPr lang="en-US" sz="2400" dirty="0"/>
              <a:t>  1) apache::service When all attributes are default, on an Centos 6.9 converges successfully</a:t>
            </a:r>
          </a:p>
          <a:p>
            <a:r>
              <a:rPr lang="en-US" sz="2400" dirty="0"/>
              <a:t>     Failure/Error: expect { </a:t>
            </a:r>
            <a:r>
              <a:rPr lang="en-US" sz="2400" dirty="0" err="1"/>
              <a:t>chef_run</a:t>
            </a:r>
            <a:r>
              <a:rPr lang="en-US" sz="2400" dirty="0"/>
              <a:t> }.</a:t>
            </a:r>
            <a:r>
              <a:rPr lang="en-US" sz="2400" dirty="0" err="1"/>
              <a:t>to_not</a:t>
            </a:r>
            <a:r>
              <a:rPr lang="en-US" sz="2400" dirty="0"/>
              <a:t> </a:t>
            </a:r>
            <a:r>
              <a:rPr lang="en-US" sz="2400" dirty="0" err="1"/>
              <a:t>raise_error</a:t>
            </a:r>
            <a:endParaRPr lang="en-US" sz="2400" dirty="0"/>
          </a:p>
          <a:p>
            <a:endParaRPr lang="en-US" sz="2400" dirty="0"/>
          </a:p>
          <a:p>
            <a:r>
              <a:rPr lang="en-US" sz="2400" dirty="0"/>
              <a:t>       expected no Exception, got #&lt;</a:t>
            </a:r>
            <a:r>
              <a:rPr lang="en-US" sz="2400" dirty="0" err="1"/>
              <a:t>ArgumentError</a:t>
            </a:r>
            <a:r>
              <a:rPr lang="en-US" sz="2400" dirty="0"/>
              <a:t>: You must supply a name when declaring a service resource&gt; with </a:t>
            </a:r>
            <a:r>
              <a:rPr lang="en-US" sz="2400" dirty="0" err="1"/>
              <a:t>backtrace</a:t>
            </a:r>
            <a:r>
              <a:rPr lang="en-US" sz="2400" dirty="0"/>
              <a:t>:</a:t>
            </a:r>
          </a:p>
          <a:p>
            <a:r>
              <a:rPr lang="en-US" sz="2400" dirty="0"/>
              <a:t>         # /</a:t>
            </a:r>
            <a:r>
              <a:rPr lang="en-US" sz="2400" dirty="0" err="1"/>
              <a:t>tmp</a:t>
            </a:r>
            <a:r>
              <a:rPr lang="en-US" sz="2400" dirty="0"/>
              <a:t>/chefspec20180313-17746-14gwtwpfile_cache_path/cookbooks/apache/recipes/service.rb:6:in `</a:t>
            </a:r>
            <a:r>
              <a:rPr lang="en-US" sz="2400" dirty="0" err="1"/>
              <a:t>from_file</a:t>
            </a:r>
            <a:r>
              <a:rPr lang="en-US" sz="2400" dirty="0"/>
              <a:t>'</a:t>
            </a:r>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spec/unit/recipes/</a:t>
            </a:r>
            <a:r>
              <a:rPr lang="en-US" dirty="0" err="1"/>
              <a:t>service_spec.rb</a:t>
            </a:r>
            <a:endParaRPr lang="en-US" dirty="0"/>
          </a:p>
        </p:txBody>
      </p:sp>
      <p:sp>
        <p:nvSpPr>
          <p:cNvPr id="4" name="Content Placeholder 3"/>
          <p:cNvSpPr>
            <a:spLocks noGrp="1"/>
          </p:cNvSpPr>
          <p:nvPr>
            <p:ph sz="quarter" idx="12"/>
          </p:nvPr>
        </p:nvSpPr>
        <p:spPr>
          <a:xfrm>
            <a:off x="1127883" y="4995932"/>
            <a:ext cx="14420850" cy="1803453"/>
          </a:xfrm>
        </p:spPr>
        <p:txBody>
          <a:bodyPr/>
          <a:lstStyle/>
          <a:p>
            <a:endParaRPr lang="en-US" dirty="0"/>
          </a:p>
        </p:txBody>
      </p:sp>
      <p:sp>
        <p:nvSpPr>
          <p:cNvPr id="5" name="Title 4"/>
          <p:cNvSpPr>
            <a:spLocks noGrp="1"/>
          </p:cNvSpPr>
          <p:nvPr>
            <p:ph type="title"/>
          </p:nvPr>
        </p:nvSpPr>
        <p:spPr/>
        <p:txBody>
          <a:bodyPr/>
          <a:lstStyle/>
          <a:p>
            <a:r>
              <a:rPr lang="en-US" dirty="0"/>
              <a:t>Execute the Tests to See it Fail</a:t>
            </a:r>
          </a:p>
        </p:txBody>
      </p:sp>
    </p:spTree>
    <p:extLst>
      <p:ext uri="{BB962C8B-B14F-4D97-AF65-F5344CB8AC3E}">
        <p14:creationId xmlns:p14="http://schemas.microsoft.com/office/powerpoint/2010/main" val="562944355"/>
      </p:ext>
    </p:extLst>
  </p:cSld>
  <p:clrMapOvr>
    <a:masterClrMapping/>
  </p:clrMapOvr>
  <p:transition spd="med">
    <p:fade/>
  </p:transitio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the Default Node Attribute</a:t>
            </a:r>
          </a:p>
        </p:txBody>
      </p:sp>
      <p:sp>
        <p:nvSpPr>
          <p:cNvPr id="3" name="Content Placeholder 2"/>
          <p:cNvSpPr>
            <a:spLocks noGrp="1"/>
          </p:cNvSpPr>
          <p:nvPr>
            <p:ph sz="quarter" idx="10"/>
          </p:nvPr>
        </p:nvSpPr>
        <p:spPr/>
        <p:txBody>
          <a:bodyPr/>
          <a:lstStyle/>
          <a:p>
            <a:r>
              <a:rPr lang="en-US" dirty="0"/>
              <a:t>default['apache']['</a:t>
            </a:r>
            <a:r>
              <a:rPr lang="en-US" dirty="0" err="1"/>
              <a:t>package_name</a:t>
            </a:r>
            <a:r>
              <a:rPr lang="en-US" dirty="0"/>
              <a:t>'] = '</a:t>
            </a:r>
            <a:r>
              <a:rPr lang="en-US" dirty="0" err="1"/>
              <a:t>httpd</a:t>
            </a:r>
            <a:r>
              <a:rPr lang="en-US" dirty="0"/>
              <a:t>'</a:t>
            </a:r>
          </a:p>
          <a:p>
            <a:r>
              <a:rPr lang="en-US" dirty="0"/>
              <a:t>default['apache']['</a:t>
            </a:r>
            <a:r>
              <a:rPr lang="en-US" dirty="0" err="1"/>
              <a:t>service_name</a:t>
            </a:r>
            <a:r>
              <a:rPr lang="en-US" dirty="0"/>
              <a:t>'] = '</a:t>
            </a:r>
            <a:r>
              <a:rPr lang="en-US" dirty="0" err="1"/>
              <a:t>httpd</a:t>
            </a:r>
            <a:r>
              <a:rPr lang="en-US" dirty="0"/>
              <a:t>'</a:t>
            </a:r>
          </a:p>
          <a:p>
            <a:endParaRPr lang="en-US" dirty="0"/>
          </a:p>
        </p:txBody>
      </p:sp>
      <p:sp>
        <p:nvSpPr>
          <p:cNvPr id="4" name="Text Placeholder 3"/>
          <p:cNvSpPr>
            <a:spLocks noGrp="1"/>
          </p:cNvSpPr>
          <p:nvPr>
            <p:ph type="body" sz="quarter" idx="11"/>
          </p:nvPr>
        </p:nvSpPr>
        <p:spPr/>
        <p:txBody>
          <a:bodyPr/>
          <a:lstStyle/>
          <a:p>
            <a:r>
              <a:rPr lang="en-US" dirty="0"/>
              <a:t>~/apache/attributes/</a:t>
            </a:r>
            <a:r>
              <a:rPr lang="en-US" dirty="0" err="1"/>
              <a:t>default.rb</a:t>
            </a:r>
            <a:endParaRPr lang="en-US" dirty="0"/>
          </a:p>
        </p:txBody>
      </p:sp>
      <p:sp>
        <p:nvSpPr>
          <p:cNvPr id="6" name="Text Placeholder 5"/>
          <p:cNvSpPr>
            <a:spLocks noGrp="1"/>
          </p:cNvSpPr>
          <p:nvPr>
            <p:ph type="body" sz="quarter" idx="13"/>
          </p:nvPr>
        </p:nvSpPr>
        <p:spPr>
          <a:xfrm>
            <a:off x="1135042" y="2640649"/>
            <a:ext cx="14404273" cy="626533"/>
          </a:xfrm>
        </p:spPr>
        <p:txBody>
          <a:bodyPr/>
          <a:lstStyle/>
          <a:p>
            <a:endParaRPr lang="en-US" dirty="0"/>
          </a:p>
        </p:txBody>
      </p:sp>
    </p:spTree>
    <p:extLst>
      <p:ext uri="{BB962C8B-B14F-4D97-AF65-F5344CB8AC3E}">
        <p14:creationId xmlns:p14="http://schemas.microsoft.com/office/powerpoint/2010/main" val="559765920"/>
      </p:ext>
    </p:extLst>
  </p:cSld>
  <p:clrMapOvr>
    <a:masterClrMapping/>
  </p:clrMapOvr>
  <p:transition spd="med">
    <p:fade/>
  </p:transition>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dirty="0"/>
              <a:t>...</a:t>
            </a:r>
          </a:p>
          <a:p>
            <a:endParaRPr lang="en-US" sz="2400" dirty="0"/>
          </a:p>
          <a:p>
            <a:r>
              <a:rPr lang="en-US" sz="2400" dirty="0"/>
              <a:t>Finished in 1.06 seconds (files took 4.33 seconds to load)</a:t>
            </a:r>
          </a:p>
          <a:p>
            <a:r>
              <a:rPr lang="en-US" sz="2400" dirty="0"/>
              <a:t>3 examples, 0 failures</a:t>
            </a:r>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spec/unit/recipes/</a:t>
            </a:r>
            <a:r>
              <a:rPr lang="en-US" dirty="0" err="1"/>
              <a:t>service_spec.rb</a:t>
            </a:r>
            <a:endParaRPr lang="en-US" dirty="0"/>
          </a:p>
        </p:txBody>
      </p:sp>
      <p:sp>
        <p:nvSpPr>
          <p:cNvPr id="4" name="Content Placeholder 3"/>
          <p:cNvSpPr>
            <a:spLocks noGrp="1"/>
          </p:cNvSpPr>
          <p:nvPr>
            <p:ph sz="quarter" idx="12"/>
          </p:nvPr>
        </p:nvSpPr>
        <p:spPr>
          <a:xfrm>
            <a:off x="1127883" y="3683600"/>
            <a:ext cx="14420850" cy="496818"/>
          </a:xfrm>
        </p:spPr>
        <p:txBody>
          <a:bodyPr/>
          <a:lstStyle/>
          <a:p>
            <a:endParaRPr lang="en-US" dirty="0"/>
          </a:p>
        </p:txBody>
      </p:sp>
      <p:sp>
        <p:nvSpPr>
          <p:cNvPr id="5" name="Title 4"/>
          <p:cNvSpPr>
            <a:spLocks noGrp="1"/>
          </p:cNvSpPr>
          <p:nvPr>
            <p:ph type="title"/>
          </p:nvPr>
        </p:nvSpPr>
        <p:spPr/>
        <p:txBody>
          <a:bodyPr/>
          <a:lstStyle/>
          <a:p>
            <a:r>
              <a:rPr lang="en-US" dirty="0"/>
              <a:t>Execute the Tests to See </a:t>
            </a:r>
            <a:r>
              <a:rPr lang="en-US"/>
              <a:t>it Pass</a:t>
            </a:r>
            <a:endParaRPr lang="en-US" dirty="0"/>
          </a:p>
        </p:txBody>
      </p:sp>
    </p:spTree>
    <p:extLst>
      <p:ext uri="{BB962C8B-B14F-4D97-AF65-F5344CB8AC3E}">
        <p14:creationId xmlns:p14="http://schemas.microsoft.com/office/powerpoint/2010/main" val="3260909364"/>
      </p:ext>
    </p:extLst>
  </p:cSld>
  <p:clrMapOvr>
    <a:masterClrMapping/>
  </p:clrMapOvr>
  <p:transition spd="med">
    <p:fade/>
  </p:transition>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Update the Recipe to use the Node Attribute</a:t>
            </a:r>
          </a:p>
        </p:txBody>
      </p:sp>
      <p:sp>
        <p:nvSpPr>
          <p:cNvPr id="3" name="Content Placeholder 2"/>
          <p:cNvSpPr>
            <a:spLocks noGrp="1"/>
          </p:cNvSpPr>
          <p:nvPr>
            <p:ph sz="quarter" idx="10"/>
          </p:nvPr>
        </p:nvSpPr>
        <p:spPr/>
        <p:txBody>
          <a:bodyPr/>
          <a:lstStyle/>
          <a:p>
            <a:r>
              <a:rPr lang="en-US" dirty="0"/>
              <a:t>#</a:t>
            </a:r>
          </a:p>
          <a:p>
            <a:r>
              <a:rPr lang="en-US" dirty="0"/>
              <a:t># Cookbook:: apache</a:t>
            </a:r>
          </a:p>
          <a:p>
            <a:r>
              <a:rPr lang="en-US" dirty="0"/>
              <a:t># Recipe:: configuration</a:t>
            </a:r>
          </a:p>
          <a:p>
            <a:r>
              <a:rPr lang="en-US" dirty="0"/>
              <a:t>#</a:t>
            </a:r>
          </a:p>
          <a:p>
            <a:r>
              <a:rPr lang="en-US" dirty="0"/>
              <a:t># Copyright:: 2018, The Authors, All Rights Reserved.</a:t>
            </a:r>
          </a:p>
          <a:p>
            <a:r>
              <a:rPr lang="en-US" dirty="0"/>
              <a:t>file node['apache']['</a:t>
            </a:r>
            <a:r>
              <a:rPr lang="en-US" dirty="0" err="1"/>
              <a:t>default_index_html</a:t>
            </a:r>
            <a:r>
              <a:rPr lang="en-US" dirty="0"/>
              <a:t>'] do</a:t>
            </a:r>
          </a:p>
          <a:p>
            <a:r>
              <a:rPr lang="en-US" dirty="0"/>
              <a:t>  content '&lt;h1&gt;Welcome Home!&lt;/h1&gt;'</a:t>
            </a:r>
          </a:p>
          <a:p>
            <a:r>
              <a:rPr lang="en-US" dirty="0"/>
              <a:t>end</a:t>
            </a:r>
          </a:p>
        </p:txBody>
      </p:sp>
      <p:sp>
        <p:nvSpPr>
          <p:cNvPr id="4" name="Text Placeholder 3"/>
          <p:cNvSpPr>
            <a:spLocks noGrp="1"/>
          </p:cNvSpPr>
          <p:nvPr>
            <p:ph type="body" sz="quarter" idx="11"/>
          </p:nvPr>
        </p:nvSpPr>
        <p:spPr/>
        <p:txBody>
          <a:bodyPr/>
          <a:lstStyle/>
          <a:p>
            <a:r>
              <a:rPr lang="en-US" dirty="0"/>
              <a:t>~/apache/recipes/</a:t>
            </a:r>
            <a:r>
              <a:rPr lang="en-US" dirty="0" err="1"/>
              <a:t>configuration.rb</a:t>
            </a:r>
            <a:endParaRPr lang="en-US" dirty="0"/>
          </a:p>
        </p:txBody>
      </p:sp>
      <p:sp>
        <p:nvSpPr>
          <p:cNvPr id="6" name="Text Placeholder 5"/>
          <p:cNvSpPr>
            <a:spLocks noGrp="1"/>
          </p:cNvSpPr>
          <p:nvPr>
            <p:ph type="body" sz="quarter" idx="13"/>
          </p:nvPr>
        </p:nvSpPr>
        <p:spPr>
          <a:xfrm>
            <a:off x="1135042" y="4757314"/>
            <a:ext cx="14404273" cy="626533"/>
          </a:xfrm>
        </p:spPr>
        <p:txBody>
          <a:bodyPr/>
          <a:lstStyle/>
          <a:p>
            <a:r>
              <a:rPr lang="en-US" dirty="0"/>
              <a:t>+</a:t>
            </a:r>
          </a:p>
        </p:txBody>
      </p:sp>
    </p:spTree>
    <p:extLst>
      <p:ext uri="{BB962C8B-B14F-4D97-AF65-F5344CB8AC3E}">
        <p14:creationId xmlns:p14="http://schemas.microsoft.com/office/powerpoint/2010/main" val="1450188016"/>
      </p:ext>
    </p:extLst>
  </p:cSld>
  <p:clrMapOvr>
    <a:masterClrMapping/>
  </p:clrMapOvr>
  <p:transition spd="med">
    <p:fade/>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dirty="0"/>
              <a:t>FF</a:t>
            </a:r>
          </a:p>
          <a:p>
            <a:endParaRPr lang="en-US" sz="2400" dirty="0"/>
          </a:p>
          <a:p>
            <a:r>
              <a:rPr lang="en-US" sz="2400" dirty="0"/>
              <a:t>Failures:</a:t>
            </a:r>
          </a:p>
          <a:p>
            <a:endParaRPr lang="en-US" sz="2400" dirty="0"/>
          </a:p>
          <a:p>
            <a:r>
              <a:rPr lang="en-US" sz="2400" dirty="0"/>
              <a:t>  1) apache::configuration When all attributes are default, on an Centos 6.9 </a:t>
            </a:r>
            <a:r>
              <a:rPr lang="en-US" sz="2400" dirty="0" err="1"/>
              <a:t>conve</a:t>
            </a:r>
            <a:endParaRPr lang="en-US" sz="2400" dirty="0"/>
          </a:p>
          <a:p>
            <a:r>
              <a:rPr lang="en-US" sz="2400" dirty="0"/>
              <a:t>     Failure/Error: expect { </a:t>
            </a:r>
            <a:r>
              <a:rPr lang="en-US" sz="2400" dirty="0" err="1"/>
              <a:t>chef_run</a:t>
            </a:r>
            <a:r>
              <a:rPr lang="en-US" sz="2400" dirty="0"/>
              <a:t> }.</a:t>
            </a:r>
            <a:r>
              <a:rPr lang="en-US" sz="2400" dirty="0" err="1"/>
              <a:t>to_not</a:t>
            </a:r>
            <a:r>
              <a:rPr lang="en-US" sz="2400" dirty="0"/>
              <a:t> </a:t>
            </a:r>
            <a:r>
              <a:rPr lang="en-US" sz="2400" dirty="0" err="1"/>
              <a:t>raise_error</a:t>
            </a:r>
            <a:endParaRPr lang="en-US" sz="2400" dirty="0"/>
          </a:p>
          <a:p>
            <a:endParaRPr lang="en-US" sz="2400" dirty="0"/>
          </a:p>
          <a:p>
            <a:r>
              <a:rPr lang="en-US" sz="2400" dirty="0"/>
              <a:t>       expected no Exception, got #&lt;</a:t>
            </a:r>
            <a:r>
              <a:rPr lang="en-US" sz="2400" dirty="0" err="1"/>
              <a:t>ArgumentError</a:t>
            </a:r>
            <a:r>
              <a:rPr lang="en-US" sz="2400" dirty="0"/>
              <a:t>: You must supply a name when </a:t>
            </a:r>
            <a:r>
              <a:rPr lang="en-US" sz="2400" dirty="0" err="1"/>
              <a:t>decurce</a:t>
            </a:r>
            <a:r>
              <a:rPr lang="en-US" sz="2400" dirty="0"/>
              <a:t>&gt; with </a:t>
            </a:r>
            <a:r>
              <a:rPr lang="en-US" sz="2400" dirty="0" err="1"/>
              <a:t>backtrace</a:t>
            </a:r>
            <a:r>
              <a:rPr lang="en-US" sz="2400" dirty="0"/>
              <a:t>:</a:t>
            </a:r>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spec/unit/recipes/</a:t>
            </a:r>
            <a:r>
              <a:rPr lang="en-US" dirty="0" err="1"/>
              <a:t>configuration_spec.rb</a:t>
            </a:r>
            <a:endParaRPr lang="en-US" dirty="0"/>
          </a:p>
        </p:txBody>
      </p:sp>
      <p:sp>
        <p:nvSpPr>
          <p:cNvPr id="4" name="Content Placeholder 3"/>
          <p:cNvSpPr>
            <a:spLocks noGrp="1"/>
          </p:cNvSpPr>
          <p:nvPr>
            <p:ph sz="quarter" idx="12"/>
          </p:nvPr>
        </p:nvSpPr>
        <p:spPr>
          <a:xfrm>
            <a:off x="1127883" y="4995932"/>
            <a:ext cx="14420850" cy="1826899"/>
          </a:xfrm>
        </p:spPr>
        <p:txBody>
          <a:bodyPr/>
          <a:lstStyle/>
          <a:p>
            <a:endParaRPr lang="en-US" dirty="0"/>
          </a:p>
        </p:txBody>
      </p:sp>
      <p:sp>
        <p:nvSpPr>
          <p:cNvPr id="5" name="Title 4"/>
          <p:cNvSpPr>
            <a:spLocks noGrp="1"/>
          </p:cNvSpPr>
          <p:nvPr>
            <p:ph type="title"/>
          </p:nvPr>
        </p:nvSpPr>
        <p:spPr/>
        <p:txBody>
          <a:bodyPr/>
          <a:lstStyle/>
          <a:p>
            <a:r>
              <a:rPr lang="en-US" dirty="0"/>
              <a:t>Execute the Tests to See it Fail</a:t>
            </a:r>
          </a:p>
        </p:txBody>
      </p:sp>
    </p:spTree>
    <p:extLst>
      <p:ext uri="{BB962C8B-B14F-4D97-AF65-F5344CB8AC3E}">
        <p14:creationId xmlns:p14="http://schemas.microsoft.com/office/powerpoint/2010/main" val="1307714614"/>
      </p:ext>
    </p:extLst>
  </p:cSld>
  <p:clrMapOvr>
    <a:masterClrMapping/>
  </p:clrMapOvr>
  <p:transition spd="med">
    <p:fade/>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the Default Node Attribute</a:t>
            </a:r>
          </a:p>
        </p:txBody>
      </p:sp>
      <p:sp>
        <p:nvSpPr>
          <p:cNvPr id="3" name="Content Placeholder 2"/>
          <p:cNvSpPr>
            <a:spLocks noGrp="1"/>
          </p:cNvSpPr>
          <p:nvPr>
            <p:ph sz="quarter" idx="10"/>
          </p:nvPr>
        </p:nvSpPr>
        <p:spPr/>
        <p:txBody>
          <a:bodyPr>
            <a:normAutofit/>
          </a:bodyPr>
          <a:lstStyle/>
          <a:p>
            <a:r>
              <a:rPr lang="en-US" sz="2400" dirty="0"/>
              <a:t>default['apache']['</a:t>
            </a:r>
            <a:r>
              <a:rPr lang="en-US" sz="2400" dirty="0" err="1"/>
              <a:t>package_name</a:t>
            </a:r>
            <a:r>
              <a:rPr lang="en-US" sz="2400" dirty="0"/>
              <a:t>'] = '</a:t>
            </a:r>
            <a:r>
              <a:rPr lang="en-US" sz="2400" dirty="0" err="1"/>
              <a:t>httpd</a:t>
            </a:r>
            <a:r>
              <a:rPr lang="en-US" sz="2400" dirty="0"/>
              <a:t>'</a:t>
            </a:r>
          </a:p>
          <a:p>
            <a:r>
              <a:rPr lang="en-US" sz="2400" dirty="0"/>
              <a:t>default['apache']['</a:t>
            </a:r>
            <a:r>
              <a:rPr lang="en-US" sz="2400" dirty="0" err="1"/>
              <a:t>service_name</a:t>
            </a:r>
            <a:r>
              <a:rPr lang="en-US" sz="2400" dirty="0"/>
              <a:t>'] = '</a:t>
            </a:r>
            <a:r>
              <a:rPr lang="en-US" sz="2400" dirty="0" err="1"/>
              <a:t>httpd</a:t>
            </a:r>
            <a:r>
              <a:rPr lang="en-US" sz="2400" dirty="0"/>
              <a:t>'</a:t>
            </a:r>
          </a:p>
          <a:p>
            <a:r>
              <a:rPr lang="en-US" sz="2400" dirty="0"/>
              <a:t>default['apache']['</a:t>
            </a:r>
            <a:r>
              <a:rPr lang="en-US" sz="2400" dirty="0" err="1"/>
              <a:t>default_index_html</a:t>
            </a:r>
            <a:r>
              <a:rPr lang="en-US" sz="2400" dirty="0"/>
              <a:t>'] = '/</a:t>
            </a:r>
            <a:r>
              <a:rPr lang="en-US" sz="2400" dirty="0" err="1"/>
              <a:t>var</a:t>
            </a:r>
            <a:r>
              <a:rPr lang="en-US" sz="2400" dirty="0"/>
              <a:t>/www/html/index.html'</a:t>
            </a:r>
          </a:p>
        </p:txBody>
      </p:sp>
      <p:sp>
        <p:nvSpPr>
          <p:cNvPr id="4" name="Text Placeholder 3"/>
          <p:cNvSpPr>
            <a:spLocks noGrp="1"/>
          </p:cNvSpPr>
          <p:nvPr>
            <p:ph type="body" sz="quarter" idx="11"/>
          </p:nvPr>
        </p:nvSpPr>
        <p:spPr/>
        <p:txBody>
          <a:bodyPr/>
          <a:lstStyle/>
          <a:p>
            <a:r>
              <a:rPr lang="en-US" dirty="0"/>
              <a:t>~/apache/attributes/</a:t>
            </a:r>
            <a:r>
              <a:rPr lang="en-US" dirty="0" err="1"/>
              <a:t>default.rb</a:t>
            </a:r>
            <a:endParaRPr lang="en-US" dirty="0"/>
          </a:p>
        </p:txBody>
      </p:sp>
      <p:sp>
        <p:nvSpPr>
          <p:cNvPr id="6" name="Text Placeholder 5"/>
          <p:cNvSpPr>
            <a:spLocks noGrp="1"/>
          </p:cNvSpPr>
          <p:nvPr>
            <p:ph type="body" sz="quarter" idx="13"/>
          </p:nvPr>
        </p:nvSpPr>
        <p:spPr>
          <a:xfrm>
            <a:off x="1121104" y="3062681"/>
            <a:ext cx="14404273" cy="524582"/>
          </a:xfrm>
        </p:spPr>
        <p:txBody>
          <a:bodyPr/>
          <a:lstStyle/>
          <a:p>
            <a:endParaRPr lang="en-US" dirty="0"/>
          </a:p>
        </p:txBody>
      </p:sp>
    </p:spTree>
    <p:extLst>
      <p:ext uri="{BB962C8B-B14F-4D97-AF65-F5344CB8AC3E}">
        <p14:creationId xmlns:p14="http://schemas.microsoft.com/office/powerpoint/2010/main" val="1783117909"/>
      </p:ext>
    </p:extLst>
  </p:cSld>
  <p:clrMapOvr>
    <a:masterClrMapping/>
  </p:clrMapOvr>
  <p:transition spd="med">
    <p:fade/>
  </p:transition>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dirty="0"/>
              <a:t>..</a:t>
            </a:r>
          </a:p>
          <a:p>
            <a:endParaRPr lang="en-US" sz="2400" dirty="0"/>
          </a:p>
          <a:p>
            <a:r>
              <a:rPr lang="en-US" sz="2400" dirty="0"/>
              <a:t>Finished in 1.14 seconds (files took 4.03 seconds to load)</a:t>
            </a:r>
          </a:p>
          <a:p>
            <a:r>
              <a:rPr lang="en-US" sz="2400" dirty="0"/>
              <a:t>2 examples, 0 failures</a:t>
            </a:r>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spec/unit/recipes/</a:t>
            </a:r>
            <a:r>
              <a:rPr lang="en-US" dirty="0" err="1"/>
              <a:t>configuration_spec.rb</a:t>
            </a:r>
            <a:endParaRPr lang="en-US" dirty="0"/>
          </a:p>
        </p:txBody>
      </p:sp>
      <p:sp>
        <p:nvSpPr>
          <p:cNvPr id="4" name="Content Placeholder 3"/>
          <p:cNvSpPr>
            <a:spLocks noGrp="1"/>
          </p:cNvSpPr>
          <p:nvPr>
            <p:ph sz="quarter" idx="12"/>
          </p:nvPr>
        </p:nvSpPr>
        <p:spPr>
          <a:xfrm>
            <a:off x="1127883" y="3683600"/>
            <a:ext cx="14420850" cy="496818"/>
          </a:xfrm>
        </p:spPr>
        <p:txBody>
          <a:bodyPr/>
          <a:lstStyle/>
          <a:p>
            <a:endParaRPr lang="en-US" dirty="0"/>
          </a:p>
        </p:txBody>
      </p:sp>
      <p:sp>
        <p:nvSpPr>
          <p:cNvPr id="5" name="Title 4"/>
          <p:cNvSpPr>
            <a:spLocks noGrp="1"/>
          </p:cNvSpPr>
          <p:nvPr>
            <p:ph type="title"/>
          </p:nvPr>
        </p:nvSpPr>
        <p:spPr/>
        <p:txBody>
          <a:bodyPr/>
          <a:lstStyle/>
          <a:p>
            <a:r>
              <a:rPr lang="en-US" dirty="0"/>
              <a:t>Execute the Tests to See </a:t>
            </a:r>
            <a:r>
              <a:rPr lang="en-US"/>
              <a:t>it Pass</a:t>
            </a:r>
            <a:endParaRPr lang="en-US" dirty="0"/>
          </a:p>
        </p:txBody>
      </p:sp>
    </p:spTree>
    <p:extLst>
      <p:ext uri="{BB962C8B-B14F-4D97-AF65-F5344CB8AC3E}">
        <p14:creationId xmlns:p14="http://schemas.microsoft.com/office/powerpoint/2010/main" val="2633738386"/>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5400" dirty="0"/>
              <a:t>Why Write Tests? Why is that Hard?</a:t>
            </a:r>
          </a:p>
        </p:txBody>
      </p:sp>
      <p:sp>
        <p:nvSpPr>
          <p:cNvPr id="3" name="Content Placeholder 2"/>
          <p:cNvSpPr>
            <a:spLocks noGrp="1"/>
          </p:cNvSpPr>
          <p:nvPr>
            <p:ph sz="quarter" idx="11"/>
          </p:nvPr>
        </p:nvSpPr>
        <p:spPr/>
        <p:txBody>
          <a:bodyPr/>
          <a:lstStyle/>
          <a:p>
            <a:r>
              <a:rPr lang="en-US" dirty="0"/>
              <a:t>I may or may not be convinced. The important thing is I understand what others around me think ... now I have more information to make up my mind.</a:t>
            </a:r>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Discussion about Writing Tests</a:t>
            </a:r>
          </a:p>
          <a:p>
            <a:pPr marL="342900" indent="-342900">
              <a:buFont typeface="Wingdings" charset="2"/>
              <a:buChar char="ü"/>
            </a:pPr>
            <a:r>
              <a:rPr lang="en-US" dirty="0"/>
              <a:t>Discussion about Why Writing Tests is Hard</a:t>
            </a:r>
          </a:p>
        </p:txBody>
      </p:sp>
    </p:spTree>
    <p:extLst>
      <p:ext uri="{BB962C8B-B14F-4D97-AF65-F5344CB8AC3E}">
        <p14:creationId xmlns:p14="http://schemas.microsoft.com/office/powerpoint/2010/main" val="312059763"/>
      </p:ext>
    </p:extLst>
  </p:cSld>
  <p:clrMapOvr>
    <a:masterClrMapping/>
  </p:clrMapOvr>
  <p:transition spd="med">
    <p:fade/>
  </p:transition>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Refactor </a:t>
            </a:r>
            <a:r>
              <a:rPr lang="en-US"/>
              <a:t>Remaining Resources</a:t>
            </a:r>
            <a:endParaRPr lang="en-US" dirty="0"/>
          </a:p>
        </p:txBody>
      </p:sp>
      <p:sp>
        <p:nvSpPr>
          <p:cNvPr id="3" name="Subtitle 2"/>
          <p:cNvSpPr>
            <a:spLocks noGrp="1"/>
          </p:cNvSpPr>
          <p:nvPr>
            <p:ph type="subTitle" idx="1"/>
          </p:nvPr>
        </p:nvSpPr>
        <p:spPr/>
        <p:txBody>
          <a:bodyPr/>
          <a:lstStyle/>
          <a:p>
            <a:pPr>
              <a:buFont typeface="Wingdings" charset="2"/>
              <a:buChar char="ü"/>
            </a:pPr>
            <a:r>
              <a:rPr lang="en-US" dirty="0"/>
              <a:t>Refactor the resource to use a Node attribute</a:t>
            </a:r>
          </a:p>
          <a:p>
            <a:pPr>
              <a:buFont typeface="Wingdings" charset="2"/>
              <a:buChar char="ü"/>
            </a:pPr>
            <a:r>
              <a:rPr lang="en-US" dirty="0"/>
              <a:t>Execute the tests and verify the tests fail</a:t>
            </a:r>
          </a:p>
          <a:p>
            <a:pPr>
              <a:buFont typeface="Wingdings" charset="2"/>
              <a:buChar char="ü"/>
            </a:pPr>
            <a:r>
              <a:rPr lang="en-US" dirty="0"/>
              <a:t>Add the new Node attribute</a:t>
            </a:r>
          </a:p>
          <a:p>
            <a:pPr>
              <a:buFont typeface="Wingdings" charset="2"/>
              <a:buChar char="ü"/>
            </a:pPr>
            <a:r>
              <a:rPr lang="en-US" dirty="0"/>
              <a:t>Execute the tests and verify the tests pass</a:t>
            </a:r>
          </a:p>
          <a:p>
            <a:pPr marL="0" indent="0">
              <a:buNone/>
            </a:pPr>
            <a:endParaRPr lang="en-US" dirty="0"/>
          </a:p>
          <a:p>
            <a:pPr marL="0" indent="0">
              <a:buNone/>
            </a:pPr>
            <a:endParaRPr lang="en-US" dirty="0"/>
          </a:p>
          <a:p>
            <a:pPr marL="0" indent="0">
              <a:buNone/>
            </a:pPr>
            <a:r>
              <a:rPr lang="en-US" i="1" dirty="0"/>
              <a:t>BONUS: Use pry to verify that the attribute has been set.</a:t>
            </a:r>
          </a:p>
        </p:txBody>
      </p:sp>
      <p:sp>
        <p:nvSpPr>
          <p:cNvPr id="4" name="TextBox 3"/>
          <p:cNvSpPr txBox="1"/>
          <p:nvPr/>
        </p:nvSpPr>
        <p:spPr bwMode="white">
          <a:xfrm>
            <a:off x="1671638" y="7282069"/>
            <a:ext cx="12330113" cy="675861"/>
          </a:xfrm>
          <a:prstGeom prst="rect">
            <a:avLst/>
          </a:prstGeom>
          <a:solidFill>
            <a:schemeClr val="bg2">
              <a:lumMod val="85000"/>
            </a:schemeClr>
          </a:solidFill>
        </p:spPr>
        <p:txBody>
          <a:bodyPr vert="horz" wrap="square" lIns="91440" tIns="91440" rIns="91440" bIns="91440" rtlCol="0">
            <a:normAutofit/>
          </a:bodyPr>
          <a:lstStyle/>
          <a:p>
            <a:pPr marL="342900" indent="-342900" algn="ctr">
              <a:buFont typeface="Wingdings" charset="2"/>
              <a:buChar char="v"/>
            </a:pPr>
            <a:r>
              <a:rPr lang="en-US" b="1" dirty="0"/>
              <a:t>Repeat this series of steps for the configuration recipe and service recipe</a:t>
            </a:r>
          </a:p>
        </p:txBody>
      </p:sp>
    </p:spTree>
    <p:extLst>
      <p:ext uri="{BB962C8B-B14F-4D97-AF65-F5344CB8AC3E}">
        <p14:creationId xmlns:p14="http://schemas.microsoft.com/office/powerpoint/2010/main" val="898352096"/>
      </p:ext>
    </p:extLst>
  </p:cSld>
  <p:clrMapOvr>
    <a:masterClrMapping/>
  </p:clrMapOvr>
  <p:transition spd="med">
    <p:fade/>
  </p:transition>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Discussion</a:t>
            </a:r>
          </a:p>
        </p:txBody>
      </p:sp>
      <p:sp>
        <p:nvSpPr>
          <p:cNvPr id="3" name="Subtitle 2"/>
          <p:cNvSpPr>
            <a:spLocks noGrp="1"/>
          </p:cNvSpPr>
          <p:nvPr>
            <p:ph type="subTitle" idx="1"/>
          </p:nvPr>
        </p:nvSpPr>
        <p:spPr/>
        <p:txBody>
          <a:bodyPr/>
          <a:lstStyle/>
          <a:p>
            <a:r>
              <a:rPr lang="en-US" dirty="0"/>
              <a:t>What are the benefits of providing the package name and service name as node attributes?</a:t>
            </a:r>
          </a:p>
          <a:p>
            <a:endParaRPr lang="en-US" dirty="0"/>
          </a:p>
          <a:p>
            <a:r>
              <a:rPr lang="en-US" dirty="0"/>
              <a:t>What value does Pry provide to you as a </a:t>
            </a:r>
            <a:r>
              <a:rPr lang="en-US"/>
              <a:t>Cookbook Developer?</a:t>
            </a:r>
            <a:endParaRPr lang="en-US" dirty="0"/>
          </a:p>
        </p:txBody>
      </p:sp>
    </p:spTree>
    <p:extLst>
      <p:ext uri="{BB962C8B-B14F-4D97-AF65-F5344CB8AC3E}">
        <p14:creationId xmlns:p14="http://schemas.microsoft.com/office/powerpoint/2010/main" val="1210131331"/>
      </p:ext>
    </p:extLst>
  </p:cSld>
  <p:clrMapOvr>
    <a:masterClrMapping/>
  </p:clrMapOvr>
  <p:transition spd="med">
    <p:fade/>
  </p:transitio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Q&amp;A</a:t>
            </a:r>
          </a:p>
        </p:txBody>
      </p:sp>
      <p:sp>
        <p:nvSpPr>
          <p:cNvPr id="3" name="Subtitle 2"/>
          <p:cNvSpPr>
            <a:spLocks noGrp="1"/>
          </p:cNvSpPr>
          <p:nvPr>
            <p:ph type="subTitle" idx="1"/>
          </p:nvPr>
        </p:nvSpPr>
        <p:spPr/>
        <p:txBody>
          <a:bodyPr/>
          <a:lstStyle/>
          <a:p>
            <a:r>
              <a:rPr lang="en-US" dirty="0"/>
              <a:t>What questions can we answer for you?</a:t>
            </a:r>
          </a:p>
        </p:txBody>
      </p:sp>
    </p:spTree>
    <p:extLst>
      <p:ext uri="{BB962C8B-B14F-4D97-AF65-F5344CB8AC3E}">
        <p14:creationId xmlns:p14="http://schemas.microsoft.com/office/powerpoint/2010/main" val="570223909"/>
      </p:ext>
    </p:extLst>
  </p:cSld>
  <p:clrMapOvr>
    <a:masterClrMapping/>
  </p:clrMapOvr>
  <p:transition spd="med">
    <p:fade/>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Introduction</a:t>
            </a:r>
          </a:p>
          <a:p>
            <a:r>
              <a:rPr lang="en-US" dirty="0"/>
              <a:t>Why Write Tests? Why is that Hard?</a:t>
            </a:r>
          </a:p>
          <a:p>
            <a:r>
              <a:rPr lang="en-US" dirty="0"/>
              <a:t>Writing a Test First</a:t>
            </a:r>
          </a:p>
          <a:p>
            <a:r>
              <a:rPr lang="en-US" dirty="0"/>
              <a:t>Refactoring Cookbooks with Tests</a:t>
            </a:r>
          </a:p>
          <a:p>
            <a:endParaRPr lang="en-US" dirty="0"/>
          </a:p>
        </p:txBody>
      </p:sp>
      <p:sp>
        <p:nvSpPr>
          <p:cNvPr id="3" name="Content Placeholder 2"/>
          <p:cNvSpPr>
            <a:spLocks noGrp="1"/>
          </p:cNvSpPr>
          <p:nvPr>
            <p:ph sz="quarter" idx="12"/>
          </p:nvPr>
        </p:nvSpPr>
        <p:spPr/>
        <p:txBody>
          <a:bodyPr/>
          <a:lstStyle/>
          <a:p>
            <a:r>
              <a:rPr lang="en-US" dirty="0"/>
              <a:t>Faster Feedback with Unit Testing</a:t>
            </a:r>
          </a:p>
          <a:p>
            <a:r>
              <a:rPr lang="en-US" dirty="0"/>
              <a:t>Testing Resources in Recipes</a:t>
            </a:r>
          </a:p>
          <a:p>
            <a:r>
              <a:rPr lang="en-US" dirty="0"/>
              <a:t>Refactoring to Attributes</a:t>
            </a:r>
          </a:p>
          <a:p>
            <a:r>
              <a:rPr lang="en-US" b="1" dirty="0"/>
              <a:t>Refactoring to Multiple Platforms</a:t>
            </a:r>
          </a:p>
        </p:txBody>
      </p:sp>
      <p:sp>
        <p:nvSpPr>
          <p:cNvPr id="4" name="Text Placeholder 3"/>
          <p:cNvSpPr>
            <a:spLocks noGrp="1"/>
          </p:cNvSpPr>
          <p:nvPr>
            <p:ph type="body" sz="quarter" idx="15"/>
          </p:nvPr>
        </p:nvSpPr>
        <p:spPr/>
        <p:txBody>
          <a:bodyPr/>
          <a:lstStyle/>
          <a:p>
            <a:r>
              <a:rPr lang="en-US"/>
              <a:t>Morning</a:t>
            </a:r>
            <a:endParaRPr lang="en-US" dirty="0"/>
          </a:p>
        </p:txBody>
      </p:sp>
      <p:sp>
        <p:nvSpPr>
          <p:cNvPr id="5" name="Text Placeholder 4"/>
          <p:cNvSpPr>
            <a:spLocks noGrp="1"/>
          </p:cNvSpPr>
          <p:nvPr>
            <p:ph type="body" sz="quarter" idx="16"/>
          </p:nvPr>
        </p:nvSpPr>
        <p:spPr/>
        <p:txBody>
          <a:bodyPr/>
          <a:lstStyle/>
          <a:p>
            <a:r>
              <a:rPr lang="en-US"/>
              <a:t>Afternoon</a:t>
            </a:r>
            <a:endParaRPr lang="en-US" dirty="0"/>
          </a:p>
        </p:txBody>
      </p:sp>
    </p:spTree>
    <p:extLst>
      <p:ext uri="{BB962C8B-B14F-4D97-AF65-F5344CB8AC3E}">
        <p14:creationId xmlns:p14="http://schemas.microsoft.com/office/powerpoint/2010/main" val="1909344343"/>
      </p:ext>
    </p:extLst>
  </p:cSld>
  <p:clrMapOvr>
    <a:masterClrMapping/>
  </p:clrMapOvr>
  <p:transition spd="med">
    <p:fade/>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9761946"/>
      </p:ext>
    </p:extLst>
  </p:cSld>
  <p:clrMapOvr>
    <a:masterClrMapping/>
  </p:clrMapOvr>
  <p:transition spd="med">
    <p:fade/>
  </p:transition>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Testing </a:t>
            </a:r>
            <a:r>
              <a:rPr lang="en-US" dirty="0"/>
              <a:t>While Refactoring to Multiple Platforms</a:t>
            </a:r>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15008">
            <a:off x="8248797" y="4361540"/>
            <a:ext cx="5826443" cy="2995763"/>
          </a:xfrm>
          <a:prstGeom prst="rect">
            <a:avLst/>
          </a:prstGeom>
          <a:solidFill>
            <a:srgbClr val="FFFFFF">
              <a:shade val="85000"/>
            </a:srgbClr>
          </a:solidFill>
          <a:ln w="190500" cap="rnd">
            <a:solidFill>
              <a:srgbClr val="FFFFFF"/>
            </a:solidFill>
          </a:ln>
          <a:effectLst>
            <a:outerShdw blurRad="50800" dist="76200" dir="2700000" algn="t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294130725"/>
      </p:ext>
    </p:extLst>
  </p:cSld>
  <p:clrMapOvr>
    <a:masterClrMapping/>
  </p:clrMapOvr>
  <p:transition spd="med">
    <p:fade/>
  </p:transition>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Text Placeholder 2"/>
          <p:cNvSpPr>
            <a:spLocks noGrp="1"/>
          </p:cNvSpPr>
          <p:nvPr>
            <p:ph type="body" sz="quarter" idx="12"/>
          </p:nvPr>
        </p:nvSpPr>
        <p:spPr/>
        <p:txBody>
          <a:bodyPr/>
          <a:lstStyle/>
          <a:p>
            <a:r>
              <a:rPr lang="en-US" dirty="0"/>
              <a:t>After completing this module, you should be able to:</a:t>
            </a:r>
          </a:p>
          <a:p>
            <a:endParaRPr lang="en-US" dirty="0"/>
          </a:p>
          <a:p>
            <a:pPr marL="457200" indent="-457200">
              <a:buFont typeface="Wingdings" charset="2"/>
              <a:buChar char="Ø"/>
            </a:pPr>
            <a:r>
              <a:rPr lang="en-US" dirty="0"/>
              <a:t>Define expectations for multiple platforms</a:t>
            </a:r>
          </a:p>
          <a:p>
            <a:pPr marL="457200" indent="-457200">
              <a:buFont typeface="Wingdings" charset="2"/>
              <a:buChar char="Ø"/>
            </a:pPr>
            <a:r>
              <a:rPr lang="en-US" dirty="0"/>
              <a:t>Implement a cookbook that supports multiple platforms</a:t>
            </a:r>
          </a:p>
        </p:txBody>
      </p:sp>
    </p:spTree>
    <p:extLst>
      <p:ext uri="{BB962C8B-B14F-4D97-AF65-F5344CB8AC3E}">
        <p14:creationId xmlns:p14="http://schemas.microsoft.com/office/powerpoint/2010/main" val="3375470286"/>
      </p:ext>
    </p:extLst>
  </p:cSld>
  <p:clrMapOvr>
    <a:masterClrMapping/>
  </p:clrMapOvr>
  <p:transition spd="med">
    <p:fade/>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Node Platform in </a:t>
            </a:r>
            <a:r>
              <a:rPr lang="en-US" dirty="0" err="1"/>
              <a:t>ChefSpec</a:t>
            </a:r>
            <a:endParaRPr lang="en-US" dirty="0"/>
          </a:p>
        </p:txBody>
      </p:sp>
      <p:sp>
        <p:nvSpPr>
          <p:cNvPr id="4" name="Content Placeholder 3"/>
          <p:cNvSpPr>
            <a:spLocks noGrp="1"/>
          </p:cNvSpPr>
          <p:nvPr>
            <p:ph sz="quarter" idx="11"/>
          </p:nvPr>
        </p:nvSpPr>
        <p:spPr/>
        <p:txBody>
          <a:bodyPr>
            <a:normAutofit/>
          </a:bodyPr>
          <a:lstStyle/>
          <a:p>
            <a:r>
              <a:rPr lang="en-US" dirty="0"/>
              <a:t>What platform is the node when running a </a:t>
            </a:r>
            <a:r>
              <a:rPr lang="en-US" dirty="0" err="1"/>
              <a:t>ChefSpec</a:t>
            </a:r>
            <a:r>
              <a:rPr lang="en-US" dirty="0"/>
              <a:t> test?</a:t>
            </a:r>
          </a:p>
          <a:p>
            <a:r>
              <a:rPr lang="en-US" dirty="0"/>
              <a:t>How might you find out what is the platform?</a:t>
            </a:r>
          </a:p>
          <a:p>
            <a:endParaRPr lang="en-US" dirty="0"/>
          </a:p>
        </p:txBody>
      </p:sp>
      <p:sp>
        <p:nvSpPr>
          <p:cNvPr id="3" name="Subtitle 2"/>
          <p:cNvSpPr>
            <a:spLocks noGrp="1"/>
          </p:cNvSpPr>
          <p:nvPr>
            <p:ph type="body" sz="quarter" idx="10"/>
          </p:nvPr>
        </p:nvSpPr>
        <p:spPr/>
        <p:txBody>
          <a:bodyPr/>
          <a:lstStyle/>
          <a:p>
            <a:pPr marL="342900" indent="-342900">
              <a:buFont typeface="Wingdings" charset="2"/>
              <a:buChar char="q"/>
            </a:pPr>
            <a:r>
              <a:rPr lang="en-US" dirty="0"/>
              <a:t>Insert a break point, execute the tests, and determine the node's platform</a:t>
            </a:r>
          </a:p>
          <a:p>
            <a:pPr marL="342900" indent="-342900">
              <a:buFont typeface="Wingdings" charset="2"/>
              <a:buChar char="q"/>
            </a:pPr>
            <a:r>
              <a:rPr lang="en-US" dirty="0"/>
              <a:t>Remove the break point and transcend documentation</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82617" flipH="1">
            <a:off x="12261414" y="6738463"/>
            <a:ext cx="4873752" cy="3436542"/>
          </a:xfrm>
          <a:prstGeom prst="rect">
            <a:avLst/>
          </a:prstGeom>
        </p:spPr>
      </p:pic>
      <p:cxnSp>
        <p:nvCxnSpPr>
          <p:cNvPr id="10" name="Straight Connector 9"/>
          <p:cNvCxnSpPr/>
          <p:nvPr/>
        </p:nvCxnSpPr>
        <p:spPr>
          <a:xfrm>
            <a:off x="3217985" y="6113585"/>
            <a:ext cx="1521069" cy="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11" name="Straight Connector 10"/>
          <p:cNvCxnSpPr/>
          <p:nvPr/>
        </p:nvCxnSpPr>
        <p:spPr>
          <a:xfrm>
            <a:off x="4917831" y="6113585"/>
            <a:ext cx="2291861"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8003931" y="6113585"/>
            <a:ext cx="3953607"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sp>
        <p:nvSpPr>
          <p:cNvPr id="17" name="Arc 16"/>
          <p:cNvSpPr/>
          <p:nvPr/>
        </p:nvSpPr>
        <p:spPr>
          <a:xfrm rot="12130957">
            <a:off x="12363590" y="7319410"/>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6" name="Rectangle 15"/>
          <p:cNvSpPr/>
          <p:nvPr/>
        </p:nvSpPr>
        <p:spPr bwMode="auto">
          <a:xfrm>
            <a:off x="9418320" y="6728496"/>
            <a:ext cx="3208274" cy="613933"/>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a:solidFill>
                  <a:schemeClr val="tx2"/>
                </a:solidFill>
              </a:rPr>
              <a:t>Then you will bridge the gap!</a:t>
            </a:r>
          </a:p>
        </p:txBody>
      </p:sp>
    </p:spTree>
    <p:extLst>
      <p:ext uri="{BB962C8B-B14F-4D97-AF65-F5344CB8AC3E}">
        <p14:creationId xmlns:p14="http://schemas.microsoft.com/office/powerpoint/2010/main" val="696620906"/>
      </p:ext>
    </p:extLst>
  </p:cSld>
  <p:clrMapOvr>
    <a:masterClrMapping/>
  </p:clrMapOvr>
  <p:transition spd="med">
    <p:fade/>
  </p:transition>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Break Point to the Default Recipe</a:t>
            </a:r>
          </a:p>
        </p:txBody>
      </p:sp>
      <p:sp>
        <p:nvSpPr>
          <p:cNvPr id="3" name="Content Placeholder 2"/>
          <p:cNvSpPr>
            <a:spLocks noGrp="1"/>
          </p:cNvSpPr>
          <p:nvPr>
            <p:ph sz="quarter" idx="10"/>
          </p:nvPr>
        </p:nvSpPr>
        <p:spPr/>
        <p:txBody>
          <a:bodyPr/>
          <a:lstStyle/>
          <a:p>
            <a:r>
              <a:rPr lang="en-US" b="1" dirty="0"/>
              <a:t>#</a:t>
            </a:r>
          </a:p>
          <a:p>
            <a:r>
              <a:rPr lang="en-US" b="1" dirty="0"/>
              <a:t># Cookbook Name:: apache</a:t>
            </a:r>
          </a:p>
          <a:p>
            <a:r>
              <a:rPr lang="en-US" b="1" dirty="0"/>
              <a:t># Recipe:: default</a:t>
            </a:r>
          </a:p>
          <a:p>
            <a:r>
              <a:rPr lang="en-US" b="1" dirty="0"/>
              <a:t>#</a:t>
            </a:r>
          </a:p>
          <a:p>
            <a:r>
              <a:rPr lang="en-US" b="1" dirty="0"/>
              <a:t># Copyright (c) </a:t>
            </a:r>
            <a:r>
              <a:rPr lang="is-IS" b="1" dirty="0"/>
              <a:t>2017</a:t>
            </a:r>
            <a:r>
              <a:rPr lang="en-US" b="1" dirty="0"/>
              <a:t> The Authors, All Rights Reserved.</a:t>
            </a:r>
          </a:p>
          <a:p>
            <a:r>
              <a:rPr lang="en-US" b="1" dirty="0"/>
              <a:t>require 'pry'</a:t>
            </a:r>
          </a:p>
          <a:p>
            <a:r>
              <a:rPr lang="en-US" b="1" dirty="0" err="1"/>
              <a:t>binding.pry</a:t>
            </a:r>
            <a:endParaRPr lang="en-US" b="1" dirty="0"/>
          </a:p>
          <a:p>
            <a:r>
              <a:rPr lang="en-US" b="1" dirty="0" err="1"/>
              <a:t>include_recipe</a:t>
            </a:r>
            <a:r>
              <a:rPr lang="en-US" b="1" dirty="0"/>
              <a:t> 'apache::install'</a:t>
            </a:r>
          </a:p>
          <a:p>
            <a:r>
              <a:rPr lang="en-US" b="1" dirty="0" err="1"/>
              <a:t>include_recipe</a:t>
            </a:r>
            <a:r>
              <a:rPr lang="en-US" b="1" dirty="0"/>
              <a:t> 'apache::configuration'</a:t>
            </a:r>
          </a:p>
          <a:p>
            <a:r>
              <a:rPr lang="en-US" b="1" dirty="0" err="1"/>
              <a:t>include_recipe</a:t>
            </a:r>
            <a:r>
              <a:rPr lang="en-US" b="1" dirty="0"/>
              <a:t> 'apache::service'</a:t>
            </a:r>
          </a:p>
          <a:p>
            <a:endParaRPr lang="en-US" b="1" dirty="0"/>
          </a:p>
        </p:txBody>
      </p:sp>
      <p:sp>
        <p:nvSpPr>
          <p:cNvPr id="4" name="Text Placeholder 3"/>
          <p:cNvSpPr>
            <a:spLocks noGrp="1"/>
          </p:cNvSpPr>
          <p:nvPr>
            <p:ph type="body" sz="quarter" idx="11"/>
          </p:nvPr>
        </p:nvSpPr>
        <p:spPr/>
        <p:txBody>
          <a:bodyPr/>
          <a:lstStyle/>
          <a:p>
            <a:r>
              <a:rPr lang="en-US" dirty="0"/>
              <a:t>~/apache/recipes/</a:t>
            </a:r>
            <a:r>
              <a:rPr lang="en-US" dirty="0" err="1"/>
              <a:t>default.rb</a:t>
            </a:r>
            <a:endParaRPr lang="en-US" dirty="0"/>
          </a:p>
        </p:txBody>
      </p:sp>
      <p:sp>
        <p:nvSpPr>
          <p:cNvPr id="6" name="Text Placeholder 5"/>
          <p:cNvSpPr>
            <a:spLocks noGrp="1"/>
          </p:cNvSpPr>
          <p:nvPr>
            <p:ph type="body" sz="quarter" idx="13"/>
          </p:nvPr>
        </p:nvSpPr>
        <p:spPr>
          <a:xfrm>
            <a:off x="1135042" y="4783667"/>
            <a:ext cx="14404273" cy="1047750"/>
          </a:xfrm>
        </p:spPr>
        <p:txBody>
          <a:bodyPr/>
          <a:lstStyle/>
          <a:p>
            <a:r>
              <a:rPr lang="en-US" dirty="0"/>
              <a:t>+</a:t>
            </a:r>
          </a:p>
        </p:txBody>
      </p:sp>
    </p:spTree>
    <p:extLst>
      <p:ext uri="{BB962C8B-B14F-4D97-AF65-F5344CB8AC3E}">
        <p14:creationId xmlns:p14="http://schemas.microsoft.com/office/powerpoint/2010/main" val="3854216756"/>
      </p:ext>
    </p:extLst>
  </p:cSld>
  <p:clrMapOvr>
    <a:masterClrMapping/>
  </p:clrMapOvr>
  <p:transition spd="med">
    <p:fade/>
  </p:transition>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sz="2400" dirty="0"/>
          </a:p>
          <a:p>
            <a:r>
              <a:rPr lang="en-US" sz="2400" dirty="0"/>
              <a:t>From: /</a:t>
            </a:r>
            <a:r>
              <a:rPr lang="en-US" sz="2400" dirty="0" err="1"/>
              <a:t>tmp</a:t>
            </a:r>
            <a:r>
              <a:rPr lang="en-US" sz="2400" dirty="0"/>
              <a:t>/chefspec20180313-24027-408ikafile_cache_path/cookbooks/apache/recipes/</a:t>
            </a:r>
            <a:r>
              <a:rPr lang="en-US" sz="2400" dirty="0" err="1"/>
              <a:t>default.rb</a:t>
            </a:r>
            <a:r>
              <a:rPr lang="en-US" sz="2400" dirty="0"/>
              <a:t> @ line 8 Chef::</a:t>
            </a:r>
            <a:r>
              <a:rPr lang="en-US" sz="2400" dirty="0" err="1"/>
              <a:t>Mixin</a:t>
            </a:r>
            <a:r>
              <a:rPr lang="en-US" sz="2400" dirty="0"/>
              <a:t>::</a:t>
            </a:r>
            <a:r>
              <a:rPr lang="en-US" sz="2400" dirty="0" err="1"/>
              <a:t>FromFile#from_file</a:t>
            </a:r>
            <a:r>
              <a:rPr lang="en-US" sz="2400" dirty="0"/>
              <a:t>:</a:t>
            </a:r>
          </a:p>
          <a:p>
            <a:endParaRPr lang="en-US" sz="2400" dirty="0"/>
          </a:p>
          <a:p>
            <a:r>
              <a:rPr lang="en-US" sz="2400" dirty="0"/>
              <a:t>     3: # Recipe:: default</a:t>
            </a:r>
          </a:p>
          <a:p>
            <a:r>
              <a:rPr lang="en-US" sz="2400" dirty="0"/>
              <a:t>     4: #</a:t>
            </a:r>
          </a:p>
          <a:p>
            <a:r>
              <a:rPr lang="en-US" sz="2400" dirty="0"/>
              <a:t>     5: # Copyright:: 2017, The Authors, All Rights Reserved.</a:t>
            </a:r>
          </a:p>
          <a:p>
            <a:r>
              <a:rPr lang="en-US" sz="2400" dirty="0"/>
              <a:t>     6: require 'pry'</a:t>
            </a:r>
          </a:p>
          <a:p>
            <a:r>
              <a:rPr lang="en-US" sz="2400" dirty="0"/>
              <a:t>     7: </a:t>
            </a:r>
            <a:r>
              <a:rPr lang="en-US" sz="2400" dirty="0" err="1"/>
              <a:t>binding.pry</a:t>
            </a:r>
            <a:endParaRPr lang="en-US" sz="2400" dirty="0"/>
          </a:p>
          <a:p>
            <a:r>
              <a:rPr lang="en-US" sz="2400" dirty="0"/>
              <a:t> =&gt;  8: </a:t>
            </a:r>
            <a:r>
              <a:rPr lang="en-US" sz="2400" dirty="0" err="1"/>
              <a:t>include_recipe</a:t>
            </a:r>
            <a:r>
              <a:rPr lang="en-US" sz="2400" dirty="0"/>
              <a:t> 'apache::install'</a:t>
            </a:r>
          </a:p>
          <a:p>
            <a:r>
              <a:rPr lang="en-US" sz="2400" dirty="0"/>
              <a:t>     9: </a:t>
            </a:r>
            <a:r>
              <a:rPr lang="en-US" sz="2400" dirty="0" err="1"/>
              <a:t>include_recipe</a:t>
            </a:r>
            <a:r>
              <a:rPr lang="en-US" sz="2400" dirty="0"/>
              <a:t> 'apache::configuration'</a:t>
            </a:r>
          </a:p>
          <a:p>
            <a:r>
              <a:rPr lang="en-US" sz="2400" dirty="0"/>
              <a:t>    10: </a:t>
            </a:r>
            <a:r>
              <a:rPr lang="en-US" sz="2400" dirty="0" err="1"/>
              <a:t>include_recipe</a:t>
            </a:r>
            <a:r>
              <a:rPr lang="en-US" sz="2400" dirty="0"/>
              <a:t> 'apache::service'</a:t>
            </a:r>
          </a:p>
        </p:txBody>
      </p:sp>
      <p:sp>
        <p:nvSpPr>
          <p:cNvPr id="3" name="Text Placeholder 2"/>
          <p:cNvSpPr>
            <a:spLocks noGrp="1"/>
          </p:cNvSpPr>
          <p:nvPr>
            <p:ph type="body" sz="quarter" idx="11"/>
          </p:nvPr>
        </p:nvSpPr>
        <p:spPr/>
        <p:txBody>
          <a:bodyPr/>
          <a:lstStyle/>
          <a:p>
            <a:r>
              <a:rPr lang="en-US" dirty="0"/>
              <a:t>&gt; chef exec </a:t>
            </a:r>
            <a:r>
              <a:rPr lang="en-US" dirty="0" err="1"/>
              <a:t>rspec</a:t>
            </a:r>
            <a:endParaRPr lang="en-US" dirty="0"/>
          </a:p>
        </p:txBody>
      </p:sp>
      <p:sp>
        <p:nvSpPr>
          <p:cNvPr id="4" name="Content Placeholder 3"/>
          <p:cNvSpPr>
            <a:spLocks noGrp="1"/>
          </p:cNvSpPr>
          <p:nvPr>
            <p:ph sz="quarter" idx="12"/>
          </p:nvPr>
        </p:nvSpPr>
        <p:spPr>
          <a:xfrm>
            <a:off x="1122782" y="6746415"/>
            <a:ext cx="14420850" cy="557213"/>
          </a:xfrm>
        </p:spPr>
        <p:txBody>
          <a:bodyPr/>
          <a:lstStyle/>
          <a:p>
            <a:endParaRPr lang="en-US" dirty="0"/>
          </a:p>
        </p:txBody>
      </p:sp>
      <p:sp>
        <p:nvSpPr>
          <p:cNvPr id="5" name="Title 4"/>
          <p:cNvSpPr>
            <a:spLocks noGrp="1"/>
          </p:cNvSpPr>
          <p:nvPr>
            <p:ph type="title"/>
          </p:nvPr>
        </p:nvSpPr>
        <p:spPr/>
        <p:txBody>
          <a:bodyPr/>
          <a:lstStyle/>
          <a:p>
            <a:r>
              <a:rPr lang="en-US" dirty="0"/>
              <a:t>Execute the Tests to Initiate Pry</a:t>
            </a:r>
          </a:p>
        </p:txBody>
      </p:sp>
    </p:spTree>
    <p:extLst>
      <p:ext uri="{BB962C8B-B14F-4D97-AF65-F5344CB8AC3E}">
        <p14:creationId xmlns:p14="http://schemas.microsoft.com/office/powerpoint/2010/main" val="2427469455"/>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Q&amp;A</a:t>
            </a:r>
          </a:p>
        </p:txBody>
      </p:sp>
      <p:sp>
        <p:nvSpPr>
          <p:cNvPr id="3" name="Subtitle 2"/>
          <p:cNvSpPr>
            <a:spLocks noGrp="1"/>
          </p:cNvSpPr>
          <p:nvPr>
            <p:ph type="subTitle" idx="1"/>
          </p:nvPr>
        </p:nvSpPr>
        <p:spPr/>
        <p:txBody>
          <a:bodyPr/>
          <a:lstStyle/>
          <a:p>
            <a:r>
              <a:rPr lang="en-US" dirty="0"/>
              <a:t>What questions can we answer for you?</a:t>
            </a:r>
          </a:p>
        </p:txBody>
      </p:sp>
    </p:spTree>
    <p:extLst>
      <p:ext uri="{BB962C8B-B14F-4D97-AF65-F5344CB8AC3E}">
        <p14:creationId xmlns:p14="http://schemas.microsoft.com/office/powerpoint/2010/main" val="1571452773"/>
      </p:ext>
    </p:extLst>
  </p:cSld>
  <p:clrMapOvr>
    <a:masterClrMapping/>
  </p:clrMapOvr>
  <p:transition spd="med">
    <p:fade/>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dirty="0"/>
              <a:t>=&gt; "centos"</a:t>
            </a:r>
          </a:p>
        </p:txBody>
      </p:sp>
      <p:sp>
        <p:nvSpPr>
          <p:cNvPr id="3" name="Text Placeholder 2"/>
          <p:cNvSpPr>
            <a:spLocks noGrp="1"/>
          </p:cNvSpPr>
          <p:nvPr>
            <p:ph type="body" sz="quarter" idx="11"/>
          </p:nvPr>
        </p:nvSpPr>
        <p:spPr/>
        <p:txBody>
          <a:bodyPr/>
          <a:lstStyle/>
          <a:p>
            <a:r>
              <a:rPr lang="en-US" dirty="0"/>
              <a:t>[1] pry(#&lt;Chef::Recipe&gt;)&gt; node['platform']</a:t>
            </a:r>
          </a:p>
        </p:txBody>
      </p:sp>
      <p:sp>
        <p:nvSpPr>
          <p:cNvPr id="4" name="Content Placeholder 3"/>
          <p:cNvSpPr>
            <a:spLocks noGrp="1"/>
          </p:cNvSpPr>
          <p:nvPr>
            <p:ph sz="quarter" idx="12"/>
          </p:nvPr>
        </p:nvSpPr>
        <p:spPr>
          <a:xfrm>
            <a:off x="1127883" y="2318348"/>
            <a:ext cx="14420850" cy="557213"/>
          </a:xfrm>
        </p:spPr>
        <p:txBody>
          <a:bodyPr/>
          <a:lstStyle/>
          <a:p>
            <a:endParaRPr lang="en-US" dirty="0"/>
          </a:p>
        </p:txBody>
      </p:sp>
      <p:sp>
        <p:nvSpPr>
          <p:cNvPr id="5" name="Title 4"/>
          <p:cNvSpPr>
            <a:spLocks noGrp="1"/>
          </p:cNvSpPr>
          <p:nvPr>
            <p:ph type="title"/>
          </p:nvPr>
        </p:nvSpPr>
        <p:spPr/>
        <p:txBody>
          <a:bodyPr/>
          <a:lstStyle/>
          <a:p>
            <a:r>
              <a:rPr lang="en-US" dirty="0"/>
              <a:t>Query the Node Object's Platform</a:t>
            </a:r>
          </a:p>
        </p:txBody>
      </p:sp>
    </p:spTree>
    <p:extLst>
      <p:ext uri="{BB962C8B-B14F-4D97-AF65-F5344CB8AC3E}">
        <p14:creationId xmlns:p14="http://schemas.microsoft.com/office/powerpoint/2010/main" val="825768359"/>
      </p:ext>
    </p:extLst>
  </p:cSld>
  <p:clrMapOvr>
    <a:masterClrMapping/>
  </p:clrMapOvr>
  <p:transition spd="med">
    <p:fade/>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Fauxhai</a:t>
            </a:r>
            <a:endParaRPr lang="en-US" dirty="0"/>
          </a:p>
        </p:txBody>
      </p:sp>
      <p:sp>
        <p:nvSpPr>
          <p:cNvPr id="3" name="Subtitle 2"/>
          <p:cNvSpPr>
            <a:spLocks noGrp="1"/>
          </p:cNvSpPr>
          <p:nvPr>
            <p:ph type="subTitle" idx="1"/>
          </p:nvPr>
        </p:nvSpPr>
        <p:spPr/>
        <p:txBody>
          <a:bodyPr/>
          <a:lstStyle/>
          <a:p>
            <a:r>
              <a:rPr lang="en-US" dirty="0" err="1"/>
              <a:t>ChefSpec</a:t>
            </a:r>
            <a:r>
              <a:rPr lang="en-US" dirty="0"/>
              <a:t> uses the platform you specify in the runner. You can specify any platform from the list of platforms that are stored in a gem named '</a:t>
            </a:r>
            <a:r>
              <a:rPr lang="en-US" dirty="0" err="1"/>
              <a:t>Fauxhai</a:t>
            </a:r>
            <a:r>
              <a:rPr lang="en-US" dirty="0"/>
              <a:t>'.</a:t>
            </a:r>
          </a:p>
          <a:p>
            <a:endParaRPr lang="en-US" dirty="0"/>
          </a:p>
          <a:p>
            <a:r>
              <a:rPr lang="en-US" dirty="0"/>
              <a:t>The gem contains static node objects for most major platforms and versions.</a:t>
            </a:r>
          </a:p>
          <a:p>
            <a:endParaRPr lang="en-US" dirty="0"/>
          </a:p>
          <a:p>
            <a:pPr algn="ctr"/>
            <a:r>
              <a:rPr lang="en-US" sz="2400" i="1" dirty="0">
                <a:solidFill>
                  <a:schemeClr val="accent4"/>
                </a:solidFill>
                <a:hlinkClick r:id="rId3"/>
              </a:rPr>
              <a:t>https://</a:t>
            </a:r>
            <a:r>
              <a:rPr lang="en-US" sz="2400" i="1" dirty="0" err="1">
                <a:solidFill>
                  <a:schemeClr val="accent4"/>
                </a:solidFill>
                <a:hlinkClick r:id="rId3"/>
              </a:rPr>
              <a:t>github.com</a:t>
            </a:r>
            <a:r>
              <a:rPr lang="en-US" sz="2400" i="1" dirty="0">
                <a:solidFill>
                  <a:schemeClr val="accent4"/>
                </a:solidFill>
                <a:hlinkClick r:id="rId3"/>
              </a:rPr>
              <a:t>/</a:t>
            </a:r>
            <a:r>
              <a:rPr lang="en-US" sz="2400" i="1" dirty="0" err="1">
                <a:solidFill>
                  <a:schemeClr val="accent4"/>
                </a:solidFill>
                <a:hlinkClick r:id="rId3"/>
              </a:rPr>
              <a:t>customink</a:t>
            </a:r>
            <a:r>
              <a:rPr lang="en-US" sz="2400" i="1" dirty="0">
                <a:solidFill>
                  <a:schemeClr val="accent4"/>
                </a:solidFill>
                <a:hlinkClick r:id="rId3"/>
              </a:rPr>
              <a:t>/</a:t>
            </a:r>
            <a:r>
              <a:rPr lang="en-US" sz="2400" i="1" dirty="0" err="1">
                <a:solidFill>
                  <a:schemeClr val="accent4"/>
                </a:solidFill>
                <a:hlinkClick r:id="rId3"/>
              </a:rPr>
              <a:t>fauxhai</a:t>
            </a:r>
            <a:r>
              <a:rPr lang="en-US" sz="2400" i="1" dirty="0">
                <a:solidFill>
                  <a:schemeClr val="accent4"/>
                </a:solidFill>
                <a:hlinkClick r:id="rId3"/>
              </a:rPr>
              <a:t>/tree/master/lib/</a:t>
            </a:r>
            <a:r>
              <a:rPr lang="en-US" sz="2400" i="1" dirty="0" err="1">
                <a:solidFill>
                  <a:schemeClr val="accent4"/>
                </a:solidFill>
                <a:hlinkClick r:id="rId3"/>
              </a:rPr>
              <a:t>fauxhai</a:t>
            </a:r>
            <a:r>
              <a:rPr lang="en-US" sz="2400" i="1" dirty="0">
                <a:solidFill>
                  <a:schemeClr val="accent4"/>
                </a:solidFill>
                <a:hlinkClick r:id="rId3"/>
              </a:rPr>
              <a:t>/platforms</a:t>
            </a:r>
            <a:endParaRPr lang="en-US" sz="2400" i="1" dirty="0">
              <a:solidFill>
                <a:schemeClr val="accent4"/>
              </a:solidFill>
            </a:endParaRPr>
          </a:p>
          <a:p>
            <a:endParaRPr lang="en-US" dirty="0"/>
          </a:p>
          <a:p>
            <a:endParaRPr lang="en-US" dirty="0"/>
          </a:p>
        </p:txBody>
      </p:sp>
      <p:sp>
        <p:nvSpPr>
          <p:cNvPr id="4" name="Content Placeholder 3"/>
          <p:cNvSpPr>
            <a:spLocks noGrp="1"/>
          </p:cNvSpPr>
          <p:nvPr>
            <p:ph sz="quarter" idx="13"/>
          </p:nvPr>
        </p:nvSpPr>
        <p:spPr/>
        <p:txBody>
          <a:bodyPr/>
          <a:lstStyle/>
          <a:p>
            <a:r>
              <a:rPr lang="en-US" dirty="0">
                <a:solidFill>
                  <a:srgbClr val="00B0F0"/>
                </a:solidFill>
                <a:hlinkClick r:id="rId4"/>
              </a:rPr>
              <a:t>https://</a:t>
            </a:r>
            <a:r>
              <a:rPr lang="en-US" dirty="0" err="1">
                <a:solidFill>
                  <a:srgbClr val="00B0F0"/>
                </a:solidFill>
                <a:hlinkClick r:id="rId4"/>
              </a:rPr>
              <a:t>github.com</a:t>
            </a:r>
            <a:r>
              <a:rPr lang="en-US" dirty="0">
                <a:solidFill>
                  <a:srgbClr val="00B0F0"/>
                </a:solidFill>
                <a:hlinkClick r:id="rId4"/>
              </a:rPr>
              <a:t>/</a:t>
            </a:r>
            <a:r>
              <a:rPr lang="en-US" dirty="0" err="1">
                <a:solidFill>
                  <a:srgbClr val="00B0F0"/>
                </a:solidFill>
                <a:hlinkClick r:id="rId4"/>
              </a:rPr>
              <a:t>customink</a:t>
            </a:r>
            <a:r>
              <a:rPr lang="en-US" dirty="0">
                <a:solidFill>
                  <a:srgbClr val="00B0F0"/>
                </a:solidFill>
                <a:hlinkClick r:id="rId4"/>
              </a:rPr>
              <a:t>/</a:t>
            </a:r>
            <a:r>
              <a:rPr lang="en-US" dirty="0" err="1">
                <a:solidFill>
                  <a:srgbClr val="00B0F0"/>
                </a:solidFill>
                <a:hlinkClick r:id="rId4"/>
              </a:rPr>
              <a:t>fauxhai</a:t>
            </a:r>
            <a:endParaRPr lang="en-US" dirty="0">
              <a:solidFill>
                <a:srgbClr val="00B0F0"/>
              </a:solidFill>
            </a:endParaRPr>
          </a:p>
        </p:txBody>
      </p:sp>
    </p:spTree>
    <p:extLst>
      <p:ext uri="{BB962C8B-B14F-4D97-AF65-F5344CB8AC3E}">
        <p14:creationId xmlns:p14="http://schemas.microsoft.com/office/powerpoint/2010/main" val="2091756045"/>
      </p:ext>
    </p:extLst>
  </p:cSld>
  <p:clrMapOvr>
    <a:masterClrMapping/>
  </p:clrMapOvr>
  <p:transition spd="med">
    <p:fade/>
  </p:transition>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sz="2400" dirty="0"/>
          </a:p>
        </p:txBody>
      </p:sp>
      <p:sp>
        <p:nvSpPr>
          <p:cNvPr id="3" name="Text Placeholder 2"/>
          <p:cNvSpPr>
            <a:spLocks noGrp="1"/>
          </p:cNvSpPr>
          <p:nvPr>
            <p:ph type="body" sz="quarter" idx="11"/>
          </p:nvPr>
        </p:nvSpPr>
        <p:spPr/>
        <p:txBody>
          <a:bodyPr/>
          <a:lstStyle/>
          <a:p>
            <a:r>
              <a:rPr lang="en-US" dirty="0"/>
              <a:t>[2] pry(#&lt;Chef::Recipe&gt;)&gt; exit!</a:t>
            </a:r>
          </a:p>
        </p:txBody>
      </p:sp>
      <p:sp>
        <p:nvSpPr>
          <p:cNvPr id="5" name="Title 4"/>
          <p:cNvSpPr>
            <a:spLocks noGrp="1"/>
          </p:cNvSpPr>
          <p:nvPr>
            <p:ph type="title"/>
          </p:nvPr>
        </p:nvSpPr>
        <p:spPr/>
        <p:txBody>
          <a:bodyPr/>
          <a:lstStyle/>
          <a:p>
            <a:r>
              <a:rPr lang="en-US" dirty="0"/>
              <a:t>Immediately Exit the Execution</a:t>
            </a:r>
          </a:p>
        </p:txBody>
      </p:sp>
    </p:spTree>
    <p:extLst>
      <p:ext uri="{BB962C8B-B14F-4D97-AF65-F5344CB8AC3E}">
        <p14:creationId xmlns:p14="http://schemas.microsoft.com/office/powerpoint/2010/main" val="2903692979"/>
      </p:ext>
    </p:extLst>
  </p:cSld>
  <p:clrMapOvr>
    <a:masterClrMapping/>
  </p:clrMapOvr>
  <p:transition spd="med">
    <p:fade/>
  </p:transition>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Node Platform in </a:t>
            </a:r>
            <a:r>
              <a:rPr lang="en-US" dirty="0" err="1"/>
              <a:t>ChefSpec</a:t>
            </a:r>
            <a:endParaRPr lang="en-US" dirty="0"/>
          </a:p>
        </p:txBody>
      </p:sp>
      <p:sp>
        <p:nvSpPr>
          <p:cNvPr id="4" name="Content Placeholder 3"/>
          <p:cNvSpPr>
            <a:spLocks noGrp="1"/>
          </p:cNvSpPr>
          <p:nvPr>
            <p:ph sz="quarter" idx="11"/>
          </p:nvPr>
        </p:nvSpPr>
        <p:spPr/>
        <p:txBody>
          <a:bodyPr>
            <a:normAutofit/>
          </a:bodyPr>
          <a:lstStyle/>
          <a:p>
            <a:r>
              <a:rPr lang="en-US" dirty="0"/>
              <a:t>What platform is the node when running a </a:t>
            </a:r>
            <a:r>
              <a:rPr lang="en-US" dirty="0" err="1"/>
              <a:t>ChefSpec</a:t>
            </a:r>
            <a:r>
              <a:rPr lang="en-US" dirty="0"/>
              <a:t> test?</a:t>
            </a:r>
          </a:p>
          <a:p>
            <a:r>
              <a:rPr lang="en-US" dirty="0"/>
              <a:t>How might you find out what is the platform?</a:t>
            </a:r>
          </a:p>
          <a:p>
            <a:endParaRPr lang="en-US" dirty="0"/>
          </a:p>
        </p:txBody>
      </p:sp>
      <p:sp>
        <p:nvSpPr>
          <p:cNvPr id="3" name="Subtitle 2"/>
          <p:cNvSpPr>
            <a:spLocks noGrp="1"/>
          </p:cNvSpPr>
          <p:nvPr>
            <p:ph type="body" sz="quarter" idx="10"/>
          </p:nvPr>
        </p:nvSpPr>
        <p:spPr/>
        <p:txBody>
          <a:bodyPr/>
          <a:lstStyle/>
          <a:p>
            <a:pPr marL="342900" indent="-342900">
              <a:buFont typeface="Wingdings" charset="2"/>
              <a:buChar char="ü"/>
            </a:pPr>
            <a:r>
              <a:rPr lang="en-US" dirty="0"/>
              <a:t>Insert a break point, execute the tests, and determine the node's platform</a:t>
            </a:r>
          </a:p>
          <a:p>
            <a:pPr marL="342900" indent="-342900">
              <a:buFont typeface="Wingdings" charset="2"/>
              <a:buChar char="q"/>
            </a:pPr>
            <a:r>
              <a:rPr lang="en-US" dirty="0"/>
              <a:t>Remove the break point and transcend documentation</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82617" flipH="1">
            <a:off x="12261414" y="6738463"/>
            <a:ext cx="4873752" cy="3436542"/>
          </a:xfrm>
          <a:prstGeom prst="rect">
            <a:avLst/>
          </a:prstGeom>
        </p:spPr>
      </p:pic>
      <p:cxnSp>
        <p:nvCxnSpPr>
          <p:cNvPr id="10" name="Straight Connector 9"/>
          <p:cNvCxnSpPr/>
          <p:nvPr/>
        </p:nvCxnSpPr>
        <p:spPr>
          <a:xfrm>
            <a:off x="3807265" y="6540305"/>
            <a:ext cx="1521069" cy="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11" name="Straight Connector 10"/>
          <p:cNvCxnSpPr/>
          <p:nvPr/>
        </p:nvCxnSpPr>
        <p:spPr>
          <a:xfrm>
            <a:off x="6025271" y="6550465"/>
            <a:ext cx="340320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17" name="Arc 16"/>
          <p:cNvSpPr/>
          <p:nvPr/>
        </p:nvSpPr>
        <p:spPr>
          <a:xfrm rot="12130957">
            <a:off x="12363590" y="7319410"/>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6" name="Rectangle 15"/>
          <p:cNvSpPr/>
          <p:nvPr/>
        </p:nvSpPr>
        <p:spPr bwMode="auto">
          <a:xfrm>
            <a:off x="9759462" y="6728496"/>
            <a:ext cx="2867132" cy="613933"/>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a:solidFill>
                  <a:schemeClr val="tx2"/>
                </a:solidFill>
              </a:rPr>
              <a:t>A tidy life is a healthy life.</a:t>
            </a:r>
          </a:p>
        </p:txBody>
      </p:sp>
    </p:spTree>
    <p:extLst>
      <p:ext uri="{BB962C8B-B14F-4D97-AF65-F5344CB8AC3E}">
        <p14:creationId xmlns:p14="http://schemas.microsoft.com/office/powerpoint/2010/main" val="594499303"/>
      </p:ext>
    </p:extLst>
  </p:cSld>
  <p:clrMapOvr>
    <a:masterClrMapping/>
  </p:clrMapOvr>
  <p:transition spd="med">
    <p:fade/>
  </p:transition>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Remove the Break Point from the Recipe</a:t>
            </a:r>
          </a:p>
        </p:txBody>
      </p:sp>
      <p:sp>
        <p:nvSpPr>
          <p:cNvPr id="3" name="Content Placeholder 2"/>
          <p:cNvSpPr>
            <a:spLocks noGrp="1"/>
          </p:cNvSpPr>
          <p:nvPr>
            <p:ph sz="quarter" idx="10"/>
          </p:nvPr>
        </p:nvSpPr>
        <p:spPr/>
        <p:txBody>
          <a:bodyPr/>
          <a:lstStyle/>
          <a:p>
            <a:r>
              <a:rPr lang="en-US" b="1" dirty="0"/>
              <a:t>#</a:t>
            </a:r>
          </a:p>
          <a:p>
            <a:r>
              <a:rPr lang="en-US" b="1" dirty="0"/>
              <a:t># Cookbook Name:: apache</a:t>
            </a:r>
          </a:p>
          <a:p>
            <a:r>
              <a:rPr lang="en-US" b="1" dirty="0"/>
              <a:t># Recipe:: default</a:t>
            </a:r>
          </a:p>
          <a:p>
            <a:r>
              <a:rPr lang="en-US" b="1" dirty="0"/>
              <a:t>#</a:t>
            </a:r>
          </a:p>
          <a:p>
            <a:r>
              <a:rPr lang="en-US" b="1" dirty="0"/>
              <a:t># Copyright (c) </a:t>
            </a:r>
            <a:r>
              <a:rPr lang="is-IS" b="1" dirty="0"/>
              <a:t>2017</a:t>
            </a:r>
            <a:r>
              <a:rPr lang="en-US" b="1" dirty="0"/>
              <a:t> The Authors, All Rights Reserved.</a:t>
            </a:r>
          </a:p>
          <a:p>
            <a:r>
              <a:rPr lang="en-US" b="1" dirty="0"/>
              <a:t>require 'pry'</a:t>
            </a:r>
          </a:p>
          <a:p>
            <a:r>
              <a:rPr lang="en-US" b="1" dirty="0" err="1"/>
              <a:t>binding.pry</a:t>
            </a:r>
            <a:endParaRPr lang="en-US" b="1" dirty="0"/>
          </a:p>
          <a:p>
            <a:r>
              <a:rPr lang="en-US" b="1" dirty="0" err="1"/>
              <a:t>include_recipe</a:t>
            </a:r>
            <a:r>
              <a:rPr lang="en-US" b="1" dirty="0"/>
              <a:t> 'apache::install'</a:t>
            </a:r>
          </a:p>
          <a:p>
            <a:r>
              <a:rPr lang="en-US" dirty="0" err="1"/>
              <a:t>include_recipe</a:t>
            </a:r>
            <a:r>
              <a:rPr lang="en-US" dirty="0"/>
              <a:t> 'apache::configuration'</a:t>
            </a:r>
          </a:p>
          <a:p>
            <a:r>
              <a:rPr lang="en-US" dirty="0" err="1"/>
              <a:t>include_recipe</a:t>
            </a:r>
            <a:r>
              <a:rPr lang="en-US" dirty="0"/>
              <a:t> 'apache::service'</a:t>
            </a:r>
          </a:p>
        </p:txBody>
      </p:sp>
      <p:sp>
        <p:nvSpPr>
          <p:cNvPr id="4" name="Text Placeholder 3"/>
          <p:cNvSpPr>
            <a:spLocks noGrp="1"/>
          </p:cNvSpPr>
          <p:nvPr>
            <p:ph type="body" sz="quarter" idx="11"/>
          </p:nvPr>
        </p:nvSpPr>
        <p:spPr/>
        <p:txBody>
          <a:bodyPr/>
          <a:lstStyle/>
          <a:p>
            <a:r>
              <a:rPr lang="en-US" dirty="0"/>
              <a:t>~/apache/recipes/</a:t>
            </a:r>
            <a:r>
              <a:rPr lang="en-US" dirty="0" err="1"/>
              <a:t>default.rb</a:t>
            </a:r>
            <a:endParaRPr lang="en-US" dirty="0"/>
          </a:p>
        </p:txBody>
      </p:sp>
      <p:sp>
        <p:nvSpPr>
          <p:cNvPr id="6" name="Text Placeholder 5"/>
          <p:cNvSpPr>
            <a:spLocks noGrp="1"/>
          </p:cNvSpPr>
          <p:nvPr>
            <p:ph type="body" sz="quarter" idx="12"/>
          </p:nvPr>
        </p:nvSpPr>
        <p:spPr>
          <a:xfrm>
            <a:off x="1124446" y="4744806"/>
            <a:ext cx="14404273" cy="1181861"/>
          </a:xfrm>
        </p:spPr>
        <p:txBody>
          <a:bodyPr/>
          <a:lstStyle/>
          <a:p>
            <a:r>
              <a:rPr lang="en-US" dirty="0"/>
              <a:t>`</a:t>
            </a:r>
          </a:p>
        </p:txBody>
      </p:sp>
    </p:spTree>
    <p:extLst>
      <p:ext uri="{BB962C8B-B14F-4D97-AF65-F5344CB8AC3E}">
        <p14:creationId xmlns:p14="http://schemas.microsoft.com/office/powerpoint/2010/main" val="2242585267"/>
      </p:ext>
    </p:extLst>
  </p:cSld>
  <p:clrMapOvr>
    <a:masterClrMapping/>
  </p:clrMapOvr>
  <p:transition spd="med">
    <p:fade/>
  </p:transition>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Node Platform in </a:t>
            </a:r>
            <a:r>
              <a:rPr lang="en-US" dirty="0" err="1"/>
              <a:t>ChefSpec</a:t>
            </a:r>
            <a:endParaRPr lang="en-US" dirty="0"/>
          </a:p>
        </p:txBody>
      </p:sp>
      <p:sp>
        <p:nvSpPr>
          <p:cNvPr id="4" name="Content Placeholder 3"/>
          <p:cNvSpPr>
            <a:spLocks noGrp="1"/>
          </p:cNvSpPr>
          <p:nvPr>
            <p:ph sz="quarter" idx="11"/>
          </p:nvPr>
        </p:nvSpPr>
        <p:spPr/>
        <p:txBody>
          <a:bodyPr>
            <a:normAutofit/>
          </a:bodyPr>
          <a:lstStyle/>
          <a:p>
            <a:r>
              <a:rPr lang="en-US" dirty="0"/>
              <a:t>What platform is the node when running a </a:t>
            </a:r>
            <a:r>
              <a:rPr lang="en-US" dirty="0" err="1"/>
              <a:t>ChefSpec</a:t>
            </a:r>
            <a:r>
              <a:rPr lang="en-US" dirty="0"/>
              <a:t> test?</a:t>
            </a:r>
          </a:p>
          <a:p>
            <a:r>
              <a:rPr lang="en-US" dirty="0"/>
              <a:t>How might you find out what is the platform?</a:t>
            </a:r>
          </a:p>
          <a:p>
            <a:endParaRPr lang="en-US" dirty="0"/>
          </a:p>
        </p:txBody>
      </p:sp>
      <p:sp>
        <p:nvSpPr>
          <p:cNvPr id="3" name="Subtitle 2"/>
          <p:cNvSpPr>
            <a:spLocks noGrp="1"/>
          </p:cNvSpPr>
          <p:nvPr>
            <p:ph type="body" sz="quarter" idx="10"/>
          </p:nvPr>
        </p:nvSpPr>
        <p:spPr/>
        <p:txBody>
          <a:bodyPr/>
          <a:lstStyle/>
          <a:p>
            <a:pPr marL="342900" indent="-342900">
              <a:buFont typeface="Wingdings" charset="2"/>
              <a:buChar char="ü"/>
            </a:pPr>
            <a:r>
              <a:rPr lang="en-US" dirty="0"/>
              <a:t>Insert a break point, execute the tests, and determine the node's platform</a:t>
            </a:r>
          </a:p>
          <a:p>
            <a:pPr marL="342900" indent="-342900">
              <a:buFont typeface="Wingdings" charset="2"/>
              <a:buChar char="ü"/>
            </a:pPr>
            <a:r>
              <a:rPr lang="en-US" dirty="0"/>
              <a:t>Remove the break point and transcend documentation</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82617" flipH="1">
            <a:off x="12261414" y="6738463"/>
            <a:ext cx="4873752" cy="3436542"/>
          </a:xfrm>
          <a:prstGeom prst="rect">
            <a:avLst/>
          </a:prstGeom>
        </p:spPr>
      </p:pic>
      <p:sp>
        <p:nvSpPr>
          <p:cNvPr id="17" name="Arc 16"/>
          <p:cNvSpPr/>
          <p:nvPr/>
        </p:nvSpPr>
        <p:spPr>
          <a:xfrm rot="12130957">
            <a:off x="12363590" y="7319410"/>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6" name="Rectangle 15"/>
          <p:cNvSpPr/>
          <p:nvPr/>
        </p:nvSpPr>
        <p:spPr bwMode="auto">
          <a:xfrm>
            <a:off x="9759462" y="6728496"/>
            <a:ext cx="2867132" cy="613933"/>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a:solidFill>
                  <a:schemeClr val="tx2"/>
                </a:solidFill>
              </a:rPr>
              <a:t>Now I am ready to be </a:t>
            </a:r>
            <a:r>
              <a:rPr lang="en-US" sz="1800" i="1" dirty="0">
                <a:solidFill>
                  <a:schemeClr val="tx2"/>
                </a:solidFill>
              </a:rPr>
              <a:t>shaved</a:t>
            </a:r>
            <a:r>
              <a:rPr lang="en-US" sz="1800" dirty="0">
                <a:solidFill>
                  <a:schemeClr val="tx2"/>
                </a:solidFill>
              </a:rPr>
              <a:t>.</a:t>
            </a:r>
          </a:p>
        </p:txBody>
      </p:sp>
    </p:spTree>
    <p:extLst>
      <p:ext uri="{BB962C8B-B14F-4D97-AF65-F5344CB8AC3E}">
        <p14:creationId xmlns:p14="http://schemas.microsoft.com/office/powerpoint/2010/main" val="96599284"/>
      </p:ext>
    </p:extLst>
  </p:cSld>
  <p:clrMapOvr>
    <a:masterClrMapping/>
  </p:clrMapOvr>
  <p:transition spd="med">
    <p:fade/>
  </p:transition>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Support for </a:t>
            </a:r>
            <a:r>
              <a:rPr lang="en-US" dirty="0" err="1"/>
              <a:t>CentOS</a:t>
            </a:r>
            <a:r>
              <a:rPr lang="en-US" dirty="0"/>
              <a:t> &amp; Ubuntu</a:t>
            </a:r>
          </a:p>
        </p:txBody>
      </p:sp>
      <p:sp>
        <p:nvSpPr>
          <p:cNvPr id="3" name="Content Placeholder 2"/>
          <p:cNvSpPr>
            <a:spLocks noGrp="1"/>
          </p:cNvSpPr>
          <p:nvPr>
            <p:ph sz="quarter" idx="11"/>
          </p:nvPr>
        </p:nvSpPr>
        <p:spPr/>
        <p:txBody>
          <a:bodyPr/>
          <a:lstStyle/>
          <a:p>
            <a:r>
              <a:rPr lang="en-US" dirty="0"/>
              <a:t>The best of both worlds!</a:t>
            </a:r>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a:t>Write a test that verifies the Install recipe chooses the correct package on </a:t>
            </a:r>
            <a:r>
              <a:rPr lang="en-US" dirty="0" err="1"/>
              <a:t>CentOS</a:t>
            </a:r>
            <a:r>
              <a:rPr lang="en-US" dirty="0"/>
              <a:t> &amp; Ubuntu</a:t>
            </a:r>
          </a:p>
          <a:p>
            <a:pPr marL="342900" indent="-342900">
              <a:buFont typeface="Wingdings" charset="2"/>
              <a:buChar char="q"/>
            </a:pPr>
            <a:r>
              <a:rPr lang="en-US" dirty="0"/>
              <a:t>Execute the tests and verify the tests fail</a:t>
            </a:r>
          </a:p>
          <a:p>
            <a:pPr marL="342900" indent="-342900">
              <a:buFont typeface="Wingdings" charset="2"/>
              <a:buChar char="q"/>
            </a:pPr>
            <a:r>
              <a:rPr lang="en-US" dirty="0"/>
              <a:t>Update the attribute to provide support for </a:t>
            </a:r>
            <a:r>
              <a:rPr lang="en-US" dirty="0" err="1"/>
              <a:t>CentOS</a:t>
            </a:r>
            <a:r>
              <a:rPr lang="en-US" dirty="0"/>
              <a:t> &amp; Ubuntu</a:t>
            </a:r>
          </a:p>
          <a:p>
            <a:pPr marL="342900" indent="-342900">
              <a:buFont typeface="Wingdings" charset="2"/>
              <a:buChar char="q"/>
            </a:pPr>
            <a:r>
              <a:rPr lang="en-US" dirty="0"/>
              <a:t>Execute the tests and verify the tests pass</a:t>
            </a:r>
          </a:p>
        </p:txBody>
      </p:sp>
    </p:spTree>
    <p:extLst>
      <p:ext uri="{BB962C8B-B14F-4D97-AF65-F5344CB8AC3E}">
        <p14:creationId xmlns:p14="http://schemas.microsoft.com/office/powerpoint/2010/main" val="1858484602"/>
      </p:ext>
    </p:extLst>
  </p:cSld>
  <p:clrMapOvr>
    <a:masterClrMapping/>
  </p:clrMapOvr>
  <p:transition spd="med">
    <p:fade/>
  </p:transitio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Add a Second Context for Another Platform</a:t>
            </a:r>
          </a:p>
        </p:txBody>
      </p:sp>
      <p:sp>
        <p:nvSpPr>
          <p:cNvPr id="3" name="Content Placeholder 2"/>
          <p:cNvSpPr>
            <a:spLocks noGrp="1"/>
          </p:cNvSpPr>
          <p:nvPr>
            <p:ph sz="quarter" idx="10"/>
          </p:nvPr>
        </p:nvSpPr>
        <p:spPr/>
        <p:txBody>
          <a:bodyPr>
            <a:normAutofit fontScale="77500" lnSpcReduction="20000"/>
          </a:bodyPr>
          <a:lstStyle/>
          <a:p>
            <a:r>
              <a:rPr lang="en-US" b="1" dirty="0"/>
              <a:t>  # ... </a:t>
            </a:r>
            <a:r>
              <a:rPr lang="en-US" dirty="0"/>
              <a:t>REST OF SPEC FILE </a:t>
            </a:r>
            <a:r>
              <a:rPr lang="en-US" b="1" dirty="0"/>
              <a:t>...</a:t>
            </a:r>
          </a:p>
          <a:p>
            <a:r>
              <a:rPr lang="en-US" b="1" dirty="0"/>
              <a:t>  context 'When all attributes are default, on Ubuntu 14.04' do</a:t>
            </a:r>
          </a:p>
          <a:p>
            <a:r>
              <a:rPr lang="en-US" b="1" dirty="0"/>
              <a:t>    let(:</a:t>
            </a:r>
            <a:r>
              <a:rPr lang="en-US" b="1" dirty="0" err="1"/>
              <a:t>chef_run</a:t>
            </a:r>
            <a:r>
              <a:rPr lang="en-US" b="1" dirty="0"/>
              <a:t>) do</a:t>
            </a:r>
          </a:p>
          <a:p>
            <a:r>
              <a:rPr lang="en-US" b="1" dirty="0"/>
              <a:t>      runner = </a:t>
            </a:r>
            <a:r>
              <a:rPr lang="en-US" b="1" dirty="0" err="1"/>
              <a:t>ChefSpec</a:t>
            </a:r>
            <a:r>
              <a:rPr lang="en-US" b="1" dirty="0"/>
              <a:t>::</a:t>
            </a:r>
            <a:r>
              <a:rPr lang="en-US" b="1" dirty="0" err="1"/>
              <a:t>ServerRunner.new</a:t>
            </a:r>
            <a:r>
              <a:rPr lang="en-US" b="1" dirty="0"/>
              <a:t>(platform: '</a:t>
            </a:r>
            <a:r>
              <a:rPr lang="en-US" b="1" dirty="0" err="1"/>
              <a:t>ubuntu</a:t>
            </a:r>
            <a:r>
              <a:rPr lang="en-US" b="1" dirty="0"/>
              <a:t>', version: '14.04')</a:t>
            </a:r>
          </a:p>
          <a:p>
            <a:r>
              <a:rPr lang="en-US" b="1" dirty="0"/>
              <a:t>      </a:t>
            </a:r>
            <a:r>
              <a:rPr lang="en-US" b="1" dirty="0" err="1"/>
              <a:t>runner.converge</a:t>
            </a:r>
            <a:r>
              <a:rPr lang="en-US" b="1" dirty="0"/>
              <a:t>(</a:t>
            </a:r>
            <a:r>
              <a:rPr lang="en-US" b="1" dirty="0" err="1"/>
              <a:t>described_recipe</a:t>
            </a:r>
            <a:r>
              <a:rPr lang="en-US" b="1" dirty="0"/>
              <a:t>)</a:t>
            </a:r>
          </a:p>
          <a:p>
            <a:r>
              <a:rPr lang="en-US" b="1" dirty="0"/>
              <a:t>    end</a:t>
            </a:r>
          </a:p>
          <a:p>
            <a:endParaRPr lang="en-US" b="1" dirty="0"/>
          </a:p>
          <a:p>
            <a:r>
              <a:rPr lang="en-US" b="1" dirty="0"/>
              <a:t>    it 'converges successfully' do</a:t>
            </a:r>
          </a:p>
          <a:p>
            <a:r>
              <a:rPr lang="en-US" b="1" dirty="0"/>
              <a:t>      expect { </a:t>
            </a:r>
            <a:r>
              <a:rPr lang="en-US" b="1" dirty="0" err="1"/>
              <a:t>chef_run</a:t>
            </a:r>
            <a:r>
              <a:rPr lang="en-US" b="1" dirty="0"/>
              <a:t> }.</a:t>
            </a:r>
            <a:r>
              <a:rPr lang="en-US" b="1" dirty="0" err="1"/>
              <a:t>to_not</a:t>
            </a:r>
            <a:r>
              <a:rPr lang="en-US" b="1" dirty="0"/>
              <a:t> </a:t>
            </a:r>
            <a:r>
              <a:rPr lang="en-US" b="1" dirty="0" err="1"/>
              <a:t>raise_error</a:t>
            </a:r>
            <a:endParaRPr lang="en-US" b="1" dirty="0"/>
          </a:p>
          <a:p>
            <a:r>
              <a:rPr lang="en-US" b="1" dirty="0"/>
              <a:t>    end</a:t>
            </a:r>
          </a:p>
          <a:p>
            <a:endParaRPr lang="en-US" b="1" dirty="0"/>
          </a:p>
          <a:p>
            <a:r>
              <a:rPr lang="en-US" b="1" dirty="0"/>
              <a:t>    it 'installs the necessary package' do</a:t>
            </a:r>
          </a:p>
          <a:p>
            <a:r>
              <a:rPr lang="en-US" b="1" dirty="0"/>
              <a:t>      expect(</a:t>
            </a:r>
            <a:r>
              <a:rPr lang="en-US" b="1" dirty="0" err="1"/>
              <a:t>chef_run</a:t>
            </a:r>
            <a:r>
              <a:rPr lang="en-US" b="1" dirty="0"/>
              <a:t>).to </a:t>
            </a:r>
            <a:r>
              <a:rPr lang="en-US" b="1" dirty="0" err="1"/>
              <a:t>install_package</a:t>
            </a:r>
            <a:r>
              <a:rPr lang="en-US" b="1" dirty="0"/>
              <a:t>('apache2')</a:t>
            </a:r>
          </a:p>
          <a:p>
            <a:r>
              <a:rPr lang="en-US" b="1" dirty="0"/>
              <a:t>    end</a:t>
            </a:r>
          </a:p>
          <a:p>
            <a:r>
              <a:rPr lang="en-US" b="1" dirty="0"/>
              <a:t>  end</a:t>
            </a:r>
          </a:p>
          <a:p>
            <a:r>
              <a:rPr lang="en-US" b="1" dirty="0"/>
              <a:t>end</a:t>
            </a:r>
          </a:p>
        </p:txBody>
      </p:sp>
      <p:sp>
        <p:nvSpPr>
          <p:cNvPr id="4" name="Text Placeholder 3"/>
          <p:cNvSpPr>
            <a:spLocks noGrp="1"/>
          </p:cNvSpPr>
          <p:nvPr>
            <p:ph type="body" sz="quarter" idx="11"/>
          </p:nvPr>
        </p:nvSpPr>
        <p:spPr/>
        <p:txBody>
          <a:bodyPr/>
          <a:lstStyle/>
          <a:p>
            <a:r>
              <a:rPr lang="en-US" dirty="0"/>
              <a:t>~/spec/unit/recipes/</a:t>
            </a:r>
            <a:r>
              <a:rPr lang="en-US" dirty="0" err="1"/>
              <a:t>install_spec.rb</a:t>
            </a:r>
            <a:endParaRPr lang="en-US" dirty="0"/>
          </a:p>
        </p:txBody>
      </p:sp>
      <p:sp>
        <p:nvSpPr>
          <p:cNvPr id="7" name="Text Placeholder 5"/>
          <p:cNvSpPr>
            <a:spLocks noGrp="1"/>
          </p:cNvSpPr>
          <p:nvPr>
            <p:ph type="body" sz="quarter" idx="13"/>
          </p:nvPr>
        </p:nvSpPr>
        <p:spPr>
          <a:xfrm>
            <a:off x="1135063" y="2439987"/>
            <a:ext cx="14404975" cy="5190595"/>
          </a:xfrm>
        </p:spPr>
        <p:txBody>
          <a:bodyPr/>
          <a:lstStyle/>
          <a:p>
            <a:endParaRPr lang="en-US" dirty="0"/>
          </a:p>
        </p:txBody>
      </p:sp>
      <p:cxnSp>
        <p:nvCxnSpPr>
          <p:cNvPr id="6" name="Straight Connector 5"/>
          <p:cNvCxnSpPr/>
          <p:nvPr/>
        </p:nvCxnSpPr>
        <p:spPr>
          <a:xfrm>
            <a:off x="8201891" y="3588328"/>
            <a:ext cx="6096000" cy="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8" name="Straight Connector 7"/>
          <p:cNvCxnSpPr>
            <a:cxnSpLocks/>
          </p:cNvCxnSpPr>
          <p:nvPr/>
        </p:nvCxnSpPr>
        <p:spPr>
          <a:xfrm>
            <a:off x="8534401" y="2840182"/>
            <a:ext cx="2646217" cy="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10" name="Straight Connector 9"/>
          <p:cNvCxnSpPr/>
          <p:nvPr/>
        </p:nvCxnSpPr>
        <p:spPr>
          <a:xfrm>
            <a:off x="8437418" y="6968836"/>
            <a:ext cx="1149927" cy="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45352913"/>
      </p:ext>
    </p:extLst>
  </p:cSld>
  <p:clrMapOvr>
    <a:masterClrMapping/>
  </p:clrMapOvr>
  <p:transition spd="med">
    <p:fade/>
  </p:transition>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Support for </a:t>
            </a:r>
            <a:r>
              <a:rPr lang="en-US" dirty="0" err="1"/>
              <a:t>CentOS</a:t>
            </a:r>
            <a:r>
              <a:rPr lang="en-US" dirty="0"/>
              <a:t> &amp; Ubuntu</a:t>
            </a:r>
          </a:p>
        </p:txBody>
      </p:sp>
      <p:sp>
        <p:nvSpPr>
          <p:cNvPr id="3" name="Content Placeholder 2"/>
          <p:cNvSpPr>
            <a:spLocks noGrp="1"/>
          </p:cNvSpPr>
          <p:nvPr>
            <p:ph sz="quarter" idx="11"/>
          </p:nvPr>
        </p:nvSpPr>
        <p:spPr/>
        <p:txBody>
          <a:bodyPr/>
          <a:lstStyle/>
          <a:p>
            <a:r>
              <a:rPr lang="en-US" dirty="0"/>
              <a:t>Seems like a lot of duplication but its worth it for the test coverage.</a:t>
            </a:r>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Write a test that verifies the Install recipe chooses the correct package on </a:t>
            </a:r>
            <a:r>
              <a:rPr lang="en-US" dirty="0" err="1"/>
              <a:t>CentOS</a:t>
            </a:r>
            <a:r>
              <a:rPr lang="en-US" dirty="0"/>
              <a:t> &amp; Ubuntu</a:t>
            </a:r>
          </a:p>
          <a:p>
            <a:pPr marL="342900" indent="-342900">
              <a:buFont typeface="Wingdings" charset="2"/>
              <a:buChar char="q"/>
            </a:pPr>
            <a:r>
              <a:rPr lang="en-US" dirty="0"/>
              <a:t>Execute the tests and verify the tests fail</a:t>
            </a:r>
          </a:p>
          <a:p>
            <a:pPr marL="342900" indent="-342900">
              <a:buFont typeface="Wingdings" charset="2"/>
              <a:buChar char="q"/>
            </a:pPr>
            <a:r>
              <a:rPr lang="en-US" dirty="0"/>
              <a:t>Update the attribute to provide support for </a:t>
            </a:r>
            <a:r>
              <a:rPr lang="en-US" dirty="0" err="1"/>
              <a:t>CentOS</a:t>
            </a:r>
            <a:r>
              <a:rPr lang="en-US" dirty="0"/>
              <a:t> &amp; Ubuntu</a:t>
            </a:r>
          </a:p>
          <a:p>
            <a:pPr marL="342900" indent="-342900">
              <a:buFont typeface="Wingdings" charset="2"/>
              <a:buChar char="q"/>
            </a:pPr>
            <a:r>
              <a:rPr lang="en-US" dirty="0"/>
              <a:t>Execute the tests and verify the tests pass</a:t>
            </a:r>
          </a:p>
        </p:txBody>
      </p:sp>
    </p:spTree>
    <p:extLst>
      <p:ext uri="{BB962C8B-B14F-4D97-AF65-F5344CB8AC3E}">
        <p14:creationId xmlns:p14="http://schemas.microsoft.com/office/powerpoint/2010/main" val="96523120"/>
      </p:ext>
    </p:extLst>
  </p:cSld>
  <p:clrMapOvr>
    <a:masterClrMapping/>
  </p:clrMapOvr>
  <p:transition spd="med">
    <p:fade/>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dirty="0"/>
              <a:t>...F</a:t>
            </a:r>
          </a:p>
          <a:p>
            <a:endParaRPr lang="en-US" sz="2400" dirty="0"/>
          </a:p>
          <a:p>
            <a:r>
              <a:rPr lang="en-US" sz="2400" dirty="0"/>
              <a:t>Failures:</a:t>
            </a:r>
          </a:p>
          <a:p>
            <a:endParaRPr lang="en-US" sz="2400" dirty="0"/>
          </a:p>
          <a:p>
            <a:r>
              <a:rPr lang="en-US" sz="2400" dirty="0"/>
              <a:t>  1) apache::install When all attributes are default, on Ubuntu 14.04 installs the necessary package</a:t>
            </a:r>
          </a:p>
          <a:p>
            <a:r>
              <a:rPr lang="en-US" sz="2400" dirty="0"/>
              <a:t>     Failure/Error: expect(</a:t>
            </a:r>
            <a:r>
              <a:rPr lang="en-US" sz="2400" dirty="0" err="1"/>
              <a:t>chef_run</a:t>
            </a:r>
            <a:r>
              <a:rPr lang="en-US" sz="2400" dirty="0"/>
              <a:t>).to </a:t>
            </a:r>
            <a:r>
              <a:rPr lang="en-US" sz="2400" dirty="0" err="1"/>
              <a:t>install_package</a:t>
            </a:r>
            <a:r>
              <a:rPr lang="en-US" sz="2400" dirty="0"/>
              <a:t>('apache2')</a:t>
            </a:r>
          </a:p>
          <a:p>
            <a:endParaRPr lang="en-US" sz="2400" dirty="0"/>
          </a:p>
          <a:p>
            <a:r>
              <a:rPr lang="en-US" sz="2400" dirty="0"/>
              <a:t>       expected "package[apache2]" with action :install to be in Chef run. Other package resources:</a:t>
            </a:r>
          </a:p>
          <a:p>
            <a:endParaRPr lang="en-US" sz="2400" dirty="0"/>
          </a:p>
          <a:p>
            <a:r>
              <a:rPr lang="en-US" sz="2400" dirty="0"/>
              <a:t>         </a:t>
            </a:r>
            <a:r>
              <a:rPr lang="en-US" sz="2400" dirty="0" err="1"/>
              <a:t>apt_package</a:t>
            </a:r>
            <a:r>
              <a:rPr lang="en-US" sz="2400" dirty="0"/>
              <a:t>[</a:t>
            </a:r>
            <a:r>
              <a:rPr lang="en-US" sz="2400" dirty="0" err="1"/>
              <a:t>httpd</a:t>
            </a:r>
            <a:r>
              <a:rPr lang="en-US" sz="2400" dirty="0"/>
              <a:t>]</a:t>
            </a:r>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spec/unit/recipes/</a:t>
            </a:r>
            <a:r>
              <a:rPr lang="en-US" dirty="0" err="1"/>
              <a:t>install_spec.rb</a:t>
            </a:r>
            <a:endParaRPr lang="en-US" dirty="0"/>
          </a:p>
        </p:txBody>
      </p:sp>
      <p:sp>
        <p:nvSpPr>
          <p:cNvPr id="4" name="Content Placeholder 3"/>
          <p:cNvSpPr>
            <a:spLocks noGrp="1"/>
          </p:cNvSpPr>
          <p:nvPr>
            <p:ph sz="quarter" idx="12"/>
          </p:nvPr>
        </p:nvSpPr>
        <p:spPr>
          <a:xfrm>
            <a:off x="1127883" y="2318348"/>
            <a:ext cx="14420850" cy="557213"/>
          </a:xfrm>
        </p:spPr>
        <p:txBody>
          <a:bodyPr/>
          <a:lstStyle/>
          <a:p>
            <a:endParaRPr lang="en-US" dirty="0"/>
          </a:p>
        </p:txBody>
      </p:sp>
      <p:sp>
        <p:nvSpPr>
          <p:cNvPr id="5" name="Title 4"/>
          <p:cNvSpPr>
            <a:spLocks noGrp="1"/>
          </p:cNvSpPr>
          <p:nvPr>
            <p:ph type="title"/>
          </p:nvPr>
        </p:nvSpPr>
        <p:spPr/>
        <p:txBody>
          <a:bodyPr/>
          <a:lstStyle/>
          <a:p>
            <a:r>
              <a:rPr lang="en-US" dirty="0"/>
              <a:t>Execute the Tests to See it Fail</a:t>
            </a:r>
          </a:p>
        </p:txBody>
      </p:sp>
    </p:spTree>
    <p:extLst>
      <p:ext uri="{BB962C8B-B14F-4D97-AF65-F5344CB8AC3E}">
        <p14:creationId xmlns:p14="http://schemas.microsoft.com/office/powerpoint/2010/main" val="1114278894"/>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1026284"/>
      </p:ext>
    </p:extLst>
  </p:cSld>
  <p:clrMapOvr>
    <a:masterClrMapping/>
  </p:clrMapOvr>
  <p:transition spd="med">
    <p:fade/>
  </p:transition>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Support for </a:t>
            </a:r>
            <a:r>
              <a:rPr lang="en-US" dirty="0" err="1"/>
              <a:t>CentOS</a:t>
            </a:r>
            <a:r>
              <a:rPr lang="en-US" dirty="0"/>
              <a:t> &amp; Ubuntu</a:t>
            </a:r>
          </a:p>
        </p:txBody>
      </p:sp>
      <p:sp>
        <p:nvSpPr>
          <p:cNvPr id="3" name="Content Placeholder 2"/>
          <p:cNvSpPr>
            <a:spLocks noGrp="1"/>
          </p:cNvSpPr>
          <p:nvPr>
            <p:ph sz="quarter" idx="11"/>
          </p:nvPr>
        </p:nvSpPr>
        <p:spPr/>
        <p:txBody>
          <a:bodyPr/>
          <a:lstStyle/>
          <a:p>
            <a:r>
              <a:rPr lang="en-US" dirty="0"/>
              <a:t>Failure means we have work to do!</a:t>
            </a:r>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Write a test that verifies the Install recipe chooses the correct package on </a:t>
            </a:r>
            <a:r>
              <a:rPr lang="en-US" dirty="0" err="1"/>
              <a:t>CentOS</a:t>
            </a:r>
            <a:r>
              <a:rPr lang="en-US" dirty="0"/>
              <a:t> &amp; Ubuntu</a:t>
            </a:r>
          </a:p>
          <a:p>
            <a:pPr marL="342900" indent="-342900">
              <a:buFont typeface="Wingdings" charset="2"/>
              <a:buChar char="ü"/>
            </a:pPr>
            <a:r>
              <a:rPr lang="en-US" dirty="0"/>
              <a:t>Execute the tests and verify the tests fail</a:t>
            </a:r>
          </a:p>
          <a:p>
            <a:pPr marL="342900" indent="-342900">
              <a:buFont typeface="Wingdings" charset="2"/>
              <a:buChar char="q"/>
            </a:pPr>
            <a:r>
              <a:rPr lang="en-US" dirty="0"/>
              <a:t>Update the attribute to provide support for </a:t>
            </a:r>
            <a:r>
              <a:rPr lang="en-US" dirty="0" err="1"/>
              <a:t>CentOS</a:t>
            </a:r>
            <a:r>
              <a:rPr lang="en-US" dirty="0"/>
              <a:t> &amp; Ubuntu</a:t>
            </a:r>
          </a:p>
          <a:p>
            <a:pPr marL="342900" indent="-342900">
              <a:buFont typeface="Wingdings" charset="2"/>
              <a:buChar char="q"/>
            </a:pPr>
            <a:r>
              <a:rPr lang="en-US" dirty="0"/>
              <a:t>Execute the tests and verify the tests pass</a:t>
            </a:r>
          </a:p>
        </p:txBody>
      </p:sp>
    </p:spTree>
    <p:extLst>
      <p:ext uri="{BB962C8B-B14F-4D97-AF65-F5344CB8AC3E}">
        <p14:creationId xmlns:p14="http://schemas.microsoft.com/office/powerpoint/2010/main" val="3285675013"/>
      </p:ext>
    </p:extLst>
  </p:cSld>
  <p:clrMapOvr>
    <a:masterClrMapping/>
  </p:clrMapOvr>
  <p:transition spd="med">
    <p:fade/>
  </p:transition>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Switching on Node Platform</a:t>
            </a:r>
          </a:p>
        </p:txBody>
      </p:sp>
      <p:sp>
        <p:nvSpPr>
          <p:cNvPr id="3" name="Subtitle 2"/>
          <p:cNvSpPr>
            <a:spLocks noGrp="1"/>
          </p:cNvSpPr>
          <p:nvPr>
            <p:ph type="subTitle" idx="1"/>
          </p:nvPr>
        </p:nvSpPr>
        <p:spPr/>
        <p:txBody>
          <a:bodyPr/>
          <a:lstStyle/>
          <a:p>
            <a:r>
              <a:rPr lang="en-US" dirty="0"/>
              <a:t>To control the flow of execution we need to employ some Ruby conditional statements. Conditional statements allow us to alter this control flow. Because we have access to the power of Ruby we have many choices.</a:t>
            </a:r>
          </a:p>
          <a:p>
            <a:endParaRPr lang="en-US" dirty="0"/>
          </a:p>
          <a:p>
            <a:endParaRPr lang="en-US" dirty="0"/>
          </a:p>
          <a:p>
            <a:endParaRPr lang="en-US" dirty="0"/>
          </a:p>
          <a:p>
            <a:pPr algn="ctr"/>
            <a:r>
              <a:rPr lang="en-US" dirty="0">
                <a:solidFill>
                  <a:srgbClr val="00B0F0"/>
                </a:solidFill>
                <a:hlinkClick r:id="rId3"/>
              </a:rPr>
              <a:t>https://docs.chef.io/dsl_recipe.html#sts=case Statements%C2%B6</a:t>
            </a:r>
            <a:endParaRPr lang="en-US" dirty="0">
              <a:solidFill>
                <a:srgbClr val="00B0F0"/>
              </a:solidFill>
            </a:endParaRPr>
          </a:p>
        </p:txBody>
      </p:sp>
    </p:spTree>
    <p:extLst>
      <p:ext uri="{BB962C8B-B14F-4D97-AF65-F5344CB8AC3E}">
        <p14:creationId xmlns:p14="http://schemas.microsoft.com/office/powerpoint/2010/main" val="1690421200"/>
      </p:ext>
    </p:extLst>
  </p:cSld>
  <p:clrMapOvr>
    <a:masterClrMapping/>
  </p:clrMapOvr>
  <p:transition spd="med">
    <p:fade/>
  </p:transition>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Update the Attributes to Support Platforms</a:t>
            </a:r>
          </a:p>
        </p:txBody>
      </p:sp>
      <p:sp>
        <p:nvSpPr>
          <p:cNvPr id="3" name="Content Placeholder 2"/>
          <p:cNvSpPr>
            <a:spLocks noGrp="1"/>
          </p:cNvSpPr>
          <p:nvPr>
            <p:ph sz="quarter" idx="10"/>
          </p:nvPr>
        </p:nvSpPr>
        <p:spPr/>
        <p:txBody>
          <a:bodyPr>
            <a:normAutofit/>
          </a:bodyPr>
          <a:lstStyle/>
          <a:p>
            <a:r>
              <a:rPr lang="en-US" sz="2400" b="1" dirty="0"/>
              <a:t>case node['platform']</a:t>
            </a:r>
          </a:p>
          <a:p>
            <a:r>
              <a:rPr lang="en-US" sz="2400" b="1" dirty="0"/>
              <a:t>when '</a:t>
            </a:r>
            <a:r>
              <a:rPr lang="en-US" sz="2400" b="1" dirty="0" err="1"/>
              <a:t>ubuntu</a:t>
            </a:r>
            <a:r>
              <a:rPr lang="en-US" sz="2400" b="1" dirty="0"/>
              <a:t>'</a:t>
            </a:r>
          </a:p>
          <a:p>
            <a:r>
              <a:rPr lang="en-US" sz="2400" b="1" dirty="0"/>
              <a:t>  default['apache']['</a:t>
            </a:r>
            <a:r>
              <a:rPr lang="en-US" sz="2400" b="1" dirty="0" err="1"/>
              <a:t>package_name</a:t>
            </a:r>
            <a:r>
              <a:rPr lang="en-US" sz="2400" b="1" dirty="0"/>
              <a:t>'] = 'apache2'</a:t>
            </a:r>
          </a:p>
          <a:p>
            <a:r>
              <a:rPr lang="en-US" sz="2400" b="1" dirty="0"/>
              <a:t>else</a:t>
            </a:r>
          </a:p>
          <a:p>
            <a:r>
              <a:rPr lang="en-US" sz="2400" b="1" dirty="0"/>
              <a:t>  default['apache']['</a:t>
            </a:r>
            <a:r>
              <a:rPr lang="en-US" sz="2400" b="1" dirty="0" err="1"/>
              <a:t>package_name</a:t>
            </a:r>
            <a:r>
              <a:rPr lang="en-US" sz="2400" b="1" dirty="0"/>
              <a:t>'] = '</a:t>
            </a:r>
            <a:r>
              <a:rPr lang="en-US" sz="2400" b="1" dirty="0" err="1"/>
              <a:t>httpd</a:t>
            </a:r>
            <a:r>
              <a:rPr lang="en-US" sz="2400" b="1" dirty="0"/>
              <a:t>'</a:t>
            </a:r>
          </a:p>
          <a:p>
            <a:r>
              <a:rPr lang="en-US" sz="2400" b="1" dirty="0"/>
              <a:t>end</a:t>
            </a:r>
          </a:p>
          <a:p>
            <a:endParaRPr lang="en-US" sz="2400" b="1" dirty="0"/>
          </a:p>
          <a:p>
            <a:r>
              <a:rPr lang="en-US" sz="2400" b="1" dirty="0"/>
              <a:t>default['apache']['</a:t>
            </a:r>
            <a:r>
              <a:rPr lang="en-US" sz="2400" b="1" dirty="0" err="1"/>
              <a:t>package_name</a:t>
            </a:r>
            <a:r>
              <a:rPr lang="en-US" sz="2400" b="1" dirty="0"/>
              <a:t>'] = '</a:t>
            </a:r>
            <a:r>
              <a:rPr lang="en-US" sz="2400" b="1" dirty="0" err="1"/>
              <a:t>httpd</a:t>
            </a:r>
            <a:r>
              <a:rPr lang="en-US" sz="2400" b="1" dirty="0"/>
              <a:t>'</a:t>
            </a:r>
          </a:p>
          <a:p>
            <a:r>
              <a:rPr lang="en-US" sz="2400" b="1" dirty="0"/>
              <a:t>default['apache']['</a:t>
            </a:r>
            <a:r>
              <a:rPr lang="en-US" sz="2400" b="1" dirty="0" err="1"/>
              <a:t>service_name</a:t>
            </a:r>
            <a:r>
              <a:rPr lang="en-US" sz="2400" b="1" dirty="0"/>
              <a:t>'] = '</a:t>
            </a:r>
            <a:r>
              <a:rPr lang="en-US" sz="2400" b="1" dirty="0" err="1"/>
              <a:t>httpd</a:t>
            </a:r>
            <a:r>
              <a:rPr lang="en-US" sz="2400" b="1" dirty="0"/>
              <a:t>'</a:t>
            </a:r>
          </a:p>
          <a:p>
            <a:r>
              <a:rPr lang="en-US" sz="2400" b="1" dirty="0"/>
              <a:t>default['apache']['</a:t>
            </a:r>
            <a:r>
              <a:rPr lang="en-US" sz="2400" b="1" dirty="0" err="1"/>
              <a:t>default_index_html</a:t>
            </a:r>
            <a:r>
              <a:rPr lang="en-US" sz="2400" b="1" dirty="0"/>
              <a:t>'] ='/</a:t>
            </a:r>
            <a:r>
              <a:rPr lang="en-US" sz="2400" b="1" dirty="0" err="1"/>
              <a:t>var</a:t>
            </a:r>
            <a:r>
              <a:rPr lang="en-US" sz="2400" b="1" dirty="0"/>
              <a:t>/www/html/</a:t>
            </a:r>
            <a:r>
              <a:rPr lang="en-US" sz="2400" b="1" dirty="0" err="1"/>
              <a:t>index.html</a:t>
            </a:r>
            <a:r>
              <a:rPr lang="en-US" sz="2400" b="1" dirty="0"/>
              <a:t>'</a:t>
            </a:r>
          </a:p>
          <a:p>
            <a:endParaRPr lang="en-US" sz="2400" b="1" dirty="0"/>
          </a:p>
        </p:txBody>
      </p:sp>
      <p:sp>
        <p:nvSpPr>
          <p:cNvPr id="4" name="Text Placeholder 3"/>
          <p:cNvSpPr>
            <a:spLocks noGrp="1"/>
          </p:cNvSpPr>
          <p:nvPr>
            <p:ph type="body" sz="quarter" idx="11"/>
          </p:nvPr>
        </p:nvSpPr>
        <p:spPr/>
        <p:txBody>
          <a:bodyPr/>
          <a:lstStyle/>
          <a:p>
            <a:r>
              <a:rPr lang="en-US" dirty="0"/>
              <a:t>~/apache/attributes/</a:t>
            </a:r>
            <a:r>
              <a:rPr lang="en-US" dirty="0" err="1"/>
              <a:t>default.rb</a:t>
            </a:r>
            <a:endParaRPr lang="en-US" dirty="0"/>
          </a:p>
        </p:txBody>
      </p:sp>
      <p:sp>
        <p:nvSpPr>
          <p:cNvPr id="6" name="Text Placeholder 5"/>
          <p:cNvSpPr>
            <a:spLocks noGrp="1"/>
          </p:cNvSpPr>
          <p:nvPr>
            <p:ph type="body" sz="quarter" idx="13"/>
          </p:nvPr>
        </p:nvSpPr>
        <p:spPr>
          <a:xfrm>
            <a:off x="1135042" y="2137834"/>
            <a:ext cx="14404273" cy="2794384"/>
          </a:xfrm>
        </p:spPr>
        <p:txBody>
          <a:bodyPr/>
          <a:lstStyle/>
          <a:p>
            <a:endParaRPr lang="en-US" dirty="0"/>
          </a:p>
        </p:txBody>
      </p:sp>
      <p:sp>
        <p:nvSpPr>
          <p:cNvPr id="7" name="Text Placeholder 5"/>
          <p:cNvSpPr>
            <a:spLocks noGrp="1"/>
          </p:cNvSpPr>
          <p:nvPr>
            <p:ph type="body" sz="quarter" idx="12"/>
          </p:nvPr>
        </p:nvSpPr>
        <p:spPr>
          <a:xfrm>
            <a:off x="1124446" y="5389418"/>
            <a:ext cx="14404273" cy="537249"/>
          </a:xfrm>
        </p:spPr>
        <p:txBody>
          <a:bodyPr/>
          <a:lstStyle/>
          <a:p>
            <a:endParaRPr lang="en-US" dirty="0"/>
          </a:p>
        </p:txBody>
      </p:sp>
    </p:spTree>
    <p:extLst>
      <p:ext uri="{BB962C8B-B14F-4D97-AF65-F5344CB8AC3E}">
        <p14:creationId xmlns:p14="http://schemas.microsoft.com/office/powerpoint/2010/main" val="956134680"/>
      </p:ext>
    </p:extLst>
  </p:cSld>
  <p:clrMapOvr>
    <a:masterClrMapping/>
  </p:clrMapOvr>
  <p:transition spd="med">
    <p:fade/>
  </p:transition>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Support for </a:t>
            </a:r>
            <a:r>
              <a:rPr lang="en-US" dirty="0" err="1"/>
              <a:t>CentOS</a:t>
            </a:r>
            <a:r>
              <a:rPr lang="en-US" dirty="0"/>
              <a:t> &amp; Ubuntu</a:t>
            </a:r>
          </a:p>
        </p:txBody>
      </p:sp>
      <p:sp>
        <p:nvSpPr>
          <p:cNvPr id="3" name="Content Placeholder 2"/>
          <p:cNvSpPr>
            <a:spLocks noGrp="1"/>
          </p:cNvSpPr>
          <p:nvPr>
            <p:ph sz="quarter" idx="11"/>
          </p:nvPr>
        </p:nvSpPr>
        <p:spPr/>
        <p:txBody>
          <a:bodyPr/>
          <a:lstStyle/>
          <a:p>
            <a:r>
              <a:rPr lang="en-US" dirty="0"/>
              <a:t>This should do it!</a:t>
            </a:r>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Write a test that verifies the Install recipe chooses the correct package on </a:t>
            </a:r>
            <a:r>
              <a:rPr lang="en-US" dirty="0" err="1"/>
              <a:t>CentOS</a:t>
            </a:r>
            <a:r>
              <a:rPr lang="en-US" dirty="0"/>
              <a:t> &amp; Ubuntu</a:t>
            </a:r>
          </a:p>
          <a:p>
            <a:pPr marL="342900" indent="-342900">
              <a:buFont typeface="Wingdings" charset="2"/>
              <a:buChar char="ü"/>
            </a:pPr>
            <a:r>
              <a:rPr lang="en-US" dirty="0"/>
              <a:t>Execute the tests and verify the tests fail</a:t>
            </a:r>
          </a:p>
          <a:p>
            <a:pPr marL="342900" indent="-342900">
              <a:buFont typeface="Wingdings" charset="2"/>
              <a:buChar char="ü"/>
            </a:pPr>
            <a:r>
              <a:rPr lang="en-US" dirty="0"/>
              <a:t>Update the attribute to provide support for </a:t>
            </a:r>
            <a:r>
              <a:rPr lang="en-US" dirty="0" err="1"/>
              <a:t>CentOS</a:t>
            </a:r>
            <a:r>
              <a:rPr lang="en-US" dirty="0"/>
              <a:t> &amp; Ubuntu</a:t>
            </a:r>
          </a:p>
          <a:p>
            <a:pPr marL="342900" indent="-342900">
              <a:buFont typeface="Wingdings" charset="2"/>
              <a:buChar char="q"/>
            </a:pPr>
            <a:r>
              <a:rPr lang="en-US" dirty="0"/>
              <a:t>Execute the tests and verify the tests pass</a:t>
            </a:r>
          </a:p>
        </p:txBody>
      </p:sp>
    </p:spTree>
    <p:extLst>
      <p:ext uri="{BB962C8B-B14F-4D97-AF65-F5344CB8AC3E}">
        <p14:creationId xmlns:p14="http://schemas.microsoft.com/office/powerpoint/2010/main" val="1577921412"/>
      </p:ext>
    </p:extLst>
  </p:cSld>
  <p:clrMapOvr>
    <a:masterClrMapping/>
  </p:clrMapOvr>
  <p:transition spd="med">
    <p:fade/>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a:t>
            </a:r>
          </a:p>
          <a:p>
            <a:endParaRPr lang="en-US" b="1" dirty="0"/>
          </a:p>
          <a:p>
            <a:r>
              <a:rPr lang="en-US" b="1" dirty="0"/>
              <a:t>Finished in 1.35 seconds (files took 4.51 seconds to load)</a:t>
            </a:r>
          </a:p>
          <a:p>
            <a:r>
              <a:rPr lang="en-US" b="1" dirty="0"/>
              <a:t>4 examples, 0 failures</a:t>
            </a:r>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spec/unit/recipes/</a:t>
            </a:r>
            <a:r>
              <a:rPr lang="en-US" dirty="0" err="1"/>
              <a:t>install_spec.rb</a:t>
            </a:r>
            <a:endParaRPr lang="en-US" dirty="0"/>
          </a:p>
        </p:txBody>
      </p:sp>
      <p:sp>
        <p:nvSpPr>
          <p:cNvPr id="4" name="Content Placeholder 3"/>
          <p:cNvSpPr>
            <a:spLocks noGrp="1"/>
          </p:cNvSpPr>
          <p:nvPr>
            <p:ph sz="quarter" idx="12"/>
          </p:nvPr>
        </p:nvSpPr>
        <p:spPr>
          <a:xfrm>
            <a:off x="1127883" y="3905848"/>
            <a:ext cx="14420850" cy="557213"/>
          </a:xfrm>
        </p:spPr>
        <p:txBody>
          <a:bodyPr/>
          <a:lstStyle/>
          <a:p>
            <a:endParaRPr lang="en-US" dirty="0"/>
          </a:p>
        </p:txBody>
      </p:sp>
      <p:sp>
        <p:nvSpPr>
          <p:cNvPr id="5" name="Title 4"/>
          <p:cNvSpPr>
            <a:spLocks noGrp="1"/>
          </p:cNvSpPr>
          <p:nvPr>
            <p:ph type="title"/>
          </p:nvPr>
        </p:nvSpPr>
        <p:spPr/>
        <p:txBody>
          <a:bodyPr/>
          <a:lstStyle/>
          <a:p>
            <a:r>
              <a:rPr lang="en-US" dirty="0"/>
              <a:t>Execute the Tests to See it Pass</a:t>
            </a:r>
          </a:p>
        </p:txBody>
      </p:sp>
    </p:spTree>
    <p:extLst>
      <p:ext uri="{BB962C8B-B14F-4D97-AF65-F5344CB8AC3E}">
        <p14:creationId xmlns:p14="http://schemas.microsoft.com/office/powerpoint/2010/main" val="4198407057"/>
      </p:ext>
    </p:extLst>
  </p:cSld>
  <p:clrMapOvr>
    <a:masterClrMapping/>
  </p:clrMapOvr>
  <p:transition spd="med">
    <p:fade/>
  </p:transition>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Support for </a:t>
            </a:r>
            <a:r>
              <a:rPr lang="en-US" dirty="0" err="1"/>
              <a:t>CentOS</a:t>
            </a:r>
            <a:r>
              <a:rPr lang="en-US" dirty="0"/>
              <a:t> &amp; Ubuntu</a:t>
            </a:r>
          </a:p>
        </p:txBody>
      </p:sp>
      <p:sp>
        <p:nvSpPr>
          <p:cNvPr id="3" name="Content Placeholder 2"/>
          <p:cNvSpPr>
            <a:spLocks noGrp="1"/>
          </p:cNvSpPr>
          <p:nvPr>
            <p:ph sz="quarter" idx="11"/>
          </p:nvPr>
        </p:nvSpPr>
        <p:spPr/>
        <p:txBody>
          <a:bodyPr/>
          <a:lstStyle/>
          <a:p>
            <a:r>
              <a:rPr lang="en-US" dirty="0"/>
              <a:t>Woot! Multi-platform support for the installation!</a:t>
            </a:r>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Write a test that verifies the Install recipe chooses the correct package on </a:t>
            </a:r>
            <a:r>
              <a:rPr lang="en-US" dirty="0" err="1"/>
              <a:t>CentOS</a:t>
            </a:r>
            <a:r>
              <a:rPr lang="en-US" dirty="0"/>
              <a:t> &amp; Ubuntu</a:t>
            </a:r>
          </a:p>
          <a:p>
            <a:pPr marL="342900" indent="-342900">
              <a:buFont typeface="Wingdings" charset="2"/>
              <a:buChar char="ü"/>
            </a:pPr>
            <a:r>
              <a:rPr lang="en-US" dirty="0"/>
              <a:t>Execute the tests and verify the tests fail</a:t>
            </a:r>
          </a:p>
          <a:p>
            <a:pPr marL="342900" indent="-342900">
              <a:buFont typeface="Wingdings" charset="2"/>
              <a:buChar char="ü"/>
            </a:pPr>
            <a:r>
              <a:rPr lang="en-US" dirty="0"/>
              <a:t>Update the attribute to provide support for </a:t>
            </a:r>
            <a:r>
              <a:rPr lang="en-US" dirty="0" err="1"/>
              <a:t>CentOS</a:t>
            </a:r>
            <a:r>
              <a:rPr lang="en-US" dirty="0"/>
              <a:t> &amp; Ubuntu</a:t>
            </a:r>
          </a:p>
          <a:p>
            <a:pPr marL="342900" indent="-342900">
              <a:buFont typeface="Wingdings" charset="2"/>
              <a:buChar char="ü"/>
            </a:pPr>
            <a:r>
              <a:rPr lang="en-US" dirty="0"/>
              <a:t>Execute the tests and verify the tests pass</a:t>
            </a:r>
          </a:p>
        </p:txBody>
      </p:sp>
    </p:spTree>
    <p:extLst>
      <p:ext uri="{BB962C8B-B14F-4D97-AF65-F5344CB8AC3E}">
        <p14:creationId xmlns:p14="http://schemas.microsoft.com/office/powerpoint/2010/main" val="3323457325"/>
      </p:ext>
    </p:extLst>
  </p:cSld>
  <p:clrMapOvr>
    <a:masterClrMapping/>
  </p:clrMapOvr>
  <p:transition spd="med">
    <p:fade/>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Support for </a:t>
            </a:r>
            <a:r>
              <a:rPr lang="en-US" dirty="0" err="1"/>
              <a:t>CentOS</a:t>
            </a:r>
            <a:r>
              <a:rPr lang="en-US" dirty="0"/>
              <a:t> &amp; Ubuntu</a:t>
            </a:r>
          </a:p>
        </p:txBody>
      </p:sp>
      <p:sp>
        <p:nvSpPr>
          <p:cNvPr id="3" name="Subtitle 2"/>
          <p:cNvSpPr>
            <a:spLocks noGrp="1"/>
          </p:cNvSpPr>
          <p:nvPr>
            <p:ph type="subTitle" idx="1"/>
          </p:nvPr>
        </p:nvSpPr>
        <p:spPr>
          <a:xfrm>
            <a:off x="1671638" y="3260725"/>
            <a:ext cx="12319000" cy="4309452"/>
          </a:xfrm>
        </p:spPr>
        <p:txBody>
          <a:bodyPr/>
          <a:lstStyle/>
          <a:p>
            <a:pPr>
              <a:lnSpc>
                <a:spcPct val="150000"/>
              </a:lnSpc>
            </a:pPr>
            <a:r>
              <a:rPr lang="en-US" dirty="0"/>
              <a:t>Write a test that verifies the Service recipe chooses the service named '</a:t>
            </a:r>
            <a:r>
              <a:rPr lang="en-US" dirty="0" err="1"/>
              <a:t>httpd</a:t>
            </a:r>
            <a:r>
              <a:rPr lang="en-US" dirty="0"/>
              <a:t>' on </a:t>
            </a:r>
            <a:r>
              <a:rPr lang="en-US" dirty="0" err="1"/>
              <a:t>CentOS</a:t>
            </a:r>
            <a:r>
              <a:rPr lang="en-US" dirty="0"/>
              <a:t> and 'apache2' on Ubuntu</a:t>
            </a:r>
          </a:p>
          <a:p>
            <a:pPr>
              <a:lnSpc>
                <a:spcPct val="150000"/>
              </a:lnSpc>
            </a:pPr>
            <a:r>
              <a:rPr lang="en-US" dirty="0"/>
              <a:t>Execute the tests and verify the tests </a:t>
            </a:r>
            <a:r>
              <a:rPr lang="en-US" b="1" dirty="0"/>
              <a:t>fail</a:t>
            </a:r>
          </a:p>
          <a:p>
            <a:pPr>
              <a:lnSpc>
                <a:spcPct val="150000"/>
              </a:lnSpc>
            </a:pPr>
            <a:r>
              <a:rPr lang="en-US" dirty="0"/>
              <a:t>Update the attribute to choose the service name '</a:t>
            </a:r>
            <a:r>
              <a:rPr lang="en-US" dirty="0" err="1"/>
              <a:t>httpd</a:t>
            </a:r>
            <a:r>
              <a:rPr lang="en-US" dirty="0"/>
              <a:t>' on </a:t>
            </a:r>
            <a:r>
              <a:rPr lang="en-US" dirty="0" err="1"/>
              <a:t>CentOS</a:t>
            </a:r>
            <a:r>
              <a:rPr lang="en-US" dirty="0"/>
              <a:t> and 'apache2' on Ubuntu</a:t>
            </a:r>
          </a:p>
          <a:p>
            <a:pPr>
              <a:lnSpc>
                <a:spcPct val="150000"/>
              </a:lnSpc>
            </a:pPr>
            <a:r>
              <a:rPr lang="en-US" dirty="0"/>
              <a:t>Execute the tests and verify the tests </a:t>
            </a:r>
            <a:r>
              <a:rPr lang="en-US" b="1" dirty="0"/>
              <a:t>pass</a:t>
            </a:r>
          </a:p>
        </p:txBody>
      </p:sp>
    </p:spTree>
    <p:extLst>
      <p:ext uri="{BB962C8B-B14F-4D97-AF65-F5344CB8AC3E}">
        <p14:creationId xmlns:p14="http://schemas.microsoft.com/office/powerpoint/2010/main" val="3193654405"/>
      </p:ext>
    </p:extLst>
  </p:cSld>
  <p:clrMapOvr>
    <a:masterClrMapping/>
  </p:clrMapOvr>
  <p:transition spd="med">
    <p:fade/>
  </p:transition>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Add a Second Context for Another Platform</a:t>
            </a:r>
          </a:p>
        </p:txBody>
      </p:sp>
      <p:sp>
        <p:nvSpPr>
          <p:cNvPr id="3" name="Content Placeholder 2"/>
          <p:cNvSpPr>
            <a:spLocks noGrp="1"/>
          </p:cNvSpPr>
          <p:nvPr>
            <p:ph sz="quarter" idx="10"/>
          </p:nvPr>
        </p:nvSpPr>
        <p:spPr/>
        <p:txBody>
          <a:bodyPr>
            <a:normAutofit fontScale="77500" lnSpcReduction="20000"/>
          </a:bodyPr>
          <a:lstStyle/>
          <a:p>
            <a:r>
              <a:rPr lang="en-US" b="1" dirty="0"/>
              <a:t>  # ... REST OF SPEC FILE ...</a:t>
            </a:r>
          </a:p>
          <a:p>
            <a:r>
              <a:rPr lang="en-US" b="1" dirty="0"/>
              <a:t>  context 'When all attributes are default, on Ubuntu 14.04' do</a:t>
            </a:r>
          </a:p>
          <a:p>
            <a:r>
              <a:rPr lang="en-US" b="1" dirty="0"/>
              <a:t>    let(:</a:t>
            </a:r>
            <a:r>
              <a:rPr lang="en-US" b="1" dirty="0" err="1"/>
              <a:t>chef_run</a:t>
            </a:r>
            <a:r>
              <a:rPr lang="en-US" b="1" dirty="0"/>
              <a:t>) do</a:t>
            </a:r>
          </a:p>
          <a:p>
            <a:r>
              <a:rPr lang="en-US" b="1" dirty="0"/>
              <a:t>      runner = </a:t>
            </a:r>
            <a:r>
              <a:rPr lang="en-US" b="1" dirty="0" err="1"/>
              <a:t>ChefSpec</a:t>
            </a:r>
            <a:r>
              <a:rPr lang="en-US" b="1" dirty="0"/>
              <a:t>::</a:t>
            </a:r>
            <a:r>
              <a:rPr lang="en-US" b="1" dirty="0" err="1"/>
              <a:t>ServerRunner.new</a:t>
            </a:r>
            <a:r>
              <a:rPr lang="en-US" b="1" dirty="0"/>
              <a:t>(platform: '</a:t>
            </a:r>
            <a:r>
              <a:rPr lang="en-US" b="1" dirty="0" err="1"/>
              <a:t>ubuntu</a:t>
            </a:r>
            <a:r>
              <a:rPr lang="en-US" b="1" dirty="0"/>
              <a:t>', version: '14.04')</a:t>
            </a:r>
          </a:p>
          <a:p>
            <a:r>
              <a:rPr lang="en-US" b="1" dirty="0"/>
              <a:t>      </a:t>
            </a:r>
            <a:r>
              <a:rPr lang="en-US" b="1" dirty="0" err="1"/>
              <a:t>runner.converge</a:t>
            </a:r>
            <a:r>
              <a:rPr lang="en-US" b="1" dirty="0"/>
              <a:t>(</a:t>
            </a:r>
            <a:r>
              <a:rPr lang="en-US" b="1" dirty="0" err="1"/>
              <a:t>described_recipe</a:t>
            </a:r>
            <a:r>
              <a:rPr lang="en-US" b="1" dirty="0"/>
              <a:t>)</a:t>
            </a:r>
          </a:p>
          <a:p>
            <a:r>
              <a:rPr lang="en-US" b="1" dirty="0"/>
              <a:t>    end</a:t>
            </a:r>
          </a:p>
          <a:p>
            <a:r>
              <a:rPr lang="en-US" b="1" dirty="0"/>
              <a:t>    # ... it converges successfully ...</a:t>
            </a:r>
          </a:p>
          <a:p>
            <a:endParaRPr lang="en-US" b="1" dirty="0"/>
          </a:p>
          <a:p>
            <a:r>
              <a:rPr lang="en-US" b="1" dirty="0"/>
              <a:t>    it 'starts the appropriate service' do</a:t>
            </a:r>
          </a:p>
          <a:p>
            <a:r>
              <a:rPr lang="en-US" b="1" dirty="0"/>
              <a:t>      expect(</a:t>
            </a:r>
            <a:r>
              <a:rPr lang="en-US" b="1" dirty="0" err="1"/>
              <a:t>chef_run</a:t>
            </a:r>
            <a:r>
              <a:rPr lang="en-US" b="1" dirty="0"/>
              <a:t>).to </a:t>
            </a:r>
            <a:r>
              <a:rPr lang="en-US" b="1" dirty="0" err="1"/>
              <a:t>start_service</a:t>
            </a:r>
            <a:r>
              <a:rPr lang="en-US" b="1" dirty="0"/>
              <a:t>('apache2')</a:t>
            </a:r>
          </a:p>
          <a:p>
            <a:r>
              <a:rPr lang="en-US" b="1" dirty="0"/>
              <a:t>    end</a:t>
            </a:r>
          </a:p>
          <a:p>
            <a:r>
              <a:rPr lang="en-US" b="1" dirty="0"/>
              <a:t>    it 'enables the appropriate service' do</a:t>
            </a:r>
          </a:p>
          <a:p>
            <a:r>
              <a:rPr lang="en-US" b="1" dirty="0"/>
              <a:t>      expect(</a:t>
            </a:r>
            <a:r>
              <a:rPr lang="en-US" b="1" dirty="0" err="1"/>
              <a:t>chef_run</a:t>
            </a:r>
            <a:r>
              <a:rPr lang="en-US" b="1" dirty="0"/>
              <a:t>).to </a:t>
            </a:r>
            <a:r>
              <a:rPr lang="en-US" b="1" dirty="0" err="1"/>
              <a:t>enable_service</a:t>
            </a:r>
            <a:r>
              <a:rPr lang="en-US" b="1" dirty="0"/>
              <a:t>('apache2')</a:t>
            </a:r>
          </a:p>
          <a:p>
            <a:r>
              <a:rPr lang="en-US" b="1" dirty="0"/>
              <a:t>    end  </a:t>
            </a:r>
          </a:p>
          <a:p>
            <a:r>
              <a:rPr lang="en-US" b="1" dirty="0"/>
              <a:t>  end</a:t>
            </a:r>
          </a:p>
          <a:p>
            <a:r>
              <a:rPr lang="en-US" b="1" dirty="0"/>
              <a:t>end</a:t>
            </a:r>
          </a:p>
        </p:txBody>
      </p:sp>
      <p:sp>
        <p:nvSpPr>
          <p:cNvPr id="4" name="Text Placeholder 3"/>
          <p:cNvSpPr>
            <a:spLocks noGrp="1"/>
          </p:cNvSpPr>
          <p:nvPr>
            <p:ph type="body" sz="quarter" idx="11"/>
          </p:nvPr>
        </p:nvSpPr>
        <p:spPr/>
        <p:txBody>
          <a:bodyPr/>
          <a:lstStyle/>
          <a:p>
            <a:r>
              <a:rPr lang="en-US" dirty="0"/>
              <a:t>~/spec/unit/recipes/</a:t>
            </a:r>
            <a:r>
              <a:rPr lang="en-US" dirty="0" err="1"/>
              <a:t>service_spec.rb</a:t>
            </a:r>
            <a:endParaRPr lang="en-US" dirty="0"/>
          </a:p>
        </p:txBody>
      </p:sp>
      <p:sp>
        <p:nvSpPr>
          <p:cNvPr id="8" name="Text Placeholder 7"/>
          <p:cNvSpPr>
            <a:spLocks noGrp="1"/>
          </p:cNvSpPr>
          <p:nvPr>
            <p:ph type="body" sz="quarter" idx="13"/>
          </p:nvPr>
        </p:nvSpPr>
        <p:spPr>
          <a:xfrm>
            <a:off x="1135042" y="2444750"/>
            <a:ext cx="14404273" cy="5217583"/>
          </a:xfrm>
        </p:spPr>
        <p:txBody>
          <a:bodyPr/>
          <a:lstStyle/>
          <a:p>
            <a:endParaRPr lang="en-US" dirty="0"/>
          </a:p>
        </p:txBody>
      </p:sp>
      <p:cxnSp>
        <p:nvCxnSpPr>
          <p:cNvPr id="6" name="Straight Connector 5"/>
          <p:cNvCxnSpPr/>
          <p:nvPr/>
        </p:nvCxnSpPr>
        <p:spPr>
          <a:xfrm>
            <a:off x="8201891" y="3588328"/>
            <a:ext cx="6096000" cy="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7" name="Straight Connector 6"/>
          <p:cNvCxnSpPr>
            <a:cxnSpLocks/>
          </p:cNvCxnSpPr>
          <p:nvPr/>
        </p:nvCxnSpPr>
        <p:spPr>
          <a:xfrm>
            <a:off x="9144000" y="2840182"/>
            <a:ext cx="1932709" cy="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a:off x="8201891" y="6968836"/>
            <a:ext cx="1385454" cy="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11" name="Straight Connector 10"/>
          <p:cNvCxnSpPr/>
          <p:nvPr/>
        </p:nvCxnSpPr>
        <p:spPr>
          <a:xfrm>
            <a:off x="8035637" y="5860472"/>
            <a:ext cx="1385454" cy="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91118517"/>
      </p:ext>
    </p:extLst>
  </p:cSld>
  <p:clrMapOvr>
    <a:masterClrMapping/>
  </p:clrMapOvr>
  <p:transition spd="med">
    <p:fade/>
  </p:transition>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dirty="0"/>
              <a:t>....FF</a:t>
            </a:r>
          </a:p>
          <a:p>
            <a:endParaRPr lang="en-US" sz="2400" dirty="0"/>
          </a:p>
          <a:p>
            <a:r>
              <a:rPr lang="en-US" sz="2400" dirty="0"/>
              <a:t>Failures:</a:t>
            </a:r>
          </a:p>
          <a:p>
            <a:endParaRPr lang="en-US" sz="2400" dirty="0"/>
          </a:p>
          <a:p>
            <a:r>
              <a:rPr lang="en-US" sz="2400" dirty="0"/>
              <a:t>  1) apache::service When all attributes are default, on an Ubuntu 14.04 starts the necessary service</a:t>
            </a:r>
          </a:p>
          <a:p>
            <a:r>
              <a:rPr lang="en-US" sz="2400" dirty="0"/>
              <a:t>     Failure/Error: expect(</a:t>
            </a:r>
            <a:r>
              <a:rPr lang="en-US" sz="2400" dirty="0" err="1"/>
              <a:t>chef_run</a:t>
            </a:r>
            <a:r>
              <a:rPr lang="en-US" sz="2400" dirty="0"/>
              <a:t>).to </a:t>
            </a:r>
            <a:r>
              <a:rPr lang="en-US" sz="2400" dirty="0" err="1"/>
              <a:t>start_service</a:t>
            </a:r>
            <a:r>
              <a:rPr lang="en-US" sz="2400" dirty="0"/>
              <a:t>('apache2')</a:t>
            </a:r>
          </a:p>
          <a:p>
            <a:endParaRPr lang="en-US" sz="2400" dirty="0"/>
          </a:p>
          <a:p>
            <a:r>
              <a:rPr lang="en-US" sz="2400" dirty="0"/>
              <a:t>       expected "service[apache2]" with action :start to be in Chef run. Other service resources:</a:t>
            </a:r>
          </a:p>
          <a:p>
            <a:endParaRPr lang="en-US" sz="2400" dirty="0"/>
          </a:p>
          <a:p>
            <a:r>
              <a:rPr lang="en-US" sz="2400" dirty="0"/>
              <a:t>         service[</a:t>
            </a:r>
            <a:r>
              <a:rPr lang="en-US" sz="2400" dirty="0" err="1"/>
              <a:t>httpd</a:t>
            </a:r>
            <a:r>
              <a:rPr lang="en-US" sz="2400" dirty="0"/>
              <a:t>]</a:t>
            </a:r>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spec/unit/recipes/</a:t>
            </a:r>
            <a:r>
              <a:rPr lang="en-US" dirty="0" err="1"/>
              <a:t>service_spec.rb</a:t>
            </a:r>
            <a:endParaRPr lang="en-US" dirty="0"/>
          </a:p>
        </p:txBody>
      </p:sp>
      <p:sp>
        <p:nvSpPr>
          <p:cNvPr id="4" name="Content Placeholder 3"/>
          <p:cNvSpPr>
            <a:spLocks noGrp="1"/>
          </p:cNvSpPr>
          <p:nvPr>
            <p:ph sz="quarter" idx="12"/>
          </p:nvPr>
        </p:nvSpPr>
        <p:spPr>
          <a:xfrm>
            <a:off x="1127883" y="2328932"/>
            <a:ext cx="14420850" cy="557213"/>
          </a:xfrm>
        </p:spPr>
        <p:txBody>
          <a:bodyPr/>
          <a:lstStyle/>
          <a:p>
            <a:endParaRPr lang="en-US" dirty="0"/>
          </a:p>
        </p:txBody>
      </p:sp>
      <p:sp>
        <p:nvSpPr>
          <p:cNvPr id="5" name="Title 4"/>
          <p:cNvSpPr>
            <a:spLocks noGrp="1"/>
          </p:cNvSpPr>
          <p:nvPr>
            <p:ph type="title"/>
          </p:nvPr>
        </p:nvSpPr>
        <p:spPr/>
        <p:txBody>
          <a:bodyPr/>
          <a:lstStyle/>
          <a:p>
            <a:r>
              <a:rPr lang="en-US" dirty="0"/>
              <a:t>Execute the Tests to See it Fail</a:t>
            </a:r>
          </a:p>
        </p:txBody>
      </p:sp>
    </p:spTree>
    <p:extLst>
      <p:ext uri="{BB962C8B-B14F-4D97-AF65-F5344CB8AC3E}">
        <p14:creationId xmlns:p14="http://schemas.microsoft.com/office/powerpoint/2010/main" val="2372286392"/>
      </p:ext>
    </p:extLst>
  </p:cSld>
  <p:clrMapOvr>
    <a:masterClrMapping/>
  </p:clrMapOvr>
  <p:transition spd="med">
    <p:fade/>
  </p:transition>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Update the Attribute to Support Platforms</a:t>
            </a:r>
          </a:p>
        </p:txBody>
      </p:sp>
      <p:sp>
        <p:nvSpPr>
          <p:cNvPr id="3" name="Content Placeholder 2"/>
          <p:cNvSpPr>
            <a:spLocks noGrp="1"/>
          </p:cNvSpPr>
          <p:nvPr>
            <p:ph sz="quarter" idx="10"/>
          </p:nvPr>
        </p:nvSpPr>
        <p:spPr/>
        <p:txBody>
          <a:bodyPr>
            <a:normAutofit/>
          </a:bodyPr>
          <a:lstStyle/>
          <a:p>
            <a:r>
              <a:rPr lang="en-US" sz="2400" b="1" dirty="0"/>
              <a:t>case node['platform']</a:t>
            </a:r>
          </a:p>
          <a:p>
            <a:r>
              <a:rPr lang="en-US" sz="2400" b="1" dirty="0"/>
              <a:t>when '</a:t>
            </a:r>
            <a:r>
              <a:rPr lang="en-US" sz="2400" b="1" dirty="0" err="1"/>
              <a:t>ubuntu</a:t>
            </a:r>
            <a:r>
              <a:rPr lang="en-US" sz="2400" b="1" dirty="0"/>
              <a:t>'</a:t>
            </a:r>
          </a:p>
          <a:p>
            <a:r>
              <a:rPr lang="en-US" sz="2400" b="1" dirty="0"/>
              <a:t>  default['apache']['</a:t>
            </a:r>
            <a:r>
              <a:rPr lang="en-US" sz="2400" b="1" dirty="0" err="1"/>
              <a:t>package_name</a:t>
            </a:r>
            <a:r>
              <a:rPr lang="en-US" sz="2400" b="1" dirty="0"/>
              <a:t>'] = 'apache2'</a:t>
            </a:r>
          </a:p>
          <a:p>
            <a:r>
              <a:rPr lang="en-US" sz="2400" b="1" dirty="0"/>
              <a:t>  default['apache']['</a:t>
            </a:r>
            <a:r>
              <a:rPr lang="en-US" sz="2400" b="1" dirty="0" err="1"/>
              <a:t>service_name</a:t>
            </a:r>
            <a:r>
              <a:rPr lang="en-US" sz="2400" b="1" dirty="0"/>
              <a:t>'] = 'apache2'</a:t>
            </a:r>
          </a:p>
          <a:p>
            <a:r>
              <a:rPr lang="en-US" sz="2400" b="1" dirty="0"/>
              <a:t>else</a:t>
            </a:r>
          </a:p>
          <a:p>
            <a:r>
              <a:rPr lang="en-US" sz="2400" b="1" dirty="0"/>
              <a:t>  default['apache']['</a:t>
            </a:r>
            <a:r>
              <a:rPr lang="en-US" sz="2400" b="1" dirty="0" err="1"/>
              <a:t>package_name</a:t>
            </a:r>
            <a:r>
              <a:rPr lang="en-US" sz="2400" b="1" dirty="0"/>
              <a:t>'] = '</a:t>
            </a:r>
            <a:r>
              <a:rPr lang="en-US" sz="2400" b="1" dirty="0" err="1"/>
              <a:t>httpd</a:t>
            </a:r>
            <a:r>
              <a:rPr lang="en-US" sz="2400" b="1" dirty="0"/>
              <a:t>'</a:t>
            </a:r>
          </a:p>
          <a:p>
            <a:r>
              <a:rPr lang="en-US" sz="2400" b="1" dirty="0"/>
              <a:t>  default['apache']['</a:t>
            </a:r>
            <a:r>
              <a:rPr lang="en-US" sz="2400" b="1" dirty="0" err="1"/>
              <a:t>service_name</a:t>
            </a:r>
            <a:r>
              <a:rPr lang="en-US" sz="2400" b="1" dirty="0"/>
              <a:t>'] = '</a:t>
            </a:r>
            <a:r>
              <a:rPr lang="en-US" sz="2400" b="1" dirty="0" err="1"/>
              <a:t>httpd</a:t>
            </a:r>
            <a:r>
              <a:rPr lang="en-US" sz="2400" b="1" dirty="0"/>
              <a:t>'</a:t>
            </a:r>
          </a:p>
          <a:p>
            <a:r>
              <a:rPr lang="en-US" sz="2400" b="1" dirty="0"/>
              <a:t>end</a:t>
            </a:r>
          </a:p>
          <a:p>
            <a:endParaRPr lang="en-US" sz="2400" b="1" dirty="0"/>
          </a:p>
          <a:p>
            <a:r>
              <a:rPr lang="en-US" sz="2400" b="1" dirty="0"/>
              <a:t>default['apache']['</a:t>
            </a:r>
            <a:r>
              <a:rPr lang="en-US" sz="2400" b="1" dirty="0" err="1"/>
              <a:t>service_name</a:t>
            </a:r>
            <a:r>
              <a:rPr lang="en-US" sz="2400" b="1" dirty="0"/>
              <a:t>'] = '</a:t>
            </a:r>
            <a:r>
              <a:rPr lang="en-US" sz="2400" b="1" dirty="0" err="1"/>
              <a:t>httpd</a:t>
            </a:r>
            <a:r>
              <a:rPr lang="en-US" sz="2400" b="1" dirty="0"/>
              <a:t>'</a:t>
            </a:r>
          </a:p>
          <a:p>
            <a:r>
              <a:rPr lang="en-US" sz="2400" b="1" dirty="0"/>
              <a:t>default['apache']['</a:t>
            </a:r>
            <a:r>
              <a:rPr lang="en-US" sz="2400" b="1" dirty="0" err="1"/>
              <a:t>default_index_html</a:t>
            </a:r>
            <a:r>
              <a:rPr lang="en-US" sz="2400" b="1" dirty="0"/>
              <a:t>'] = '/</a:t>
            </a:r>
            <a:r>
              <a:rPr lang="en-US" sz="2400" b="1" dirty="0" err="1"/>
              <a:t>var</a:t>
            </a:r>
            <a:r>
              <a:rPr lang="en-US" sz="2400" b="1" dirty="0"/>
              <a:t>/www/html/</a:t>
            </a:r>
            <a:r>
              <a:rPr lang="en-US" sz="2400" b="1" dirty="0" err="1"/>
              <a:t>index.html</a:t>
            </a:r>
            <a:r>
              <a:rPr lang="en-US" sz="2400" b="1" dirty="0"/>
              <a:t>'</a:t>
            </a:r>
          </a:p>
          <a:p>
            <a:endParaRPr lang="en-US" sz="2400" b="1" dirty="0"/>
          </a:p>
        </p:txBody>
      </p:sp>
      <p:sp>
        <p:nvSpPr>
          <p:cNvPr id="4" name="Text Placeholder 3"/>
          <p:cNvSpPr>
            <a:spLocks noGrp="1"/>
          </p:cNvSpPr>
          <p:nvPr>
            <p:ph type="body" sz="quarter" idx="11"/>
          </p:nvPr>
        </p:nvSpPr>
        <p:spPr/>
        <p:txBody>
          <a:bodyPr/>
          <a:lstStyle/>
          <a:p>
            <a:r>
              <a:rPr lang="en-US" dirty="0"/>
              <a:t>~/apache/attributes/</a:t>
            </a:r>
            <a:r>
              <a:rPr lang="en-US" dirty="0" err="1"/>
              <a:t>default.rb</a:t>
            </a:r>
            <a:endParaRPr lang="en-US" dirty="0"/>
          </a:p>
        </p:txBody>
      </p:sp>
      <p:sp>
        <p:nvSpPr>
          <p:cNvPr id="7" name="Rectangle 6"/>
          <p:cNvSpPr/>
          <p:nvPr/>
        </p:nvSpPr>
        <p:spPr bwMode="auto">
          <a:xfrm>
            <a:off x="1121833" y="4899991"/>
            <a:ext cx="14414500" cy="513691"/>
          </a:xfrm>
          <a:prstGeom prst="rect">
            <a:avLst/>
          </a:prstGeom>
          <a:solidFill>
            <a:srgbClr val="108001">
              <a:alpha val="25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endParaRPr lang="en-US" sz="2400" dirty="0">
              <a:gradFill>
                <a:gsLst>
                  <a:gs pos="0">
                    <a:srgbClr val="FFFFFF"/>
                  </a:gs>
                  <a:gs pos="100000">
                    <a:srgbClr val="FFFFFF"/>
                  </a:gs>
                </a:gsLst>
                <a:lin ang="5400000" scaled="0"/>
              </a:gradFill>
            </a:endParaRPr>
          </a:p>
        </p:txBody>
      </p:sp>
      <p:sp>
        <p:nvSpPr>
          <p:cNvPr id="8" name="Text Placeholder 5"/>
          <p:cNvSpPr>
            <a:spLocks noGrp="1"/>
          </p:cNvSpPr>
          <p:nvPr>
            <p:ph type="body" sz="quarter" idx="13"/>
          </p:nvPr>
        </p:nvSpPr>
        <p:spPr>
          <a:xfrm>
            <a:off x="1135063" y="3529013"/>
            <a:ext cx="14404975" cy="469900"/>
          </a:xfrm>
        </p:spPr>
        <p:txBody>
          <a:bodyPr/>
          <a:lstStyle/>
          <a:p>
            <a:endParaRPr lang="en-US"/>
          </a:p>
        </p:txBody>
      </p:sp>
      <p:sp>
        <p:nvSpPr>
          <p:cNvPr id="9" name="Text Placeholder 5"/>
          <p:cNvSpPr>
            <a:spLocks noGrp="1"/>
          </p:cNvSpPr>
          <p:nvPr>
            <p:ph type="body" sz="quarter" idx="12"/>
          </p:nvPr>
        </p:nvSpPr>
        <p:spPr>
          <a:xfrm>
            <a:off x="1124446" y="6247908"/>
            <a:ext cx="14404273" cy="537249"/>
          </a:xfrm>
        </p:spPr>
        <p:txBody>
          <a:bodyPr/>
          <a:lstStyle/>
          <a:p>
            <a:r>
              <a:rPr lang="en-US" dirty="0"/>
              <a:t>`</a:t>
            </a:r>
          </a:p>
        </p:txBody>
      </p:sp>
    </p:spTree>
    <p:extLst>
      <p:ext uri="{BB962C8B-B14F-4D97-AF65-F5344CB8AC3E}">
        <p14:creationId xmlns:p14="http://schemas.microsoft.com/office/powerpoint/2010/main" val="4045556940"/>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Writing </a:t>
            </a:r>
            <a:r>
              <a:rPr lang="en-US" dirty="0"/>
              <a:t>a Test First</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121576419"/>
      </p:ext>
    </p:extLst>
  </p:cSld>
  <p:clrMapOvr>
    <a:masterClrMapping/>
  </p:clrMapOvr>
  <p:transition spd="med">
    <p:fade/>
  </p:transition>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a:t>
            </a:r>
          </a:p>
          <a:p>
            <a:endParaRPr lang="en-US" b="1" dirty="0"/>
          </a:p>
          <a:p>
            <a:r>
              <a:rPr lang="en-US" b="1" dirty="0"/>
              <a:t>Finished in 1.84 seconds (files took 4.22 seconds to load)</a:t>
            </a:r>
          </a:p>
          <a:p>
            <a:r>
              <a:rPr lang="en-US" b="1" dirty="0"/>
              <a:t>6 examples, 0 failures</a:t>
            </a:r>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spec/unit/recipes/</a:t>
            </a:r>
            <a:r>
              <a:rPr lang="en-US" dirty="0" err="1"/>
              <a:t>service_spec.rb</a:t>
            </a:r>
            <a:endParaRPr lang="en-US" dirty="0"/>
          </a:p>
        </p:txBody>
      </p:sp>
      <p:sp>
        <p:nvSpPr>
          <p:cNvPr id="4" name="Content Placeholder 3"/>
          <p:cNvSpPr>
            <a:spLocks noGrp="1"/>
          </p:cNvSpPr>
          <p:nvPr>
            <p:ph sz="quarter" idx="12"/>
          </p:nvPr>
        </p:nvSpPr>
        <p:spPr>
          <a:xfrm>
            <a:off x="1127883" y="3916432"/>
            <a:ext cx="14420850" cy="557213"/>
          </a:xfrm>
        </p:spPr>
        <p:txBody>
          <a:bodyPr/>
          <a:lstStyle/>
          <a:p>
            <a:endParaRPr lang="en-US" dirty="0"/>
          </a:p>
        </p:txBody>
      </p:sp>
      <p:sp>
        <p:nvSpPr>
          <p:cNvPr id="5" name="Title 4"/>
          <p:cNvSpPr>
            <a:spLocks noGrp="1"/>
          </p:cNvSpPr>
          <p:nvPr>
            <p:ph type="title"/>
          </p:nvPr>
        </p:nvSpPr>
        <p:spPr/>
        <p:txBody>
          <a:bodyPr/>
          <a:lstStyle/>
          <a:p>
            <a:r>
              <a:rPr lang="en-US" dirty="0"/>
              <a:t>Execute the Tests to See it Pass</a:t>
            </a:r>
          </a:p>
        </p:txBody>
      </p:sp>
    </p:spTree>
    <p:extLst>
      <p:ext uri="{BB962C8B-B14F-4D97-AF65-F5344CB8AC3E}">
        <p14:creationId xmlns:p14="http://schemas.microsoft.com/office/powerpoint/2010/main" val="2412685448"/>
      </p:ext>
    </p:extLst>
  </p:cSld>
  <p:clrMapOvr>
    <a:masterClrMapping/>
  </p:clrMapOvr>
  <p:transition spd="med">
    <p:fade/>
  </p:transition>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Support for </a:t>
            </a:r>
            <a:r>
              <a:rPr lang="en-US" dirty="0" err="1"/>
              <a:t>CentOS</a:t>
            </a:r>
            <a:r>
              <a:rPr lang="en-US" dirty="0"/>
              <a:t> &amp; Ubuntu</a:t>
            </a:r>
          </a:p>
        </p:txBody>
      </p:sp>
      <p:sp>
        <p:nvSpPr>
          <p:cNvPr id="3" name="Subtitle 2"/>
          <p:cNvSpPr>
            <a:spLocks noGrp="1"/>
          </p:cNvSpPr>
          <p:nvPr>
            <p:ph type="subTitle" idx="1"/>
          </p:nvPr>
        </p:nvSpPr>
        <p:spPr/>
        <p:txBody>
          <a:bodyPr/>
          <a:lstStyle/>
          <a:p>
            <a:pPr>
              <a:lnSpc>
                <a:spcPct val="150000"/>
              </a:lnSpc>
              <a:buFont typeface="Wingdings" charset="2"/>
              <a:buChar char="ü"/>
            </a:pPr>
            <a:r>
              <a:rPr lang="en-US" dirty="0"/>
              <a:t>Write a test that verifies the Service recipe chooses the service named '</a:t>
            </a:r>
            <a:r>
              <a:rPr lang="en-US" dirty="0" err="1"/>
              <a:t>httpd</a:t>
            </a:r>
            <a:r>
              <a:rPr lang="en-US" dirty="0"/>
              <a:t>' on </a:t>
            </a:r>
            <a:r>
              <a:rPr lang="en-US" dirty="0" err="1"/>
              <a:t>CentOS</a:t>
            </a:r>
            <a:r>
              <a:rPr lang="en-US" dirty="0"/>
              <a:t> and 'apache2' on Ubuntu</a:t>
            </a:r>
          </a:p>
          <a:p>
            <a:pPr>
              <a:lnSpc>
                <a:spcPct val="150000"/>
              </a:lnSpc>
              <a:buFont typeface="Wingdings" charset="2"/>
              <a:buChar char="ü"/>
            </a:pPr>
            <a:r>
              <a:rPr lang="en-US" dirty="0"/>
              <a:t>Execute the tests and verify the tests </a:t>
            </a:r>
            <a:r>
              <a:rPr lang="en-US" b="1" dirty="0"/>
              <a:t>fail</a:t>
            </a:r>
          </a:p>
          <a:p>
            <a:pPr>
              <a:lnSpc>
                <a:spcPct val="150000"/>
              </a:lnSpc>
              <a:buFont typeface="Wingdings" charset="2"/>
              <a:buChar char="ü"/>
            </a:pPr>
            <a:r>
              <a:rPr lang="en-US" dirty="0"/>
              <a:t>Update the attribute to choose the service name '</a:t>
            </a:r>
            <a:r>
              <a:rPr lang="en-US" dirty="0" err="1"/>
              <a:t>httpd</a:t>
            </a:r>
            <a:r>
              <a:rPr lang="en-US" dirty="0"/>
              <a:t>' on </a:t>
            </a:r>
            <a:r>
              <a:rPr lang="en-US" dirty="0" err="1"/>
              <a:t>CentOS</a:t>
            </a:r>
            <a:r>
              <a:rPr lang="en-US" dirty="0"/>
              <a:t> and 'apache2' on Ubuntu</a:t>
            </a:r>
          </a:p>
          <a:p>
            <a:pPr>
              <a:lnSpc>
                <a:spcPct val="150000"/>
              </a:lnSpc>
              <a:buFont typeface="Wingdings" charset="2"/>
              <a:buChar char="ü"/>
            </a:pPr>
            <a:r>
              <a:rPr lang="en-US" dirty="0"/>
              <a:t>Execute the tests and verify the tests </a:t>
            </a:r>
            <a:r>
              <a:rPr lang="en-US" b="1" dirty="0"/>
              <a:t>pass</a:t>
            </a:r>
          </a:p>
        </p:txBody>
      </p:sp>
    </p:spTree>
    <p:extLst>
      <p:ext uri="{BB962C8B-B14F-4D97-AF65-F5344CB8AC3E}">
        <p14:creationId xmlns:p14="http://schemas.microsoft.com/office/powerpoint/2010/main" val="708813775"/>
      </p:ext>
    </p:extLst>
  </p:cSld>
  <p:clrMapOvr>
    <a:masterClrMapping/>
  </p:clrMapOvr>
  <p:transition spd="med">
    <p:fade/>
  </p:transition>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Support for </a:t>
            </a:r>
            <a:r>
              <a:rPr lang="en-US" dirty="0" err="1"/>
              <a:t>CentOS</a:t>
            </a:r>
            <a:r>
              <a:rPr lang="en-US" dirty="0"/>
              <a:t> &amp; Ubuntu</a:t>
            </a:r>
          </a:p>
        </p:txBody>
      </p:sp>
      <p:sp>
        <p:nvSpPr>
          <p:cNvPr id="3" name="Subtitle 2"/>
          <p:cNvSpPr>
            <a:spLocks noGrp="1"/>
          </p:cNvSpPr>
          <p:nvPr>
            <p:ph type="subTitle" idx="1"/>
          </p:nvPr>
        </p:nvSpPr>
        <p:spPr>
          <a:xfrm>
            <a:off x="1671638" y="3260725"/>
            <a:ext cx="12319000" cy="4710458"/>
          </a:xfrm>
        </p:spPr>
        <p:txBody>
          <a:bodyPr/>
          <a:lstStyle/>
          <a:p>
            <a:pPr>
              <a:lnSpc>
                <a:spcPct val="150000"/>
              </a:lnSpc>
            </a:pPr>
            <a:r>
              <a:rPr lang="en-US" dirty="0"/>
              <a:t>Write a test that verifies the file recipe chooses the same path (name) '/</a:t>
            </a:r>
            <a:r>
              <a:rPr lang="en-US" dirty="0" err="1"/>
              <a:t>var</a:t>
            </a:r>
            <a:r>
              <a:rPr lang="en-US" dirty="0"/>
              <a:t>/www/html/</a:t>
            </a:r>
            <a:r>
              <a:rPr lang="en-US" dirty="0" err="1"/>
              <a:t>index.html</a:t>
            </a:r>
            <a:r>
              <a:rPr lang="en-US" dirty="0"/>
              <a:t>' on </a:t>
            </a:r>
            <a:r>
              <a:rPr lang="en-US" dirty="0" err="1"/>
              <a:t>CentOS</a:t>
            </a:r>
            <a:r>
              <a:rPr lang="en-US" dirty="0"/>
              <a:t> and on Ubuntu</a:t>
            </a:r>
          </a:p>
          <a:p>
            <a:pPr>
              <a:lnSpc>
                <a:spcPct val="150000"/>
              </a:lnSpc>
            </a:pPr>
            <a:r>
              <a:rPr lang="en-US" dirty="0"/>
              <a:t>Execute the tests that verify the tests </a:t>
            </a:r>
            <a:r>
              <a:rPr lang="en-US" b="1" dirty="0"/>
              <a:t>pass</a:t>
            </a:r>
          </a:p>
          <a:p>
            <a:pPr>
              <a:lnSpc>
                <a:spcPct val="150000"/>
              </a:lnSpc>
            </a:pPr>
            <a:r>
              <a:rPr lang="en-US" dirty="0"/>
              <a:t>Update the attribute to choose the same path on </a:t>
            </a:r>
            <a:r>
              <a:rPr lang="en-US" dirty="0" err="1"/>
              <a:t>CentOS</a:t>
            </a:r>
            <a:r>
              <a:rPr lang="en-US" dirty="0"/>
              <a:t> and on Ubuntu</a:t>
            </a:r>
          </a:p>
          <a:p>
            <a:pPr>
              <a:lnSpc>
                <a:spcPct val="150000"/>
              </a:lnSpc>
            </a:pPr>
            <a:r>
              <a:rPr lang="en-US" dirty="0"/>
              <a:t>Execute the tests that verify the tests </a:t>
            </a:r>
            <a:r>
              <a:rPr lang="en-US" b="1" dirty="0"/>
              <a:t>pass</a:t>
            </a:r>
            <a:endParaRPr lang="en-US" dirty="0"/>
          </a:p>
          <a:p>
            <a:pPr>
              <a:lnSpc>
                <a:spcPct val="150000"/>
              </a:lnSpc>
            </a:pPr>
            <a:r>
              <a:rPr lang="en-US" dirty="0"/>
              <a:t>Get nervous! Mutate the attributes file!</a:t>
            </a:r>
          </a:p>
          <a:p>
            <a:pPr>
              <a:lnSpc>
                <a:spcPct val="150000"/>
              </a:lnSpc>
            </a:pPr>
            <a:r>
              <a:rPr lang="en-US" dirty="0"/>
              <a:t>Undo the entire attributes change and verify the tests </a:t>
            </a:r>
            <a:r>
              <a:rPr lang="en-US" b="1" dirty="0"/>
              <a:t>pass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82617" flipH="1">
            <a:off x="12261414" y="6738463"/>
            <a:ext cx="4873752" cy="3436542"/>
          </a:xfrm>
          <a:prstGeom prst="rect">
            <a:avLst/>
          </a:prstGeom>
        </p:spPr>
      </p:pic>
      <p:sp>
        <p:nvSpPr>
          <p:cNvPr id="5" name="Arc 4"/>
          <p:cNvSpPr/>
          <p:nvPr/>
        </p:nvSpPr>
        <p:spPr>
          <a:xfrm rot="12130957">
            <a:off x="12373750" y="6913010"/>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Rectangle 5"/>
          <p:cNvSpPr/>
          <p:nvPr/>
        </p:nvSpPr>
        <p:spPr bwMode="auto">
          <a:xfrm>
            <a:off x="9769622" y="6322096"/>
            <a:ext cx="2867132" cy="613933"/>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a:solidFill>
                  <a:schemeClr val="tx2"/>
                </a:solidFill>
              </a:rPr>
              <a:t>This is where it all comes together.</a:t>
            </a:r>
          </a:p>
        </p:txBody>
      </p:sp>
    </p:spTree>
    <p:extLst>
      <p:ext uri="{BB962C8B-B14F-4D97-AF65-F5344CB8AC3E}">
        <p14:creationId xmlns:p14="http://schemas.microsoft.com/office/powerpoint/2010/main" val="571079915"/>
      </p:ext>
    </p:extLst>
  </p:cSld>
  <p:clrMapOvr>
    <a:masterClrMapping/>
  </p:clrMapOvr>
  <p:transition spd="med">
    <p:fade/>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Add a Second Context for Another Platform</a:t>
            </a:r>
          </a:p>
        </p:txBody>
      </p:sp>
      <p:sp>
        <p:nvSpPr>
          <p:cNvPr id="3" name="Content Placeholder 2"/>
          <p:cNvSpPr>
            <a:spLocks noGrp="1"/>
          </p:cNvSpPr>
          <p:nvPr>
            <p:ph sz="quarter" idx="10"/>
          </p:nvPr>
        </p:nvSpPr>
        <p:spPr>
          <a:xfrm>
            <a:off x="1121104" y="2113747"/>
            <a:ext cx="14626896" cy="5951611"/>
          </a:xfrm>
        </p:spPr>
        <p:txBody>
          <a:bodyPr>
            <a:noAutofit/>
          </a:bodyPr>
          <a:lstStyle/>
          <a:p>
            <a:r>
              <a:rPr lang="en-US" sz="2000" b="1" dirty="0"/>
              <a:t>  # ... REST OF SPEC FILE ...</a:t>
            </a:r>
          </a:p>
          <a:p>
            <a:r>
              <a:rPr lang="en-US" sz="2000" b="1" dirty="0"/>
              <a:t>  context 'When all attributes are default, on </a:t>
            </a:r>
            <a:r>
              <a:rPr lang="en-US" sz="2000" dirty="0"/>
              <a:t>U</a:t>
            </a:r>
            <a:r>
              <a:rPr lang="en-US" sz="2000" b="1" dirty="0"/>
              <a:t>buntu 14.04' do</a:t>
            </a:r>
          </a:p>
          <a:p>
            <a:r>
              <a:rPr lang="en-US" sz="2000" b="1" dirty="0"/>
              <a:t>    let(:</a:t>
            </a:r>
            <a:r>
              <a:rPr lang="en-US" sz="2000" b="1" dirty="0" err="1"/>
              <a:t>chef_run</a:t>
            </a:r>
            <a:r>
              <a:rPr lang="en-US" sz="2000" b="1" dirty="0"/>
              <a:t>) do</a:t>
            </a:r>
          </a:p>
          <a:p>
            <a:r>
              <a:rPr lang="en-US" sz="2000" b="1" dirty="0"/>
              <a:t>      runner = </a:t>
            </a:r>
            <a:r>
              <a:rPr lang="en-US" sz="2000" b="1" dirty="0" err="1"/>
              <a:t>ChefSpec</a:t>
            </a:r>
            <a:r>
              <a:rPr lang="en-US" sz="2000" b="1" dirty="0"/>
              <a:t>::</a:t>
            </a:r>
            <a:r>
              <a:rPr lang="en-US" sz="2000" b="1" dirty="0" err="1"/>
              <a:t>ServerRunner.new</a:t>
            </a:r>
            <a:r>
              <a:rPr lang="en-US" sz="2000" b="1" dirty="0"/>
              <a:t>(platform: '</a:t>
            </a:r>
            <a:r>
              <a:rPr lang="en-US" sz="2000" b="1" dirty="0" err="1"/>
              <a:t>ubuntu',version</a:t>
            </a:r>
            <a:r>
              <a:rPr lang="en-US" sz="2000" b="1" dirty="0"/>
              <a:t>: '14.04')</a:t>
            </a:r>
          </a:p>
          <a:p>
            <a:r>
              <a:rPr lang="en-US" sz="2000" b="1" dirty="0"/>
              <a:t>      </a:t>
            </a:r>
            <a:r>
              <a:rPr lang="en-US" sz="2000" b="1" dirty="0" err="1"/>
              <a:t>runner.converge</a:t>
            </a:r>
            <a:r>
              <a:rPr lang="en-US" sz="2000" b="1" dirty="0"/>
              <a:t>(</a:t>
            </a:r>
            <a:r>
              <a:rPr lang="en-US" sz="2000" b="1" dirty="0" err="1"/>
              <a:t>described_recipe</a:t>
            </a:r>
            <a:r>
              <a:rPr lang="en-US" sz="2000" b="1" dirty="0"/>
              <a:t>)</a:t>
            </a:r>
          </a:p>
          <a:p>
            <a:r>
              <a:rPr lang="en-US" sz="2000" b="1" dirty="0"/>
              <a:t>    end</a:t>
            </a:r>
          </a:p>
          <a:p>
            <a:r>
              <a:rPr lang="en-US" sz="2000" b="1" dirty="0"/>
              <a:t>    # ... it converges successfully ...</a:t>
            </a:r>
          </a:p>
          <a:p>
            <a:endParaRPr lang="en-US" sz="2000" b="1" dirty="0"/>
          </a:p>
          <a:p>
            <a:r>
              <a:rPr lang="en-US" sz="2000" dirty="0"/>
              <a:t> it 'creates the index.html' do</a:t>
            </a:r>
          </a:p>
          <a:p>
            <a:r>
              <a:rPr lang="en-US" sz="2000" dirty="0"/>
              <a:t>      expect(</a:t>
            </a:r>
            <a:r>
              <a:rPr lang="en-US" sz="2000" dirty="0" err="1"/>
              <a:t>chef_run</a:t>
            </a:r>
            <a:r>
              <a:rPr lang="en-US" sz="2000" dirty="0"/>
              <a:t>).to </a:t>
            </a:r>
            <a:r>
              <a:rPr lang="en-US" sz="2000" dirty="0" err="1"/>
              <a:t>render_file</a:t>
            </a:r>
            <a:r>
              <a:rPr lang="en-US" sz="2000" dirty="0"/>
              <a:t>('/</a:t>
            </a:r>
            <a:r>
              <a:rPr lang="en-US" sz="2000" dirty="0" err="1"/>
              <a:t>var</a:t>
            </a:r>
            <a:r>
              <a:rPr lang="en-US" sz="2000" dirty="0"/>
              <a:t>/www/html/index.html').</a:t>
            </a:r>
            <a:r>
              <a:rPr lang="en-US" sz="2000" dirty="0" err="1"/>
              <a:t>with_content</a:t>
            </a:r>
            <a:r>
              <a:rPr lang="en-US" sz="2000" dirty="0"/>
              <a:t>('&lt;h1&gt;Welcome Home!&lt;/h1&gt;')</a:t>
            </a:r>
          </a:p>
          <a:p>
            <a:r>
              <a:rPr lang="en-US" sz="2000" dirty="0"/>
              <a:t>    end</a:t>
            </a:r>
          </a:p>
          <a:p>
            <a:r>
              <a:rPr lang="en-US" sz="2000" dirty="0"/>
              <a:t>  </a:t>
            </a:r>
            <a:r>
              <a:rPr lang="en-US" sz="2000" b="1" dirty="0"/>
              <a:t>end</a:t>
            </a:r>
          </a:p>
          <a:p>
            <a:r>
              <a:rPr lang="en-US" sz="2000" b="1" dirty="0"/>
              <a:t>end</a:t>
            </a:r>
          </a:p>
        </p:txBody>
      </p:sp>
      <p:sp>
        <p:nvSpPr>
          <p:cNvPr id="4" name="Text Placeholder 3"/>
          <p:cNvSpPr>
            <a:spLocks noGrp="1"/>
          </p:cNvSpPr>
          <p:nvPr>
            <p:ph type="body" sz="quarter" idx="11"/>
          </p:nvPr>
        </p:nvSpPr>
        <p:spPr>
          <a:xfrm>
            <a:off x="1121104" y="1337150"/>
            <a:ext cx="14626896" cy="566391"/>
          </a:xfrm>
        </p:spPr>
        <p:txBody>
          <a:bodyPr/>
          <a:lstStyle/>
          <a:p>
            <a:r>
              <a:rPr lang="en-US" dirty="0"/>
              <a:t>~/spec/unit/recipes/</a:t>
            </a:r>
            <a:r>
              <a:rPr lang="en-US" dirty="0" err="1"/>
              <a:t>configuration_spec.rb</a:t>
            </a:r>
            <a:endParaRPr lang="en-US" dirty="0"/>
          </a:p>
        </p:txBody>
      </p:sp>
      <p:sp>
        <p:nvSpPr>
          <p:cNvPr id="6" name="Text Placeholder 5"/>
          <p:cNvSpPr>
            <a:spLocks noGrp="1"/>
          </p:cNvSpPr>
          <p:nvPr>
            <p:ph type="body" sz="quarter" idx="13"/>
          </p:nvPr>
        </p:nvSpPr>
        <p:spPr>
          <a:xfrm>
            <a:off x="1121104" y="2529840"/>
            <a:ext cx="14626896" cy="5171440"/>
          </a:xfrm>
        </p:spPr>
        <p:txBody>
          <a:bodyPr/>
          <a:lstStyle/>
          <a:p>
            <a:endParaRPr lang="en-US" dirty="0"/>
          </a:p>
        </p:txBody>
      </p:sp>
      <p:cxnSp>
        <p:nvCxnSpPr>
          <p:cNvPr id="7" name="Straight Connector 6"/>
          <p:cNvCxnSpPr>
            <a:cxnSpLocks/>
          </p:cNvCxnSpPr>
          <p:nvPr/>
        </p:nvCxnSpPr>
        <p:spPr>
          <a:xfrm>
            <a:off x="9247909" y="3733801"/>
            <a:ext cx="3810000" cy="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8" name="Straight Connector 7"/>
          <p:cNvCxnSpPr>
            <a:cxnSpLocks/>
          </p:cNvCxnSpPr>
          <p:nvPr/>
        </p:nvCxnSpPr>
        <p:spPr>
          <a:xfrm>
            <a:off x="8326581" y="2888673"/>
            <a:ext cx="1918855" cy="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08564010"/>
      </p:ext>
    </p:extLst>
  </p:cSld>
  <p:clrMapOvr>
    <a:masterClrMapping/>
  </p:clrMapOvr>
  <p:transition spd="med">
    <p:fade/>
  </p:transition>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
            </a:r>
          </a:p>
          <a:p>
            <a:endParaRPr lang="en-US" dirty="0"/>
          </a:p>
          <a:p>
            <a:r>
              <a:rPr lang="en-US" dirty="0"/>
              <a:t>Finished in 1.84 seconds (files took 4.22 seconds to load)</a:t>
            </a:r>
          </a:p>
          <a:p>
            <a:r>
              <a:rPr lang="en-US" dirty="0"/>
              <a:t>4 examples, 0 failures</a:t>
            </a:r>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spec/unit/recipes/</a:t>
            </a:r>
            <a:r>
              <a:rPr lang="en-US" dirty="0" err="1"/>
              <a:t>configuration_spec.rb</a:t>
            </a:r>
            <a:endParaRPr lang="en-US" dirty="0"/>
          </a:p>
        </p:txBody>
      </p:sp>
      <p:sp>
        <p:nvSpPr>
          <p:cNvPr id="4" name="Content Placeholder 3"/>
          <p:cNvSpPr>
            <a:spLocks noGrp="1"/>
          </p:cNvSpPr>
          <p:nvPr>
            <p:ph sz="quarter" idx="12"/>
          </p:nvPr>
        </p:nvSpPr>
        <p:spPr>
          <a:xfrm>
            <a:off x="1127883" y="3916432"/>
            <a:ext cx="14420850" cy="557213"/>
          </a:xfrm>
        </p:spPr>
        <p:txBody>
          <a:bodyPr/>
          <a:lstStyle/>
          <a:p>
            <a:endParaRPr lang="en-US" dirty="0"/>
          </a:p>
        </p:txBody>
      </p:sp>
      <p:sp>
        <p:nvSpPr>
          <p:cNvPr id="5" name="Title 4"/>
          <p:cNvSpPr>
            <a:spLocks noGrp="1"/>
          </p:cNvSpPr>
          <p:nvPr>
            <p:ph type="title"/>
          </p:nvPr>
        </p:nvSpPr>
        <p:spPr/>
        <p:txBody>
          <a:bodyPr/>
          <a:lstStyle/>
          <a:p>
            <a:r>
              <a:rPr lang="en-US" dirty="0"/>
              <a:t>Execute the Tests to See it Pass</a:t>
            </a:r>
          </a:p>
        </p:txBody>
      </p:sp>
    </p:spTree>
    <p:extLst>
      <p:ext uri="{BB962C8B-B14F-4D97-AF65-F5344CB8AC3E}">
        <p14:creationId xmlns:p14="http://schemas.microsoft.com/office/powerpoint/2010/main" val="1126061084"/>
      </p:ext>
    </p:extLst>
  </p:cSld>
  <p:clrMapOvr>
    <a:masterClrMapping/>
  </p:clrMapOvr>
  <p:transition spd="med">
    <p:fade/>
  </p:transition>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Update the Attribute to Support Platforms</a:t>
            </a:r>
          </a:p>
        </p:txBody>
      </p:sp>
      <p:sp>
        <p:nvSpPr>
          <p:cNvPr id="3" name="Content Placeholder 2"/>
          <p:cNvSpPr>
            <a:spLocks noGrp="1"/>
          </p:cNvSpPr>
          <p:nvPr>
            <p:ph sz="quarter" idx="10"/>
          </p:nvPr>
        </p:nvSpPr>
        <p:spPr/>
        <p:txBody>
          <a:bodyPr>
            <a:normAutofit/>
          </a:bodyPr>
          <a:lstStyle/>
          <a:p>
            <a:r>
              <a:rPr lang="en-US" sz="2400" b="1" dirty="0"/>
              <a:t>case node['platform']</a:t>
            </a:r>
          </a:p>
          <a:p>
            <a:r>
              <a:rPr lang="en-US" sz="2400" b="1" dirty="0"/>
              <a:t>when '</a:t>
            </a:r>
            <a:r>
              <a:rPr lang="en-US" sz="2400" b="1" dirty="0" err="1"/>
              <a:t>ubuntu</a:t>
            </a:r>
            <a:r>
              <a:rPr lang="en-US" sz="2400" b="1" dirty="0"/>
              <a:t>'</a:t>
            </a:r>
          </a:p>
          <a:p>
            <a:r>
              <a:rPr lang="en-US" sz="2400" b="1" dirty="0"/>
              <a:t>  default['apache']['</a:t>
            </a:r>
            <a:r>
              <a:rPr lang="en-US" sz="2400" b="1" dirty="0" err="1"/>
              <a:t>package_name</a:t>
            </a:r>
            <a:r>
              <a:rPr lang="en-US" sz="2400" b="1" dirty="0"/>
              <a:t>'] = 'apache2'</a:t>
            </a:r>
          </a:p>
          <a:p>
            <a:r>
              <a:rPr lang="en-US" sz="2400" b="1" dirty="0"/>
              <a:t>  default['apache']['</a:t>
            </a:r>
            <a:r>
              <a:rPr lang="en-US" sz="2400" b="1" dirty="0" err="1"/>
              <a:t>service_name</a:t>
            </a:r>
            <a:r>
              <a:rPr lang="en-US" sz="2400" b="1" dirty="0"/>
              <a:t>'] = 'apache2'</a:t>
            </a:r>
          </a:p>
          <a:p>
            <a:r>
              <a:rPr lang="en-US" sz="2400" b="1" dirty="0"/>
              <a:t>  default['apache']['</a:t>
            </a:r>
            <a:r>
              <a:rPr lang="en-US" sz="2400" b="1" dirty="0" err="1"/>
              <a:t>default_index_html</a:t>
            </a:r>
            <a:r>
              <a:rPr lang="en-US" sz="2400" b="1" dirty="0"/>
              <a:t>'] = '/</a:t>
            </a:r>
            <a:r>
              <a:rPr lang="en-US" sz="2400" b="1" dirty="0" err="1"/>
              <a:t>var</a:t>
            </a:r>
            <a:r>
              <a:rPr lang="en-US" sz="2400" b="1" dirty="0"/>
              <a:t>/www/html/</a:t>
            </a:r>
            <a:r>
              <a:rPr lang="en-US" sz="2400" b="1" dirty="0" err="1"/>
              <a:t>index.html</a:t>
            </a:r>
            <a:r>
              <a:rPr lang="en-US" sz="2400" b="1" dirty="0"/>
              <a:t>'</a:t>
            </a:r>
          </a:p>
          <a:p>
            <a:r>
              <a:rPr lang="en-US" sz="2400" b="1" dirty="0"/>
              <a:t>else</a:t>
            </a:r>
          </a:p>
          <a:p>
            <a:r>
              <a:rPr lang="en-US" sz="2400" b="1" dirty="0"/>
              <a:t>  default['apache']['</a:t>
            </a:r>
            <a:r>
              <a:rPr lang="en-US" sz="2400" b="1" dirty="0" err="1"/>
              <a:t>package_name</a:t>
            </a:r>
            <a:r>
              <a:rPr lang="en-US" sz="2400" b="1" dirty="0"/>
              <a:t>'] = '</a:t>
            </a:r>
            <a:r>
              <a:rPr lang="en-US" sz="2400" b="1" dirty="0" err="1"/>
              <a:t>httpd</a:t>
            </a:r>
            <a:r>
              <a:rPr lang="en-US" sz="2400" b="1" dirty="0"/>
              <a:t>'</a:t>
            </a:r>
          </a:p>
          <a:p>
            <a:r>
              <a:rPr lang="en-US" sz="2400" b="1" dirty="0"/>
              <a:t>  default['apache']['</a:t>
            </a:r>
            <a:r>
              <a:rPr lang="en-US" sz="2400" b="1" dirty="0" err="1"/>
              <a:t>service_name</a:t>
            </a:r>
            <a:r>
              <a:rPr lang="en-US" sz="2400" b="1" dirty="0"/>
              <a:t>'] = '</a:t>
            </a:r>
            <a:r>
              <a:rPr lang="en-US" sz="2400" b="1" dirty="0" err="1"/>
              <a:t>httpd</a:t>
            </a:r>
            <a:r>
              <a:rPr lang="en-US" sz="2400" b="1" dirty="0"/>
              <a:t>'</a:t>
            </a:r>
          </a:p>
          <a:p>
            <a:r>
              <a:rPr lang="en-US" sz="2400" b="1" dirty="0"/>
              <a:t>  default['apache']['</a:t>
            </a:r>
            <a:r>
              <a:rPr lang="en-US" sz="2400" b="1" dirty="0" err="1"/>
              <a:t>default_index_html</a:t>
            </a:r>
            <a:r>
              <a:rPr lang="en-US" sz="2400" b="1" dirty="0"/>
              <a:t>'] = '/</a:t>
            </a:r>
            <a:r>
              <a:rPr lang="en-US" sz="2400" b="1" dirty="0" err="1"/>
              <a:t>var</a:t>
            </a:r>
            <a:r>
              <a:rPr lang="en-US" sz="2400" b="1" dirty="0"/>
              <a:t>/www/html/</a:t>
            </a:r>
            <a:r>
              <a:rPr lang="en-US" sz="2400" b="1" dirty="0" err="1"/>
              <a:t>index.html</a:t>
            </a:r>
            <a:r>
              <a:rPr lang="en-US" sz="2400" b="1" dirty="0"/>
              <a:t>'</a:t>
            </a:r>
          </a:p>
          <a:p>
            <a:r>
              <a:rPr lang="en-US" sz="2400" b="1" dirty="0"/>
              <a:t>end</a:t>
            </a:r>
          </a:p>
          <a:p>
            <a:endParaRPr lang="en-US" sz="2400" b="1" dirty="0"/>
          </a:p>
          <a:p>
            <a:r>
              <a:rPr lang="en-US" sz="2400" b="1" dirty="0"/>
              <a:t>default['apache']['</a:t>
            </a:r>
            <a:r>
              <a:rPr lang="en-US" sz="2400" b="1" dirty="0" err="1"/>
              <a:t>default_index_html</a:t>
            </a:r>
            <a:r>
              <a:rPr lang="en-US" sz="2400" b="1" dirty="0"/>
              <a:t>'] = '/</a:t>
            </a:r>
            <a:r>
              <a:rPr lang="en-US" sz="2400" b="1" dirty="0" err="1"/>
              <a:t>var</a:t>
            </a:r>
            <a:r>
              <a:rPr lang="en-US" sz="2400" b="1" dirty="0"/>
              <a:t>/www/html/</a:t>
            </a:r>
            <a:r>
              <a:rPr lang="en-US" sz="2400" b="1" dirty="0" err="1"/>
              <a:t>index.html</a:t>
            </a:r>
            <a:r>
              <a:rPr lang="en-US" sz="2400" b="1" dirty="0"/>
              <a:t>'</a:t>
            </a:r>
          </a:p>
          <a:p>
            <a:endParaRPr lang="en-US" sz="2400" b="1" dirty="0"/>
          </a:p>
          <a:p>
            <a:endParaRPr lang="en-US" sz="2400" b="1" dirty="0"/>
          </a:p>
          <a:p>
            <a:endParaRPr lang="en-US" sz="2400" b="1" dirty="0"/>
          </a:p>
        </p:txBody>
      </p:sp>
      <p:sp>
        <p:nvSpPr>
          <p:cNvPr id="4" name="Text Placeholder 3"/>
          <p:cNvSpPr>
            <a:spLocks noGrp="1"/>
          </p:cNvSpPr>
          <p:nvPr>
            <p:ph type="body" sz="quarter" idx="11"/>
          </p:nvPr>
        </p:nvSpPr>
        <p:spPr/>
        <p:txBody>
          <a:bodyPr/>
          <a:lstStyle/>
          <a:p>
            <a:r>
              <a:rPr lang="en-US" dirty="0"/>
              <a:t>~/apache/attributes/</a:t>
            </a:r>
            <a:r>
              <a:rPr lang="en-US" dirty="0" err="1"/>
              <a:t>default.rb</a:t>
            </a:r>
            <a:endParaRPr lang="en-US" dirty="0"/>
          </a:p>
        </p:txBody>
      </p:sp>
      <p:sp>
        <p:nvSpPr>
          <p:cNvPr id="7" name="Rectangle 6"/>
          <p:cNvSpPr/>
          <p:nvPr/>
        </p:nvSpPr>
        <p:spPr bwMode="auto">
          <a:xfrm>
            <a:off x="1121833" y="5775290"/>
            <a:ext cx="14414500" cy="513691"/>
          </a:xfrm>
          <a:prstGeom prst="rect">
            <a:avLst/>
          </a:prstGeom>
          <a:solidFill>
            <a:srgbClr val="108001">
              <a:alpha val="25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endParaRPr lang="en-US" sz="2400" dirty="0">
              <a:gradFill>
                <a:gsLst>
                  <a:gs pos="0">
                    <a:srgbClr val="FFFFFF"/>
                  </a:gs>
                  <a:gs pos="100000">
                    <a:srgbClr val="FFFFFF"/>
                  </a:gs>
                </a:gsLst>
                <a:lin ang="5400000" scaled="0"/>
              </a:gradFill>
            </a:endParaRPr>
          </a:p>
        </p:txBody>
      </p:sp>
      <p:sp>
        <p:nvSpPr>
          <p:cNvPr id="8" name="Text Placeholder 5"/>
          <p:cNvSpPr>
            <a:spLocks noGrp="1"/>
          </p:cNvSpPr>
          <p:nvPr>
            <p:ph type="body" sz="quarter" idx="13"/>
          </p:nvPr>
        </p:nvSpPr>
        <p:spPr>
          <a:xfrm>
            <a:off x="1135063" y="3984626"/>
            <a:ext cx="14404975" cy="469900"/>
          </a:xfrm>
        </p:spPr>
        <p:txBody>
          <a:bodyPr/>
          <a:lstStyle/>
          <a:p>
            <a:endParaRPr lang="en-US"/>
          </a:p>
        </p:txBody>
      </p:sp>
      <p:sp>
        <p:nvSpPr>
          <p:cNvPr id="9" name="Rectangle 8"/>
          <p:cNvSpPr/>
          <p:nvPr/>
        </p:nvSpPr>
        <p:spPr bwMode="auto">
          <a:xfrm>
            <a:off x="1121104" y="7228786"/>
            <a:ext cx="14414500" cy="513691"/>
          </a:xfrm>
          <a:prstGeom prst="rect">
            <a:avLst/>
          </a:prstGeom>
          <a:solidFill>
            <a:srgbClr val="FF0000">
              <a:alpha val="25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endParaRPr lang="en-US" sz="24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85943088"/>
      </p:ext>
    </p:extLst>
  </p:cSld>
  <p:clrMapOvr>
    <a:masterClrMapping/>
  </p:clrMapOvr>
  <p:transition spd="med">
    <p:fade/>
  </p:transition>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a:t>
            </a:r>
          </a:p>
          <a:p>
            <a:endParaRPr lang="en-US" b="1" dirty="0"/>
          </a:p>
          <a:p>
            <a:r>
              <a:rPr lang="en-US" b="1" dirty="0"/>
              <a:t>Finished in 1.84 seconds (files took 4.22 seconds to load)</a:t>
            </a:r>
          </a:p>
          <a:p>
            <a:r>
              <a:rPr lang="en-US" b="1" dirty="0"/>
              <a:t>4 examples, 0 failures</a:t>
            </a:r>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spec/unit/recipes/</a:t>
            </a:r>
            <a:r>
              <a:rPr lang="en-US" dirty="0" err="1"/>
              <a:t>configuration_spec.rb</a:t>
            </a:r>
            <a:endParaRPr lang="en-US" dirty="0"/>
          </a:p>
        </p:txBody>
      </p:sp>
      <p:sp>
        <p:nvSpPr>
          <p:cNvPr id="4" name="Content Placeholder 3"/>
          <p:cNvSpPr>
            <a:spLocks noGrp="1"/>
          </p:cNvSpPr>
          <p:nvPr>
            <p:ph sz="quarter" idx="12"/>
          </p:nvPr>
        </p:nvSpPr>
        <p:spPr>
          <a:xfrm>
            <a:off x="1127883" y="3916432"/>
            <a:ext cx="14420850" cy="557213"/>
          </a:xfrm>
        </p:spPr>
        <p:txBody>
          <a:bodyPr/>
          <a:lstStyle/>
          <a:p>
            <a:endParaRPr lang="en-US" dirty="0"/>
          </a:p>
        </p:txBody>
      </p:sp>
      <p:sp>
        <p:nvSpPr>
          <p:cNvPr id="5" name="Title 4"/>
          <p:cNvSpPr>
            <a:spLocks noGrp="1"/>
          </p:cNvSpPr>
          <p:nvPr>
            <p:ph type="title"/>
          </p:nvPr>
        </p:nvSpPr>
        <p:spPr/>
        <p:txBody>
          <a:bodyPr/>
          <a:lstStyle/>
          <a:p>
            <a:r>
              <a:rPr lang="en-US" dirty="0"/>
              <a:t>Execute the Tests to See it Pass</a:t>
            </a:r>
          </a:p>
        </p:txBody>
      </p:sp>
    </p:spTree>
    <p:extLst>
      <p:ext uri="{BB962C8B-B14F-4D97-AF65-F5344CB8AC3E}">
        <p14:creationId xmlns:p14="http://schemas.microsoft.com/office/powerpoint/2010/main" val="1634682964"/>
      </p:ext>
    </p:extLst>
  </p:cSld>
  <p:clrMapOvr>
    <a:masterClrMapping/>
  </p:clrMapOvr>
  <p:transition spd="med">
    <p:fade/>
  </p:transition>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Heckle the code</a:t>
            </a:r>
          </a:p>
        </p:txBody>
      </p:sp>
      <p:sp>
        <p:nvSpPr>
          <p:cNvPr id="3" name="Content Placeholder 2"/>
          <p:cNvSpPr>
            <a:spLocks noGrp="1"/>
          </p:cNvSpPr>
          <p:nvPr>
            <p:ph sz="quarter" idx="10"/>
          </p:nvPr>
        </p:nvSpPr>
        <p:spPr/>
        <p:txBody>
          <a:bodyPr>
            <a:normAutofit/>
          </a:bodyPr>
          <a:lstStyle/>
          <a:p>
            <a:r>
              <a:rPr lang="en-US" sz="2400" b="1" dirty="0"/>
              <a:t>case node['platform']</a:t>
            </a:r>
          </a:p>
          <a:p>
            <a:r>
              <a:rPr lang="en-US" sz="2400" b="1" dirty="0"/>
              <a:t>when '</a:t>
            </a:r>
            <a:r>
              <a:rPr lang="en-US" sz="2400" b="1" dirty="0" err="1"/>
              <a:t>ubuntu</a:t>
            </a:r>
            <a:r>
              <a:rPr lang="en-US" sz="2400" b="1" dirty="0"/>
              <a:t>'</a:t>
            </a:r>
          </a:p>
          <a:p>
            <a:r>
              <a:rPr lang="en-US" sz="2400" b="1" dirty="0"/>
              <a:t>  default['apache']['</a:t>
            </a:r>
            <a:r>
              <a:rPr lang="en-US" sz="2400" b="1" dirty="0" err="1"/>
              <a:t>package_name</a:t>
            </a:r>
            <a:r>
              <a:rPr lang="en-US" sz="2400" b="1" dirty="0"/>
              <a:t>'] = 'apache2'</a:t>
            </a:r>
          </a:p>
          <a:p>
            <a:r>
              <a:rPr lang="en-US" sz="2400" b="1" dirty="0"/>
              <a:t>  default['apache']['</a:t>
            </a:r>
            <a:r>
              <a:rPr lang="en-US" sz="2400" b="1" dirty="0" err="1"/>
              <a:t>service_name</a:t>
            </a:r>
            <a:r>
              <a:rPr lang="en-US" sz="2400" b="1" dirty="0"/>
              <a:t>'] = 'apache2'</a:t>
            </a:r>
          </a:p>
          <a:p>
            <a:r>
              <a:rPr lang="en-US" sz="2400" b="1" dirty="0"/>
              <a:t>  default['apache']['</a:t>
            </a:r>
            <a:r>
              <a:rPr lang="en-US" sz="2400" b="1" dirty="0" err="1"/>
              <a:t>default_index_html</a:t>
            </a:r>
            <a:r>
              <a:rPr lang="en-US" sz="2400" b="1" dirty="0"/>
              <a:t>'] = '/</a:t>
            </a:r>
            <a:r>
              <a:rPr lang="en-US" sz="2400" b="1" dirty="0" err="1"/>
              <a:t>var</a:t>
            </a:r>
            <a:r>
              <a:rPr lang="en-US" sz="2400" b="1" dirty="0"/>
              <a:t>/www/html/index.html2'</a:t>
            </a:r>
          </a:p>
          <a:p>
            <a:r>
              <a:rPr lang="en-US" sz="2400" b="1" dirty="0"/>
              <a:t>else</a:t>
            </a:r>
          </a:p>
          <a:p>
            <a:r>
              <a:rPr lang="en-US" sz="2400" b="1" dirty="0"/>
              <a:t>  default['apache']['</a:t>
            </a:r>
            <a:r>
              <a:rPr lang="en-US" sz="2400" b="1" dirty="0" err="1"/>
              <a:t>package_name</a:t>
            </a:r>
            <a:r>
              <a:rPr lang="en-US" sz="2400" b="1" dirty="0"/>
              <a:t>'] = '</a:t>
            </a:r>
            <a:r>
              <a:rPr lang="en-US" sz="2400" b="1" dirty="0" err="1"/>
              <a:t>httpd</a:t>
            </a:r>
            <a:r>
              <a:rPr lang="en-US" sz="2400" b="1" dirty="0"/>
              <a:t>'</a:t>
            </a:r>
          </a:p>
          <a:p>
            <a:r>
              <a:rPr lang="en-US" sz="2400" b="1" dirty="0"/>
              <a:t>  default['apache']['</a:t>
            </a:r>
            <a:r>
              <a:rPr lang="en-US" sz="2400" b="1" dirty="0" err="1"/>
              <a:t>service_name</a:t>
            </a:r>
            <a:r>
              <a:rPr lang="en-US" sz="2400" b="1" dirty="0"/>
              <a:t>'] = '</a:t>
            </a:r>
            <a:r>
              <a:rPr lang="en-US" sz="2400" b="1" dirty="0" err="1"/>
              <a:t>httpd</a:t>
            </a:r>
            <a:r>
              <a:rPr lang="en-US" sz="2400" b="1" dirty="0"/>
              <a:t>'</a:t>
            </a:r>
          </a:p>
          <a:p>
            <a:r>
              <a:rPr lang="en-US" sz="2400" b="1" dirty="0"/>
              <a:t>  default['apache']['</a:t>
            </a:r>
            <a:r>
              <a:rPr lang="en-US" sz="2400" b="1" dirty="0" err="1"/>
              <a:t>default_index_html</a:t>
            </a:r>
            <a:r>
              <a:rPr lang="en-US" sz="2400" b="1" dirty="0"/>
              <a:t>'] = '/</a:t>
            </a:r>
            <a:r>
              <a:rPr lang="en-US" sz="2400" b="1" dirty="0" err="1"/>
              <a:t>var</a:t>
            </a:r>
            <a:r>
              <a:rPr lang="en-US" sz="2400" b="1" dirty="0"/>
              <a:t>/www/html/</a:t>
            </a:r>
            <a:r>
              <a:rPr lang="en-US" sz="2400" b="1" dirty="0" err="1"/>
              <a:t>index.html</a:t>
            </a:r>
            <a:r>
              <a:rPr lang="en-US" sz="2400" b="1" dirty="0"/>
              <a:t>'</a:t>
            </a:r>
          </a:p>
          <a:p>
            <a:r>
              <a:rPr lang="en-US" sz="2400" b="1" dirty="0"/>
              <a:t>end</a:t>
            </a:r>
          </a:p>
          <a:p>
            <a:endParaRPr lang="en-US" sz="2400" b="1" dirty="0"/>
          </a:p>
          <a:p>
            <a:endParaRPr lang="en-US" sz="2400" b="1" dirty="0"/>
          </a:p>
        </p:txBody>
      </p:sp>
      <p:sp>
        <p:nvSpPr>
          <p:cNvPr id="4" name="Text Placeholder 3"/>
          <p:cNvSpPr>
            <a:spLocks noGrp="1"/>
          </p:cNvSpPr>
          <p:nvPr>
            <p:ph type="body" sz="quarter" idx="11"/>
          </p:nvPr>
        </p:nvSpPr>
        <p:spPr/>
        <p:txBody>
          <a:bodyPr/>
          <a:lstStyle/>
          <a:p>
            <a:r>
              <a:rPr lang="en-US" dirty="0"/>
              <a:t>~/apache/attributes/</a:t>
            </a:r>
            <a:r>
              <a:rPr lang="en-US" dirty="0" err="1"/>
              <a:t>default.rb</a:t>
            </a:r>
            <a:endParaRPr lang="en-US" dirty="0"/>
          </a:p>
        </p:txBody>
      </p:sp>
      <p:sp>
        <p:nvSpPr>
          <p:cNvPr id="8" name="Text Placeholder 5"/>
          <p:cNvSpPr>
            <a:spLocks noGrp="1"/>
          </p:cNvSpPr>
          <p:nvPr>
            <p:ph type="body" sz="quarter" idx="13"/>
          </p:nvPr>
        </p:nvSpPr>
        <p:spPr>
          <a:xfrm>
            <a:off x="1135063" y="3984626"/>
            <a:ext cx="14404975" cy="469900"/>
          </a:xfrm>
        </p:spPr>
        <p:txBody>
          <a:bodyPr/>
          <a:lstStyle/>
          <a:p>
            <a:endParaRPr lang="en-US"/>
          </a:p>
        </p:txBody>
      </p:sp>
    </p:spTree>
    <p:extLst>
      <p:ext uri="{BB962C8B-B14F-4D97-AF65-F5344CB8AC3E}">
        <p14:creationId xmlns:p14="http://schemas.microsoft.com/office/powerpoint/2010/main" val="309217268"/>
      </p:ext>
    </p:extLst>
  </p:cSld>
  <p:clrMapOvr>
    <a:masterClrMapping/>
  </p:clrMapOvr>
  <p:transition spd="med">
    <p:fade/>
  </p:transition>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...F</a:t>
            </a:r>
          </a:p>
          <a:p>
            <a:endParaRPr lang="en-US" dirty="0"/>
          </a:p>
          <a:p>
            <a:r>
              <a:rPr lang="en-US" dirty="0"/>
              <a:t>Failures:</a:t>
            </a:r>
          </a:p>
          <a:p>
            <a:endParaRPr lang="en-US" dirty="0"/>
          </a:p>
          <a:p>
            <a:r>
              <a:rPr lang="en-US" dirty="0"/>
              <a:t>  1) apache::configuration When all attributes are default, on an Ubuntu 14.04 creates the index.html</a:t>
            </a:r>
          </a:p>
          <a:p>
            <a:r>
              <a:rPr lang="en-US" dirty="0"/>
              <a:t>     Failure/Error: expect(</a:t>
            </a:r>
            <a:r>
              <a:rPr lang="en-US" dirty="0" err="1"/>
              <a:t>chef_run</a:t>
            </a:r>
            <a:r>
              <a:rPr lang="en-US" dirty="0"/>
              <a:t>).to </a:t>
            </a:r>
            <a:r>
              <a:rPr lang="en-US" dirty="0" err="1"/>
              <a:t>render_file</a:t>
            </a:r>
            <a:r>
              <a:rPr lang="en-US" dirty="0"/>
              <a:t>('/</a:t>
            </a:r>
            <a:r>
              <a:rPr lang="en-US" dirty="0" err="1"/>
              <a:t>var</a:t>
            </a:r>
            <a:r>
              <a:rPr lang="en-US" dirty="0"/>
              <a:t>/www/html/index.html').</a:t>
            </a:r>
            <a:r>
              <a:rPr lang="en-US" dirty="0" err="1"/>
              <a:t>with_content</a:t>
            </a:r>
            <a:r>
              <a:rPr lang="en-US" dirty="0"/>
              <a:t>('&lt;h1&gt;Welcome Home!&lt;/h1&gt;')</a:t>
            </a:r>
          </a:p>
          <a:p>
            <a:endParaRPr lang="en-US" dirty="0"/>
          </a:p>
          <a:p>
            <a:r>
              <a:rPr lang="en-US" dirty="0"/>
              <a:t>       expected Chef run to render "/</a:t>
            </a:r>
            <a:r>
              <a:rPr lang="en-US" dirty="0" err="1"/>
              <a:t>var</a:t>
            </a:r>
            <a:r>
              <a:rPr lang="en-US" dirty="0"/>
              <a:t>/www/html/index.html"</a:t>
            </a:r>
            <a:endParaRPr lang="en-US" b="1" dirty="0"/>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spec/unit/recipes/</a:t>
            </a:r>
            <a:r>
              <a:rPr lang="en-US" dirty="0" err="1"/>
              <a:t>configuration_spec.rb</a:t>
            </a:r>
            <a:endParaRPr lang="en-US" dirty="0"/>
          </a:p>
        </p:txBody>
      </p:sp>
      <p:sp>
        <p:nvSpPr>
          <p:cNvPr id="4" name="Content Placeholder 3"/>
          <p:cNvSpPr>
            <a:spLocks noGrp="1"/>
          </p:cNvSpPr>
          <p:nvPr>
            <p:ph sz="quarter" idx="12"/>
          </p:nvPr>
        </p:nvSpPr>
        <p:spPr>
          <a:xfrm>
            <a:off x="1121104" y="2315963"/>
            <a:ext cx="14420850" cy="557213"/>
          </a:xfrm>
        </p:spPr>
        <p:txBody>
          <a:bodyPr/>
          <a:lstStyle/>
          <a:p>
            <a:endParaRPr lang="en-US" dirty="0"/>
          </a:p>
        </p:txBody>
      </p:sp>
      <p:sp>
        <p:nvSpPr>
          <p:cNvPr id="5" name="Title 4"/>
          <p:cNvSpPr>
            <a:spLocks noGrp="1"/>
          </p:cNvSpPr>
          <p:nvPr>
            <p:ph type="title"/>
          </p:nvPr>
        </p:nvSpPr>
        <p:spPr/>
        <p:txBody>
          <a:bodyPr/>
          <a:lstStyle/>
          <a:p>
            <a:r>
              <a:rPr lang="en-US" dirty="0"/>
              <a:t>Execute the Tests to See it Pass</a:t>
            </a:r>
          </a:p>
        </p:txBody>
      </p:sp>
    </p:spTree>
    <p:extLst>
      <p:ext uri="{BB962C8B-B14F-4D97-AF65-F5344CB8AC3E}">
        <p14:creationId xmlns:p14="http://schemas.microsoft.com/office/powerpoint/2010/main" val="242946518"/>
      </p:ext>
    </p:extLst>
  </p:cSld>
  <p:clrMapOvr>
    <a:masterClrMapping/>
  </p:clrMapOvr>
  <p:transition spd="med">
    <p:fade/>
  </p:transition>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Update the Attributes</a:t>
            </a:r>
          </a:p>
        </p:txBody>
      </p:sp>
      <p:sp>
        <p:nvSpPr>
          <p:cNvPr id="3" name="Content Placeholder 2"/>
          <p:cNvSpPr>
            <a:spLocks noGrp="1"/>
          </p:cNvSpPr>
          <p:nvPr>
            <p:ph sz="quarter" idx="10"/>
          </p:nvPr>
        </p:nvSpPr>
        <p:spPr/>
        <p:txBody>
          <a:bodyPr>
            <a:normAutofit/>
          </a:bodyPr>
          <a:lstStyle/>
          <a:p>
            <a:r>
              <a:rPr lang="en-US" sz="2400" b="1" dirty="0"/>
              <a:t>case node['platform']</a:t>
            </a:r>
          </a:p>
          <a:p>
            <a:r>
              <a:rPr lang="en-US" sz="2400" b="1" dirty="0"/>
              <a:t>when '</a:t>
            </a:r>
            <a:r>
              <a:rPr lang="en-US" sz="2400" b="1" dirty="0" err="1"/>
              <a:t>ubuntu</a:t>
            </a:r>
            <a:r>
              <a:rPr lang="en-US" sz="2400" b="1" dirty="0"/>
              <a:t>'</a:t>
            </a:r>
          </a:p>
          <a:p>
            <a:r>
              <a:rPr lang="en-US" sz="2400" b="1" dirty="0"/>
              <a:t>  default['apache']['</a:t>
            </a:r>
            <a:r>
              <a:rPr lang="en-US" sz="2400" b="1" dirty="0" err="1"/>
              <a:t>package_name</a:t>
            </a:r>
            <a:r>
              <a:rPr lang="en-US" sz="2400" b="1" dirty="0"/>
              <a:t>'] = 'apache2'</a:t>
            </a:r>
          </a:p>
          <a:p>
            <a:r>
              <a:rPr lang="en-US" sz="2400" b="1" dirty="0"/>
              <a:t>  default['apache']['</a:t>
            </a:r>
            <a:r>
              <a:rPr lang="en-US" sz="2400" b="1" dirty="0" err="1"/>
              <a:t>service_name</a:t>
            </a:r>
            <a:r>
              <a:rPr lang="en-US" sz="2400" b="1" dirty="0"/>
              <a:t>'] = 'apache2'</a:t>
            </a:r>
          </a:p>
          <a:p>
            <a:r>
              <a:rPr lang="en-US" sz="2400" b="1" dirty="0"/>
              <a:t>  default['apache']['</a:t>
            </a:r>
            <a:r>
              <a:rPr lang="en-US" sz="2400" b="1" dirty="0" err="1"/>
              <a:t>default_index_html</a:t>
            </a:r>
            <a:r>
              <a:rPr lang="en-US" sz="2400" b="1" dirty="0"/>
              <a:t>'] = '/</a:t>
            </a:r>
            <a:r>
              <a:rPr lang="en-US" sz="2400" b="1" dirty="0" err="1"/>
              <a:t>var</a:t>
            </a:r>
            <a:r>
              <a:rPr lang="en-US" sz="2400" b="1" dirty="0"/>
              <a:t>/www/html/index.html2'</a:t>
            </a:r>
          </a:p>
          <a:p>
            <a:r>
              <a:rPr lang="en-US" sz="2400" b="1" dirty="0"/>
              <a:t>else</a:t>
            </a:r>
          </a:p>
          <a:p>
            <a:r>
              <a:rPr lang="en-US" sz="2400" b="1" dirty="0"/>
              <a:t>  default['apache']['</a:t>
            </a:r>
            <a:r>
              <a:rPr lang="en-US" sz="2400" b="1" dirty="0" err="1"/>
              <a:t>package_name</a:t>
            </a:r>
            <a:r>
              <a:rPr lang="en-US" sz="2400" b="1" dirty="0"/>
              <a:t>'] = '</a:t>
            </a:r>
            <a:r>
              <a:rPr lang="en-US" sz="2400" b="1" dirty="0" err="1"/>
              <a:t>httpd</a:t>
            </a:r>
            <a:r>
              <a:rPr lang="en-US" sz="2400" b="1" dirty="0"/>
              <a:t>'</a:t>
            </a:r>
          </a:p>
          <a:p>
            <a:r>
              <a:rPr lang="en-US" sz="2400" b="1" dirty="0"/>
              <a:t>  default['apache']['</a:t>
            </a:r>
            <a:r>
              <a:rPr lang="en-US" sz="2400" b="1" dirty="0" err="1"/>
              <a:t>service_name</a:t>
            </a:r>
            <a:r>
              <a:rPr lang="en-US" sz="2400" b="1" dirty="0"/>
              <a:t>'] = '</a:t>
            </a:r>
            <a:r>
              <a:rPr lang="en-US" sz="2400" b="1" dirty="0" err="1"/>
              <a:t>httpd</a:t>
            </a:r>
            <a:r>
              <a:rPr lang="en-US" sz="2400" b="1" dirty="0"/>
              <a:t>'</a:t>
            </a:r>
          </a:p>
          <a:p>
            <a:r>
              <a:rPr lang="en-US" sz="2400" b="1" dirty="0"/>
              <a:t>  default['apache']['</a:t>
            </a:r>
            <a:r>
              <a:rPr lang="en-US" sz="2400" b="1" dirty="0" err="1"/>
              <a:t>default_index_html</a:t>
            </a:r>
            <a:r>
              <a:rPr lang="en-US" sz="2400" b="1" dirty="0"/>
              <a:t>'] = '/</a:t>
            </a:r>
            <a:r>
              <a:rPr lang="en-US" sz="2400" b="1" dirty="0" err="1"/>
              <a:t>var</a:t>
            </a:r>
            <a:r>
              <a:rPr lang="en-US" sz="2400" b="1" dirty="0"/>
              <a:t>/www/html/</a:t>
            </a:r>
            <a:r>
              <a:rPr lang="en-US" sz="2400" b="1" dirty="0" err="1"/>
              <a:t>index.html</a:t>
            </a:r>
            <a:r>
              <a:rPr lang="en-US" sz="2400" b="1" dirty="0"/>
              <a:t>'</a:t>
            </a:r>
          </a:p>
          <a:p>
            <a:r>
              <a:rPr lang="en-US" sz="2400" b="1" dirty="0"/>
              <a:t>end</a:t>
            </a:r>
          </a:p>
          <a:p>
            <a:endParaRPr lang="en-US" sz="2400" b="1" dirty="0"/>
          </a:p>
          <a:p>
            <a:r>
              <a:rPr lang="en-US" sz="2400" b="1" dirty="0"/>
              <a:t>default['apache']['</a:t>
            </a:r>
            <a:r>
              <a:rPr lang="en-US" sz="2400" b="1" dirty="0" err="1"/>
              <a:t>default_index_html</a:t>
            </a:r>
            <a:r>
              <a:rPr lang="en-US" sz="2400" b="1" dirty="0"/>
              <a:t>'] = '/</a:t>
            </a:r>
            <a:r>
              <a:rPr lang="en-US" sz="2400" b="1" dirty="0" err="1"/>
              <a:t>var</a:t>
            </a:r>
            <a:r>
              <a:rPr lang="en-US" sz="2400" b="1" dirty="0"/>
              <a:t>/www/html/</a:t>
            </a:r>
            <a:r>
              <a:rPr lang="en-US" sz="2400" b="1" dirty="0" err="1"/>
              <a:t>index.html</a:t>
            </a:r>
            <a:r>
              <a:rPr lang="en-US" sz="2400" b="1" dirty="0"/>
              <a:t>'</a:t>
            </a:r>
          </a:p>
          <a:p>
            <a:endParaRPr lang="en-US" sz="2400" b="1" dirty="0"/>
          </a:p>
        </p:txBody>
      </p:sp>
      <p:sp>
        <p:nvSpPr>
          <p:cNvPr id="4" name="Text Placeholder 3"/>
          <p:cNvSpPr>
            <a:spLocks noGrp="1"/>
          </p:cNvSpPr>
          <p:nvPr>
            <p:ph type="body" sz="quarter" idx="11"/>
          </p:nvPr>
        </p:nvSpPr>
        <p:spPr/>
        <p:txBody>
          <a:bodyPr/>
          <a:lstStyle/>
          <a:p>
            <a:r>
              <a:rPr lang="en-US" dirty="0"/>
              <a:t>~/apache/attributes/</a:t>
            </a:r>
            <a:r>
              <a:rPr lang="en-US" dirty="0" err="1"/>
              <a:t>default.rb</a:t>
            </a:r>
            <a:endParaRPr lang="en-US" dirty="0"/>
          </a:p>
        </p:txBody>
      </p:sp>
      <p:sp>
        <p:nvSpPr>
          <p:cNvPr id="7" name="Rectangle 6"/>
          <p:cNvSpPr/>
          <p:nvPr/>
        </p:nvSpPr>
        <p:spPr bwMode="auto">
          <a:xfrm>
            <a:off x="1121104" y="7186174"/>
            <a:ext cx="14414500" cy="513691"/>
          </a:xfrm>
          <a:prstGeom prst="rect">
            <a:avLst/>
          </a:prstGeom>
          <a:solidFill>
            <a:srgbClr val="108001">
              <a:alpha val="25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endParaRPr lang="en-US" sz="2400" dirty="0">
              <a:gradFill>
                <a:gsLst>
                  <a:gs pos="0">
                    <a:srgbClr val="FFFFFF"/>
                  </a:gs>
                  <a:gs pos="100000">
                    <a:srgbClr val="FFFFFF"/>
                  </a:gs>
                </a:gsLst>
                <a:lin ang="5400000" scaled="0"/>
              </a:gradFill>
            </a:endParaRPr>
          </a:p>
        </p:txBody>
      </p:sp>
      <p:sp>
        <p:nvSpPr>
          <p:cNvPr id="9" name="Text Placeholder 5"/>
          <p:cNvSpPr>
            <a:spLocks noGrp="1"/>
          </p:cNvSpPr>
          <p:nvPr>
            <p:ph type="body" sz="quarter" idx="13"/>
          </p:nvPr>
        </p:nvSpPr>
        <p:spPr>
          <a:xfrm>
            <a:off x="1138657" y="3996373"/>
            <a:ext cx="14404975" cy="469900"/>
          </a:xfrm>
          <a:solidFill>
            <a:srgbClr val="FF0000">
              <a:alpha val="25000"/>
            </a:srgbClr>
          </a:solidFill>
        </p:spPr>
        <p:txBody>
          <a:bodyPr/>
          <a:lstStyle/>
          <a:p>
            <a:endParaRPr lang="en-US"/>
          </a:p>
        </p:txBody>
      </p:sp>
      <p:sp>
        <p:nvSpPr>
          <p:cNvPr id="10" name="Rectangle 9"/>
          <p:cNvSpPr/>
          <p:nvPr/>
        </p:nvSpPr>
        <p:spPr bwMode="auto">
          <a:xfrm>
            <a:off x="1121104" y="5814699"/>
            <a:ext cx="14414500" cy="513691"/>
          </a:xfrm>
          <a:prstGeom prst="rect">
            <a:avLst/>
          </a:prstGeom>
          <a:solidFill>
            <a:srgbClr val="FF0000">
              <a:alpha val="25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endParaRPr lang="en-US" sz="24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716912620"/>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Expectations</a:t>
            </a:r>
          </a:p>
        </p:txBody>
      </p:sp>
      <p:sp>
        <p:nvSpPr>
          <p:cNvPr id="3" name="Text Placeholder 2"/>
          <p:cNvSpPr>
            <a:spLocks noGrp="1"/>
          </p:cNvSpPr>
          <p:nvPr>
            <p:ph type="body" sz="quarter" idx="12"/>
          </p:nvPr>
        </p:nvSpPr>
        <p:spPr/>
        <p:txBody>
          <a:bodyPr/>
          <a:lstStyle/>
          <a:p>
            <a:pPr marL="0" lvl="1"/>
            <a:r>
              <a:rPr lang="en-US" sz="3600" dirty="0"/>
              <a:t>You will leave this class with the ability to extend the components of Cookbooks.</a:t>
            </a:r>
          </a:p>
          <a:p>
            <a:pPr marL="0" lvl="1"/>
            <a:endParaRPr lang="en-US" sz="3600" dirty="0"/>
          </a:p>
          <a:p>
            <a:pPr marL="0" lvl="1"/>
            <a:r>
              <a:rPr lang="en-US" sz="3600" dirty="0"/>
              <a:t>You bring with you your own domain expertise and problems. Chef is a framework for solving those problems. Our job is to teach you how to express solutions to your problems with Chef.</a:t>
            </a:r>
          </a:p>
        </p:txBody>
      </p:sp>
    </p:spTree>
    <p:extLst>
      <p:ext uri="{BB962C8B-B14F-4D97-AF65-F5344CB8AC3E}">
        <p14:creationId xmlns:p14="http://schemas.microsoft.com/office/powerpoint/2010/main" val="739353592"/>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t>Test Driven Development</a:t>
            </a:r>
          </a:p>
        </p:txBody>
      </p:sp>
      <p:sp>
        <p:nvSpPr>
          <p:cNvPr id="5" name="Subtitle 4"/>
          <p:cNvSpPr>
            <a:spLocks noGrp="1"/>
          </p:cNvSpPr>
          <p:nvPr>
            <p:ph type="subTitle" idx="1"/>
          </p:nvPr>
        </p:nvSpPr>
        <p:spPr/>
        <p:txBody>
          <a:bodyPr/>
          <a:lstStyle/>
          <a:p>
            <a:pPr marL="514350" indent="-514350">
              <a:buFont typeface="+mj-lt"/>
              <a:buAutoNum type="arabicPeriod"/>
            </a:pPr>
            <a:r>
              <a:rPr lang="en-US" dirty="0"/>
              <a:t>Define a test set for the unit first</a:t>
            </a:r>
          </a:p>
          <a:p>
            <a:pPr marL="514350" indent="-514350">
              <a:buFont typeface="+mj-lt"/>
              <a:buAutoNum type="arabicPeriod"/>
            </a:pPr>
            <a:r>
              <a:rPr lang="en-US" dirty="0"/>
              <a:t>Then implement the unit</a:t>
            </a:r>
          </a:p>
          <a:p>
            <a:pPr marL="514350" indent="-514350">
              <a:buFont typeface="+mj-lt"/>
              <a:buAutoNum type="arabicPeriod"/>
            </a:pPr>
            <a:r>
              <a:rPr lang="en-US" dirty="0"/>
              <a:t>Finally verify that the implementation of the unit makes the tests </a:t>
            </a:r>
            <a:r>
              <a:rPr lang="en-US"/>
              <a:t>succeed.</a:t>
            </a:r>
          </a:p>
          <a:p>
            <a:pPr marL="514350" indent="-514350">
              <a:buFont typeface="+mj-lt"/>
              <a:buAutoNum type="arabicPeriod"/>
            </a:pPr>
            <a:r>
              <a:rPr lang="en-US"/>
              <a:t>Refactor</a:t>
            </a:r>
            <a:endParaRPr lang="en-US" dirty="0"/>
          </a:p>
        </p:txBody>
      </p:sp>
    </p:spTree>
    <p:extLst>
      <p:ext uri="{BB962C8B-B14F-4D97-AF65-F5344CB8AC3E}">
        <p14:creationId xmlns:p14="http://schemas.microsoft.com/office/powerpoint/2010/main" val="1229887400"/>
      </p:ext>
    </p:extLst>
  </p:cSld>
  <p:clrMapOvr>
    <a:masterClrMapping/>
  </p:clrMapOvr>
  <p:transition spd="med">
    <p:fade/>
  </p:transition>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
            </a:r>
          </a:p>
          <a:p>
            <a:endParaRPr lang="en-US" dirty="0"/>
          </a:p>
          <a:p>
            <a:r>
              <a:rPr lang="en-US" dirty="0"/>
              <a:t>Finished in 6.02 seconds (files took 4.02 seconds to load)</a:t>
            </a:r>
          </a:p>
          <a:p>
            <a:r>
              <a:rPr lang="en-US" dirty="0"/>
              <a:t>18 examples, 0 failures</a:t>
            </a:r>
          </a:p>
        </p:txBody>
      </p:sp>
      <p:sp>
        <p:nvSpPr>
          <p:cNvPr id="3" name="Text Placeholder 2"/>
          <p:cNvSpPr>
            <a:spLocks noGrp="1"/>
          </p:cNvSpPr>
          <p:nvPr>
            <p:ph type="body" sz="quarter" idx="11"/>
          </p:nvPr>
        </p:nvSpPr>
        <p:spPr/>
        <p:txBody>
          <a:bodyPr/>
          <a:lstStyle/>
          <a:p>
            <a:r>
              <a:rPr lang="en-US" dirty="0"/>
              <a:t>&gt; chef exec </a:t>
            </a:r>
            <a:r>
              <a:rPr lang="en-US" dirty="0" err="1"/>
              <a:t>rspec</a:t>
            </a:r>
            <a:endParaRPr lang="en-US" dirty="0"/>
          </a:p>
        </p:txBody>
      </p:sp>
      <p:sp>
        <p:nvSpPr>
          <p:cNvPr id="4" name="Content Placeholder 3"/>
          <p:cNvSpPr>
            <a:spLocks noGrp="1"/>
          </p:cNvSpPr>
          <p:nvPr>
            <p:ph sz="quarter" idx="12"/>
          </p:nvPr>
        </p:nvSpPr>
        <p:spPr>
          <a:xfrm>
            <a:off x="1121104" y="3853817"/>
            <a:ext cx="14420850" cy="557213"/>
          </a:xfrm>
        </p:spPr>
        <p:txBody>
          <a:bodyPr/>
          <a:lstStyle/>
          <a:p>
            <a:endParaRPr lang="en-US" dirty="0"/>
          </a:p>
        </p:txBody>
      </p:sp>
      <p:sp>
        <p:nvSpPr>
          <p:cNvPr id="5" name="Title 4"/>
          <p:cNvSpPr>
            <a:spLocks noGrp="1"/>
          </p:cNvSpPr>
          <p:nvPr>
            <p:ph type="title"/>
          </p:nvPr>
        </p:nvSpPr>
        <p:spPr/>
        <p:txBody>
          <a:bodyPr/>
          <a:lstStyle/>
          <a:p>
            <a:r>
              <a:rPr lang="en-US" dirty="0"/>
              <a:t>Execute the Tests to See them Pass</a:t>
            </a:r>
          </a:p>
        </p:txBody>
      </p:sp>
    </p:spTree>
    <p:extLst>
      <p:ext uri="{BB962C8B-B14F-4D97-AF65-F5344CB8AC3E}">
        <p14:creationId xmlns:p14="http://schemas.microsoft.com/office/powerpoint/2010/main" val="1046378847"/>
      </p:ext>
    </p:extLst>
  </p:cSld>
  <p:clrMapOvr>
    <a:masterClrMapping/>
  </p:clrMapOvr>
  <p:transition spd="med">
    <p:fade/>
  </p:transition>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Support for </a:t>
            </a:r>
            <a:r>
              <a:rPr lang="en-US" dirty="0" err="1"/>
              <a:t>CentOS</a:t>
            </a:r>
            <a:r>
              <a:rPr lang="en-US" dirty="0"/>
              <a:t> &amp; Ubuntu</a:t>
            </a:r>
          </a:p>
        </p:txBody>
      </p:sp>
      <p:sp>
        <p:nvSpPr>
          <p:cNvPr id="3" name="Subtitle 2"/>
          <p:cNvSpPr>
            <a:spLocks noGrp="1"/>
          </p:cNvSpPr>
          <p:nvPr>
            <p:ph type="subTitle" idx="1"/>
          </p:nvPr>
        </p:nvSpPr>
        <p:spPr>
          <a:xfrm>
            <a:off x="1671638" y="3260725"/>
            <a:ext cx="12319000" cy="4710458"/>
          </a:xfrm>
        </p:spPr>
        <p:txBody>
          <a:bodyPr/>
          <a:lstStyle/>
          <a:p>
            <a:pPr>
              <a:lnSpc>
                <a:spcPct val="150000"/>
              </a:lnSpc>
              <a:buFont typeface="Wingdings" charset="2"/>
              <a:buChar char="ü"/>
            </a:pPr>
            <a:r>
              <a:rPr lang="en-US" dirty="0"/>
              <a:t>Write a test that verifies the file recipe chooses the same path (name) '/</a:t>
            </a:r>
            <a:r>
              <a:rPr lang="en-US" dirty="0" err="1"/>
              <a:t>var</a:t>
            </a:r>
            <a:r>
              <a:rPr lang="en-US" dirty="0"/>
              <a:t>/www/html/</a:t>
            </a:r>
            <a:r>
              <a:rPr lang="en-US" dirty="0" err="1"/>
              <a:t>index.html</a:t>
            </a:r>
            <a:r>
              <a:rPr lang="en-US" dirty="0"/>
              <a:t>' on </a:t>
            </a:r>
            <a:r>
              <a:rPr lang="en-US" dirty="0" err="1"/>
              <a:t>CentOS</a:t>
            </a:r>
            <a:r>
              <a:rPr lang="en-US" dirty="0"/>
              <a:t> and on Ubuntu</a:t>
            </a:r>
          </a:p>
          <a:p>
            <a:pPr>
              <a:lnSpc>
                <a:spcPct val="150000"/>
              </a:lnSpc>
              <a:buFont typeface="Wingdings" charset="2"/>
              <a:buChar char="ü"/>
            </a:pPr>
            <a:r>
              <a:rPr lang="en-US" dirty="0"/>
              <a:t>Execute the tests that verify the tests </a:t>
            </a:r>
            <a:r>
              <a:rPr lang="en-US" b="1" dirty="0"/>
              <a:t>pass</a:t>
            </a:r>
          </a:p>
          <a:p>
            <a:pPr>
              <a:lnSpc>
                <a:spcPct val="150000"/>
              </a:lnSpc>
              <a:buFont typeface="Wingdings" charset="2"/>
              <a:buChar char="ü"/>
            </a:pPr>
            <a:r>
              <a:rPr lang="en-US" dirty="0"/>
              <a:t>Update the attribute to choose the same path on </a:t>
            </a:r>
            <a:r>
              <a:rPr lang="en-US" dirty="0" err="1"/>
              <a:t>CentOS</a:t>
            </a:r>
            <a:r>
              <a:rPr lang="en-US" dirty="0"/>
              <a:t> and on Ubuntu</a:t>
            </a:r>
          </a:p>
          <a:p>
            <a:pPr>
              <a:lnSpc>
                <a:spcPct val="150000"/>
              </a:lnSpc>
              <a:buFont typeface="Wingdings" charset="2"/>
              <a:buChar char="ü"/>
            </a:pPr>
            <a:r>
              <a:rPr lang="en-US" dirty="0"/>
              <a:t>Execute the tests that verify the tests </a:t>
            </a:r>
            <a:r>
              <a:rPr lang="en-US" b="1" dirty="0"/>
              <a:t>pass</a:t>
            </a:r>
            <a:endParaRPr lang="en-US" dirty="0"/>
          </a:p>
          <a:p>
            <a:pPr>
              <a:lnSpc>
                <a:spcPct val="150000"/>
              </a:lnSpc>
              <a:buFont typeface="Wingdings" charset="2"/>
              <a:buChar char="ü"/>
            </a:pPr>
            <a:r>
              <a:rPr lang="en-US" dirty="0"/>
              <a:t>Get nervous! Mutate the attributes file!</a:t>
            </a:r>
          </a:p>
          <a:p>
            <a:pPr>
              <a:lnSpc>
                <a:spcPct val="150000"/>
              </a:lnSpc>
              <a:buFont typeface="Wingdings" charset="2"/>
              <a:buChar char="ü"/>
            </a:pPr>
            <a:r>
              <a:rPr lang="en-US" dirty="0"/>
              <a:t>Undo the entire attributes change and verify the tests </a:t>
            </a:r>
            <a:r>
              <a:rPr lang="en-US" b="1" dirty="0"/>
              <a:t>pass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82617" flipH="1">
            <a:off x="12261414" y="6738463"/>
            <a:ext cx="4873752" cy="3436542"/>
          </a:xfrm>
          <a:prstGeom prst="rect">
            <a:avLst/>
          </a:prstGeom>
        </p:spPr>
      </p:pic>
      <p:sp>
        <p:nvSpPr>
          <p:cNvPr id="5" name="Arc 4"/>
          <p:cNvSpPr/>
          <p:nvPr/>
        </p:nvSpPr>
        <p:spPr>
          <a:xfrm rot="12130957">
            <a:off x="12363590" y="6933330"/>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Rectangle 5"/>
          <p:cNvSpPr/>
          <p:nvPr/>
        </p:nvSpPr>
        <p:spPr bwMode="auto">
          <a:xfrm>
            <a:off x="9759462" y="6342416"/>
            <a:ext cx="2867132" cy="613933"/>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a:solidFill>
                  <a:schemeClr val="tx2"/>
                </a:solidFill>
              </a:rPr>
              <a:t>There is only one more thing to do.</a:t>
            </a:r>
          </a:p>
        </p:txBody>
      </p:sp>
    </p:spTree>
    <p:extLst>
      <p:ext uri="{BB962C8B-B14F-4D97-AF65-F5344CB8AC3E}">
        <p14:creationId xmlns:p14="http://schemas.microsoft.com/office/powerpoint/2010/main" val="1586268792"/>
      </p:ext>
    </p:extLst>
  </p:cSld>
  <p:clrMapOvr>
    <a:masterClrMapping/>
  </p:clrMapOvr>
  <p:transition spd="med">
    <p:fade/>
  </p:transition>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What About an Integration Test</a:t>
            </a:r>
          </a:p>
        </p:txBody>
      </p:sp>
      <p:sp>
        <p:nvSpPr>
          <p:cNvPr id="3" name="Subtitle 2"/>
          <p:cNvSpPr>
            <a:spLocks noGrp="1"/>
          </p:cNvSpPr>
          <p:nvPr>
            <p:ph type="subTitle" idx="1"/>
          </p:nvPr>
        </p:nvSpPr>
        <p:spPr/>
        <p:txBody>
          <a:bodyPr/>
          <a:lstStyle/>
          <a:p>
            <a:r>
              <a:rPr lang="en-US" dirty="0"/>
              <a:t>Remember that </a:t>
            </a:r>
            <a:r>
              <a:rPr lang="en-US" dirty="0" err="1"/>
              <a:t>ChefSpec</a:t>
            </a:r>
            <a:r>
              <a:rPr lang="en-US" dirty="0"/>
              <a:t> and </a:t>
            </a:r>
            <a:r>
              <a:rPr lang="en-US" dirty="0" err="1"/>
              <a:t>Fauxhai</a:t>
            </a:r>
            <a:r>
              <a:rPr lang="en-US" dirty="0"/>
              <a:t> are fake in-memory representations of a chef-client run. They are not equivalent to running the recipe on the specified platform.</a:t>
            </a:r>
          </a:p>
        </p:txBody>
      </p:sp>
    </p:spTree>
    <p:extLst>
      <p:ext uri="{BB962C8B-B14F-4D97-AF65-F5344CB8AC3E}">
        <p14:creationId xmlns:p14="http://schemas.microsoft.com/office/powerpoint/2010/main" val="2840266552"/>
      </p:ext>
    </p:extLst>
  </p:cSld>
  <p:clrMapOvr>
    <a:masterClrMapping/>
  </p:clrMapOvr>
  <p:transition spd="med">
    <p:fade/>
  </p:transition>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Integration Test with Ubuntu</a:t>
            </a:r>
          </a:p>
        </p:txBody>
      </p:sp>
      <p:sp>
        <p:nvSpPr>
          <p:cNvPr id="3" name="Content Placeholder 2"/>
          <p:cNvSpPr>
            <a:spLocks noGrp="1"/>
          </p:cNvSpPr>
          <p:nvPr>
            <p:ph sz="quarter" idx="11"/>
          </p:nvPr>
        </p:nvSpPr>
        <p:spPr/>
        <p:txBody>
          <a:bodyPr/>
          <a:lstStyle/>
          <a:p>
            <a:r>
              <a:rPr lang="en-US" dirty="0"/>
              <a:t>This is where it all started.</a:t>
            </a:r>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a:t>Update the Kitchen Configuration to test on Ubuntu</a:t>
            </a:r>
          </a:p>
          <a:p>
            <a:pPr marL="342900" indent="-342900">
              <a:buFont typeface="Wingdings" charset="2"/>
              <a:buChar char="q"/>
            </a:pPr>
            <a:r>
              <a:rPr lang="en-US" dirty="0"/>
              <a:t>Execute the integration tests and verify that they pass</a:t>
            </a:r>
          </a:p>
        </p:txBody>
      </p:sp>
    </p:spTree>
    <p:extLst>
      <p:ext uri="{BB962C8B-B14F-4D97-AF65-F5344CB8AC3E}">
        <p14:creationId xmlns:p14="http://schemas.microsoft.com/office/powerpoint/2010/main" val="129486026"/>
      </p:ext>
    </p:extLst>
  </p:cSld>
  <p:clrMapOvr>
    <a:masterClrMapping/>
  </p:clrMapOvr>
  <p:transition spd="med">
    <p:fade/>
  </p:transition>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Add a New Platform to the Kitchen Configuration</a:t>
            </a:r>
          </a:p>
        </p:txBody>
      </p:sp>
      <p:sp>
        <p:nvSpPr>
          <p:cNvPr id="3" name="Content Placeholder 2"/>
          <p:cNvSpPr>
            <a:spLocks noGrp="1"/>
          </p:cNvSpPr>
          <p:nvPr>
            <p:ph sz="quarter" idx="10"/>
          </p:nvPr>
        </p:nvSpPr>
        <p:spPr/>
        <p:txBody>
          <a:bodyPr>
            <a:normAutofit fontScale="92500" lnSpcReduction="10000"/>
          </a:bodyPr>
          <a:lstStyle/>
          <a:p>
            <a:r>
              <a:rPr lang="en-US" dirty="0"/>
              <a:t>---</a:t>
            </a:r>
          </a:p>
          <a:p>
            <a:r>
              <a:rPr lang="en-US" dirty="0"/>
              <a:t>driver:</a:t>
            </a:r>
          </a:p>
          <a:p>
            <a:r>
              <a:rPr lang="en-US" dirty="0"/>
              <a:t>  name: </a:t>
            </a:r>
            <a:r>
              <a:rPr lang="en-US" dirty="0" err="1"/>
              <a:t>docker</a:t>
            </a:r>
            <a:endParaRPr lang="en-US" dirty="0"/>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dirty="0"/>
              <a:t>verifier:</a:t>
            </a:r>
          </a:p>
          <a:p>
            <a:r>
              <a:rPr lang="en-US" dirty="0"/>
              <a:t>  name: </a:t>
            </a:r>
            <a:r>
              <a:rPr lang="en-US" dirty="0" err="1"/>
              <a:t>inspec</a:t>
            </a:r>
            <a:endParaRPr lang="en-US" dirty="0"/>
          </a:p>
          <a:p>
            <a:endParaRPr lang="en-US" dirty="0"/>
          </a:p>
          <a:p>
            <a:r>
              <a:rPr lang="en-US" dirty="0"/>
              <a:t>platforms:</a:t>
            </a:r>
          </a:p>
          <a:p>
            <a:r>
              <a:rPr lang="en-US" dirty="0"/>
              <a:t>  - name: centos-6.9</a:t>
            </a:r>
          </a:p>
          <a:p>
            <a:r>
              <a:rPr lang="en-US" b="1" dirty="0"/>
              <a:t>  - name: ubuntu-14.04</a:t>
            </a:r>
          </a:p>
        </p:txBody>
      </p:sp>
      <p:sp>
        <p:nvSpPr>
          <p:cNvPr id="4" name="Text Placeholder 3"/>
          <p:cNvSpPr>
            <a:spLocks noGrp="1"/>
          </p:cNvSpPr>
          <p:nvPr>
            <p:ph type="body" sz="quarter" idx="11"/>
          </p:nvPr>
        </p:nvSpPr>
        <p:spPr/>
        <p:txBody>
          <a:bodyPr/>
          <a:lstStyle/>
          <a:p>
            <a:r>
              <a:rPr lang="en-US" dirty="0"/>
              <a:t>~/apache/.</a:t>
            </a:r>
            <a:r>
              <a:rPr lang="en-US" dirty="0" err="1"/>
              <a:t>kitchen.yml</a:t>
            </a:r>
            <a:endParaRPr lang="en-US" dirty="0"/>
          </a:p>
        </p:txBody>
      </p:sp>
      <p:sp>
        <p:nvSpPr>
          <p:cNvPr id="6" name="Text Placeholder 5"/>
          <p:cNvSpPr>
            <a:spLocks noGrp="1"/>
          </p:cNvSpPr>
          <p:nvPr>
            <p:ph type="body" sz="quarter" idx="13"/>
          </p:nvPr>
        </p:nvSpPr>
        <p:spPr>
          <a:xfrm>
            <a:off x="1135042" y="7577667"/>
            <a:ext cx="14404273" cy="476709"/>
          </a:xfrm>
        </p:spPr>
        <p:txBody>
          <a:bodyPr/>
          <a:lstStyle/>
          <a:p>
            <a:endParaRPr lang="en-US" dirty="0"/>
          </a:p>
        </p:txBody>
      </p:sp>
    </p:spTree>
    <p:extLst>
      <p:ext uri="{BB962C8B-B14F-4D97-AF65-F5344CB8AC3E}">
        <p14:creationId xmlns:p14="http://schemas.microsoft.com/office/powerpoint/2010/main" val="1234780116"/>
      </p:ext>
    </p:extLst>
  </p:cSld>
  <p:clrMapOvr>
    <a:masterClrMapping/>
  </p:clrMapOvr>
  <p:transition spd="med">
    <p:fade/>
  </p:transition>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dirty="0"/>
              <a:t>Instance             Driver  Provisioner  Verifier  Transport  Last Action</a:t>
            </a:r>
          </a:p>
          <a:p>
            <a:r>
              <a:rPr lang="en-US" sz="2400" dirty="0"/>
              <a:t>default-centos-69    Docker  </a:t>
            </a:r>
            <a:r>
              <a:rPr lang="en-US" sz="2400" dirty="0" err="1"/>
              <a:t>ChefZero</a:t>
            </a:r>
            <a:r>
              <a:rPr lang="en-US" sz="2400" dirty="0"/>
              <a:t>     </a:t>
            </a:r>
            <a:r>
              <a:rPr lang="en-US" sz="2400" dirty="0" err="1"/>
              <a:t>InSpec</a:t>
            </a:r>
            <a:r>
              <a:rPr lang="en-US" sz="2400" dirty="0"/>
              <a:t>    </a:t>
            </a:r>
            <a:r>
              <a:rPr lang="en-US" sz="2400" dirty="0" err="1"/>
              <a:t>Ssh</a:t>
            </a:r>
            <a:r>
              <a:rPr lang="en-US" sz="2400" dirty="0"/>
              <a:t>        Verified</a:t>
            </a:r>
          </a:p>
          <a:p>
            <a:r>
              <a:rPr lang="en-US" sz="2400" dirty="0"/>
              <a:t>default-ubuntu-1404  Docker  </a:t>
            </a:r>
            <a:r>
              <a:rPr lang="en-US" sz="2400" dirty="0" err="1"/>
              <a:t>ChefZero</a:t>
            </a:r>
            <a:r>
              <a:rPr lang="en-US" sz="2400" dirty="0"/>
              <a:t>     </a:t>
            </a:r>
            <a:r>
              <a:rPr lang="en-US" sz="2400" dirty="0" err="1"/>
              <a:t>InSpec</a:t>
            </a:r>
            <a:r>
              <a:rPr lang="en-US" sz="2400" dirty="0"/>
              <a:t>    </a:t>
            </a:r>
            <a:r>
              <a:rPr lang="en-US" sz="2400" dirty="0" err="1"/>
              <a:t>Ssh</a:t>
            </a:r>
            <a:r>
              <a:rPr lang="en-US" sz="2400" dirty="0"/>
              <a:t>        &lt;Not Created&gt;</a:t>
            </a:r>
          </a:p>
        </p:txBody>
      </p:sp>
      <p:sp>
        <p:nvSpPr>
          <p:cNvPr id="3" name="Text Placeholder 2"/>
          <p:cNvSpPr>
            <a:spLocks noGrp="1"/>
          </p:cNvSpPr>
          <p:nvPr>
            <p:ph type="body" sz="quarter" idx="11"/>
          </p:nvPr>
        </p:nvSpPr>
        <p:spPr/>
        <p:txBody>
          <a:bodyPr/>
          <a:lstStyle/>
          <a:p>
            <a:r>
              <a:rPr lang="en-US" dirty="0"/>
              <a:t>&gt; kitchen list</a:t>
            </a:r>
          </a:p>
        </p:txBody>
      </p:sp>
      <p:sp>
        <p:nvSpPr>
          <p:cNvPr id="4" name="Content Placeholder 3"/>
          <p:cNvSpPr>
            <a:spLocks noGrp="1"/>
          </p:cNvSpPr>
          <p:nvPr>
            <p:ph sz="quarter" idx="12"/>
          </p:nvPr>
        </p:nvSpPr>
        <p:spPr/>
        <p:txBody>
          <a:bodyPr/>
          <a:lstStyle/>
          <a:p>
            <a:endParaRPr lang="en-US" dirty="0"/>
          </a:p>
        </p:txBody>
      </p:sp>
      <p:sp>
        <p:nvSpPr>
          <p:cNvPr id="5" name="Title 4"/>
          <p:cNvSpPr>
            <a:spLocks noGrp="1"/>
          </p:cNvSpPr>
          <p:nvPr>
            <p:ph type="title"/>
          </p:nvPr>
        </p:nvSpPr>
        <p:spPr/>
        <p:txBody>
          <a:bodyPr/>
          <a:lstStyle/>
          <a:p>
            <a:r>
              <a:rPr lang="en-US" dirty="0"/>
              <a:t>Verify the New Instance is Present</a:t>
            </a:r>
          </a:p>
        </p:txBody>
      </p:sp>
    </p:spTree>
    <p:extLst>
      <p:ext uri="{BB962C8B-B14F-4D97-AF65-F5344CB8AC3E}">
        <p14:creationId xmlns:p14="http://schemas.microsoft.com/office/powerpoint/2010/main" val="945942671"/>
      </p:ext>
    </p:extLst>
  </p:cSld>
  <p:clrMapOvr>
    <a:masterClrMapping/>
  </p:clrMapOvr>
  <p:transition spd="med">
    <p:fade/>
  </p:transition>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Integration Test with Ubuntu</a:t>
            </a:r>
          </a:p>
        </p:txBody>
      </p:sp>
      <p:sp>
        <p:nvSpPr>
          <p:cNvPr id="3" name="Content Placeholder 2"/>
          <p:cNvSpPr>
            <a:spLocks noGrp="1"/>
          </p:cNvSpPr>
          <p:nvPr>
            <p:ph sz="quarter" idx="11"/>
          </p:nvPr>
        </p:nvSpPr>
        <p:spPr/>
        <p:txBody>
          <a:bodyPr/>
          <a:lstStyle/>
          <a:p>
            <a:r>
              <a:rPr lang="en-US" dirty="0"/>
              <a:t>Fingers crossed</a:t>
            </a:r>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Update the Kitchen Configuration to test on Ubuntu</a:t>
            </a:r>
          </a:p>
          <a:p>
            <a:pPr marL="342900" indent="-342900">
              <a:buFont typeface="Wingdings" charset="2"/>
              <a:buChar char="q"/>
            </a:pPr>
            <a:r>
              <a:rPr lang="en-US" dirty="0"/>
              <a:t>Execute the integration tests and verify that they pass</a:t>
            </a:r>
          </a:p>
        </p:txBody>
      </p:sp>
    </p:spTree>
    <p:extLst>
      <p:ext uri="{BB962C8B-B14F-4D97-AF65-F5344CB8AC3E}">
        <p14:creationId xmlns:p14="http://schemas.microsoft.com/office/powerpoint/2010/main" val="3282964323"/>
      </p:ext>
    </p:extLst>
  </p:cSld>
  <p:clrMapOvr>
    <a:masterClrMapping/>
  </p:clrMapOvr>
  <p:transition spd="med">
    <p:fade/>
  </p:transition>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(v1.19.1)</a:t>
            </a:r>
          </a:p>
          <a:p>
            <a:r>
              <a:rPr lang="en-US" dirty="0"/>
              <a:t>-----&gt; Cleaning up any prior instances of &lt;default-centos-69&gt;</a:t>
            </a:r>
          </a:p>
          <a:p>
            <a:r>
              <a:rPr lang="en-US" dirty="0"/>
              <a:t>-----&gt; Destroying &lt;default-centos-69&gt;...</a:t>
            </a:r>
          </a:p>
          <a:p>
            <a:r>
              <a:rPr lang="en-US" dirty="0"/>
              <a:t>       Finished destroying &lt;default-centos-69&gt; (0m0.00s).</a:t>
            </a:r>
          </a:p>
          <a:p>
            <a:r>
              <a:rPr lang="en-US" dirty="0"/>
              <a:t>-----&gt; Testing &lt;default-centos-69&gt;</a:t>
            </a:r>
          </a:p>
          <a:p>
            <a:r>
              <a:rPr lang="en-US" dirty="0"/>
              <a:t>-----&gt; Creating &lt;default-centos-69&gt;</a:t>
            </a:r>
          </a:p>
          <a:p>
            <a:r>
              <a:rPr lang="en-US" dirty="0"/>
              <a:t>       ...</a:t>
            </a:r>
          </a:p>
          <a:p>
            <a:r>
              <a:rPr lang="en-US" dirty="0"/>
              <a:t>       ...</a:t>
            </a:r>
          </a:p>
        </p:txBody>
      </p:sp>
      <p:sp>
        <p:nvSpPr>
          <p:cNvPr id="3" name="Text Placeholder 2"/>
          <p:cNvSpPr>
            <a:spLocks noGrp="1"/>
          </p:cNvSpPr>
          <p:nvPr>
            <p:ph type="body" sz="quarter" idx="11"/>
          </p:nvPr>
        </p:nvSpPr>
        <p:spPr/>
        <p:txBody>
          <a:bodyPr/>
          <a:lstStyle/>
          <a:p>
            <a:r>
              <a:rPr lang="en-US" dirty="0"/>
              <a:t>&gt; kitchen test</a:t>
            </a:r>
          </a:p>
        </p:txBody>
      </p:sp>
      <p:sp>
        <p:nvSpPr>
          <p:cNvPr id="4" name="Content Placeholder 3"/>
          <p:cNvSpPr>
            <a:spLocks noGrp="1"/>
          </p:cNvSpPr>
          <p:nvPr>
            <p:ph sz="quarter" idx="12"/>
          </p:nvPr>
        </p:nvSpPr>
        <p:spPr>
          <a:xfrm>
            <a:off x="1127883" y="2350098"/>
            <a:ext cx="14420850" cy="557213"/>
          </a:xfrm>
        </p:spPr>
        <p:txBody>
          <a:bodyPr/>
          <a:lstStyle/>
          <a:p>
            <a:endParaRPr lang="en-US" dirty="0"/>
          </a:p>
        </p:txBody>
      </p:sp>
      <p:sp>
        <p:nvSpPr>
          <p:cNvPr id="5" name="Title 4"/>
          <p:cNvSpPr>
            <a:spLocks noGrp="1"/>
          </p:cNvSpPr>
          <p:nvPr>
            <p:ph type="title"/>
          </p:nvPr>
        </p:nvSpPr>
        <p:spPr/>
        <p:txBody>
          <a:bodyPr/>
          <a:lstStyle/>
          <a:p>
            <a:r>
              <a:rPr lang="en-US" dirty="0"/>
              <a:t>Execute the Tests for </a:t>
            </a:r>
            <a:r>
              <a:rPr lang="en-US"/>
              <a:t>All Platforms</a:t>
            </a:r>
          </a:p>
        </p:txBody>
      </p:sp>
    </p:spTree>
    <p:extLst>
      <p:ext uri="{BB962C8B-B14F-4D97-AF65-F5344CB8AC3E}">
        <p14:creationId xmlns:p14="http://schemas.microsoft.com/office/powerpoint/2010/main" val="211962090"/>
      </p:ext>
    </p:extLst>
  </p:cSld>
  <p:clrMapOvr>
    <a:masterClrMapping/>
  </p:clrMapOvr>
  <p:transition spd="med">
    <p:fade/>
  </p:transition>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Integration Test with Ubuntu</a:t>
            </a:r>
          </a:p>
        </p:txBody>
      </p:sp>
      <p:sp>
        <p:nvSpPr>
          <p:cNvPr id="3" name="Content Placeholder 2"/>
          <p:cNvSpPr>
            <a:spLocks noGrp="1"/>
          </p:cNvSpPr>
          <p:nvPr>
            <p:ph sz="quarter" idx="11"/>
          </p:nvPr>
        </p:nvSpPr>
        <p:spPr/>
        <p:txBody>
          <a:bodyPr/>
          <a:lstStyle/>
          <a:p>
            <a:r>
              <a:rPr lang="en-US" dirty="0"/>
              <a:t>Now I'm sure the cookbook works on two platforms and it would be easy to add a third ... or fourth.</a:t>
            </a:r>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Update the Kitchen Configuration to test on Ubuntu</a:t>
            </a:r>
          </a:p>
          <a:p>
            <a:pPr marL="342900" indent="-342900">
              <a:buFont typeface="Wingdings" charset="2"/>
              <a:buChar char="ü"/>
            </a:pPr>
            <a:r>
              <a:rPr lang="en-US" dirty="0"/>
              <a:t>Execute the integration tests and verify that they pass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82617" flipH="1">
            <a:off x="12261414" y="6738463"/>
            <a:ext cx="4873752" cy="3436542"/>
          </a:xfrm>
          <a:prstGeom prst="rect">
            <a:avLst/>
          </a:prstGeom>
        </p:spPr>
      </p:pic>
      <p:sp>
        <p:nvSpPr>
          <p:cNvPr id="6" name="Arc 5"/>
          <p:cNvSpPr/>
          <p:nvPr/>
        </p:nvSpPr>
        <p:spPr>
          <a:xfrm rot="12130957">
            <a:off x="12363590" y="7319410"/>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9759462" y="6728496"/>
            <a:ext cx="2867132" cy="613933"/>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a:solidFill>
                  <a:schemeClr val="tx2"/>
                </a:solidFill>
              </a:rPr>
              <a:t>Your work has only begun</a:t>
            </a:r>
          </a:p>
        </p:txBody>
      </p:sp>
    </p:spTree>
    <p:extLst>
      <p:ext uri="{BB962C8B-B14F-4D97-AF65-F5344CB8AC3E}">
        <p14:creationId xmlns:p14="http://schemas.microsoft.com/office/powerpoint/2010/main" val="2382108657"/>
      </p:ext>
    </p:extLst>
  </p:cSld>
  <p:clrMapOvr>
    <a:masterClrMapping/>
  </p:clrMapOvr>
  <p:transition spd="med">
    <p:fade/>
  </p:transition>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Discussion</a:t>
            </a:r>
          </a:p>
        </p:txBody>
      </p:sp>
      <p:sp>
        <p:nvSpPr>
          <p:cNvPr id="3" name="Subtitle 2"/>
          <p:cNvSpPr>
            <a:spLocks noGrp="1"/>
          </p:cNvSpPr>
          <p:nvPr>
            <p:ph type="subTitle" idx="1"/>
          </p:nvPr>
        </p:nvSpPr>
        <p:spPr>
          <a:xfrm>
            <a:off x="1660524" y="3260725"/>
            <a:ext cx="12330113" cy="3872442"/>
          </a:xfrm>
        </p:spPr>
        <p:txBody>
          <a:bodyPr/>
          <a:lstStyle/>
          <a:p>
            <a:r>
              <a:rPr lang="en-US" dirty="0"/>
              <a:t>What are the benefits and drawbacks of defining unit tests for multiple platforms?</a:t>
            </a:r>
          </a:p>
          <a:p>
            <a:endParaRPr lang="en-US" dirty="0"/>
          </a:p>
          <a:p>
            <a:r>
              <a:rPr lang="en-US" dirty="0"/>
              <a:t>What are the benefits and drawbacks of defining integration tests for multiple platforms?</a:t>
            </a:r>
          </a:p>
          <a:p>
            <a:endParaRPr lang="en-US" dirty="0"/>
          </a:p>
          <a:p>
            <a:r>
              <a:rPr lang="en-US" dirty="0"/>
              <a:t>When testing multiple platforms would you start with integration tests or unit tests?</a:t>
            </a:r>
          </a:p>
          <a:p>
            <a:endParaRPr lang="en-US" dirty="0"/>
          </a:p>
        </p:txBody>
      </p:sp>
    </p:spTree>
    <p:extLst>
      <p:ext uri="{BB962C8B-B14F-4D97-AF65-F5344CB8AC3E}">
        <p14:creationId xmlns:p14="http://schemas.microsoft.com/office/powerpoint/2010/main" val="2761043014"/>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5400" dirty="0"/>
              <a:t>Behavior Driven Development (BDD)</a:t>
            </a:r>
          </a:p>
        </p:txBody>
      </p:sp>
      <p:sp>
        <p:nvSpPr>
          <p:cNvPr id="3" name="Subtitle 2"/>
          <p:cNvSpPr>
            <a:spLocks noGrp="1"/>
          </p:cNvSpPr>
          <p:nvPr>
            <p:ph type="subTitle" idx="1"/>
          </p:nvPr>
        </p:nvSpPr>
        <p:spPr>
          <a:xfrm>
            <a:off x="1671638" y="3271839"/>
            <a:ext cx="12319000" cy="3919376"/>
          </a:xfrm>
        </p:spPr>
        <p:txBody>
          <a:bodyPr/>
          <a:lstStyle/>
          <a:p>
            <a:r>
              <a:rPr lang="en-US" dirty="0"/>
              <a:t>Behavior-driven development (BDD) specifies that tests of any unit of software should be specified in terms of the desired behavior of the unit.</a:t>
            </a:r>
            <a:endParaRPr lang="en-US" baseline="30000" dirty="0"/>
          </a:p>
          <a:p>
            <a:endParaRPr lang="en-US" baseline="30000" dirty="0"/>
          </a:p>
          <a:p>
            <a:r>
              <a:rPr lang="en-US" dirty="0"/>
              <a:t>Borrowing from </a:t>
            </a:r>
            <a:r>
              <a:rPr lang="en-US" dirty="0">
                <a:hlinkClick r:id="rId3" tooltip="Agile software development"/>
              </a:rPr>
              <a:t>agile software development</a:t>
            </a:r>
            <a:r>
              <a:rPr lang="en-US" dirty="0"/>
              <a:t> the "desired behavior" in this case consists of the requirements set by the business — that is, the desired behavior that has </a:t>
            </a:r>
            <a:r>
              <a:rPr lang="en-US" dirty="0">
                <a:hlinkClick r:id="rId4" tooltip="Business value"/>
              </a:rPr>
              <a:t>business value</a:t>
            </a:r>
            <a:r>
              <a:rPr lang="en-US" dirty="0"/>
              <a:t> for whatever entity commissioned the software unit under construction.</a:t>
            </a:r>
            <a:endParaRPr lang="en-US" baseline="30000" dirty="0"/>
          </a:p>
          <a:p>
            <a:endParaRPr lang="en-US" baseline="30000" dirty="0"/>
          </a:p>
          <a:p>
            <a:r>
              <a:rPr lang="en-US" dirty="0"/>
              <a:t>Within BDD practice, this is referred to as BDD being an "outside-in" activity.</a:t>
            </a:r>
          </a:p>
        </p:txBody>
      </p:sp>
    </p:spTree>
    <p:extLst>
      <p:ext uri="{BB962C8B-B14F-4D97-AF65-F5344CB8AC3E}">
        <p14:creationId xmlns:p14="http://schemas.microsoft.com/office/powerpoint/2010/main" val="532097225"/>
      </p:ext>
    </p:extLst>
  </p:cSld>
  <p:clrMapOvr>
    <a:masterClrMapping/>
  </p:clrMapOvr>
  <p:transition spd="med">
    <p:fade/>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Q&amp;A</a:t>
            </a:r>
          </a:p>
        </p:txBody>
      </p:sp>
      <p:sp>
        <p:nvSpPr>
          <p:cNvPr id="3" name="Subtitle 2"/>
          <p:cNvSpPr>
            <a:spLocks noGrp="1"/>
          </p:cNvSpPr>
          <p:nvPr>
            <p:ph type="subTitle" idx="1"/>
          </p:nvPr>
        </p:nvSpPr>
        <p:spPr/>
        <p:txBody>
          <a:bodyPr/>
          <a:lstStyle/>
          <a:p>
            <a:r>
              <a:rPr lang="en-US" dirty="0"/>
              <a:t>What questions can we answer for you?</a:t>
            </a:r>
          </a:p>
        </p:txBody>
      </p:sp>
    </p:spTree>
    <p:extLst>
      <p:ext uri="{BB962C8B-B14F-4D97-AF65-F5344CB8AC3E}">
        <p14:creationId xmlns:p14="http://schemas.microsoft.com/office/powerpoint/2010/main" val="705313224"/>
      </p:ext>
    </p:extLst>
  </p:cSld>
  <p:clrMapOvr>
    <a:masterClrMapping/>
  </p:clrMapOvr>
  <p:transition spd="med">
    <p:fade/>
  </p:transition>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546" r="4371" b="277"/>
          <a:stretch/>
        </p:blipFill>
        <p:spPr>
          <a:xfrm>
            <a:off x="-44450" y="-28575"/>
            <a:ext cx="16344900" cy="9201150"/>
          </a:xfrm>
          <a:prstGeom prst="rect">
            <a:avLst/>
          </a:prstGeom>
        </p:spPr>
      </p:pic>
      <p:sp>
        <p:nvSpPr>
          <p:cNvPr id="6" name="Arc 5"/>
          <p:cNvSpPr/>
          <p:nvPr/>
        </p:nvSpPr>
        <p:spPr>
          <a:xfrm rot="3600000">
            <a:off x="12501563" y="1042988"/>
            <a:ext cx="2414588" cy="2614612"/>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 name="TextBox 4"/>
          <p:cNvSpPr txBox="1"/>
          <p:nvPr/>
        </p:nvSpPr>
        <p:spPr bwMode="white">
          <a:xfrm>
            <a:off x="11495758" y="828674"/>
            <a:ext cx="4191794" cy="955549"/>
          </a:xfrm>
          <a:prstGeom prst="rect">
            <a:avLst/>
          </a:prstGeom>
          <a:solidFill>
            <a:srgbClr val="FFC000"/>
          </a:solidFill>
          <a:effectLst>
            <a:outerShdw blurRad="50800" dist="76200" dir="2700000" algn="tl" rotWithShape="0">
              <a:prstClr val="black">
                <a:alpha val="40000"/>
              </a:prstClr>
            </a:outerShdw>
          </a:effectLst>
        </p:spPr>
        <p:txBody>
          <a:bodyPr vert="horz" wrap="none" lIns="91440" tIns="91440" rIns="91440" bIns="91440" rtlCol="0">
            <a:noAutofit/>
          </a:bodyPr>
          <a:lstStyle/>
          <a:p>
            <a:pPr algn="ctr"/>
            <a:r>
              <a:rPr lang="en-US" sz="4800">
                <a:solidFill>
                  <a:schemeClr val="tx2"/>
                </a:solidFill>
              </a:rPr>
              <a:t>You did it!</a:t>
            </a:r>
            <a:endParaRPr lang="en-US" sz="4800" dirty="0">
              <a:solidFill>
                <a:schemeClr val="tx2"/>
              </a:solidFill>
            </a:endParaRPr>
          </a:p>
        </p:txBody>
      </p:sp>
    </p:spTree>
    <p:extLst>
      <p:ext uri="{BB962C8B-B14F-4D97-AF65-F5344CB8AC3E}">
        <p14:creationId xmlns:p14="http://schemas.microsoft.com/office/powerpoint/2010/main" val="175084387"/>
      </p:ext>
    </p:extLst>
  </p:cSld>
  <p:clrMapOvr>
    <a:masterClrMapping/>
  </p:clrMapOvr>
  <p:transition spd="med">
    <p:fade/>
  </p:transition>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732204"/>
      </p:ext>
    </p:extLst>
  </p:cSld>
  <p:clrMapOvr>
    <a:masterClrMapping/>
  </p:clrMapOvr>
  <p:transition spd="med">
    <p:fade/>
  </p:transition>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Approaches to Extending Resources</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831581772"/>
      </p:ext>
    </p:extLst>
  </p:cSld>
  <p:clrMapOvr>
    <a:masterClrMapping/>
  </p:clrMapOvr>
  <p:transition spd="med">
    <p:fade/>
  </p:transition>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Text Placeholder 2"/>
          <p:cNvSpPr>
            <a:spLocks noGrp="1"/>
          </p:cNvSpPr>
          <p:nvPr>
            <p:ph type="body" sz="quarter" idx="12"/>
          </p:nvPr>
        </p:nvSpPr>
        <p:spPr/>
        <p:txBody>
          <a:bodyPr/>
          <a:lstStyle/>
          <a:p>
            <a:r>
              <a:rPr lang="en-US" dirty="0"/>
              <a:t>After completing this module, you should be able to:</a:t>
            </a:r>
          </a:p>
          <a:p>
            <a:endParaRPr lang="en-US" dirty="0"/>
          </a:p>
          <a:p>
            <a:pPr marL="457200" indent="-457200">
              <a:buFont typeface="Wingdings" charset="2"/>
              <a:buChar char="Ø"/>
            </a:pPr>
            <a:r>
              <a:rPr lang="en-US" dirty="0"/>
              <a:t>Describe the difference between:</a:t>
            </a:r>
          </a:p>
          <a:p>
            <a:pPr marL="1296988" lvl="3" indent="-457200">
              <a:buFont typeface="Arial"/>
              <a:buChar char="•"/>
            </a:pPr>
            <a:r>
              <a:rPr lang="en-US" sz="2800" dirty="0"/>
              <a:t>Custom Resources</a:t>
            </a:r>
          </a:p>
          <a:p>
            <a:pPr marL="1296988" lvl="3" indent="-457200">
              <a:buFont typeface="Arial"/>
              <a:buChar char="•"/>
            </a:pPr>
            <a:r>
              <a:rPr lang="en-US" sz="2800" dirty="0"/>
              <a:t>Definitions</a:t>
            </a:r>
          </a:p>
          <a:p>
            <a:pPr marL="1296988" lvl="3" indent="-457200">
              <a:buFont typeface="Arial"/>
              <a:buChar char="•"/>
            </a:pPr>
            <a:r>
              <a:rPr lang="en-US" sz="2800" dirty="0"/>
              <a:t>Heavy-Weight Resource-Providers</a:t>
            </a:r>
          </a:p>
          <a:p>
            <a:pPr marL="1296988" lvl="3" indent="-457200">
              <a:buFont typeface="Arial"/>
              <a:buChar char="•"/>
            </a:pPr>
            <a:r>
              <a:rPr lang="en-US" sz="2800" dirty="0"/>
              <a:t>Light-Weight Resource-Providers</a:t>
            </a:r>
          </a:p>
        </p:txBody>
      </p:sp>
    </p:spTree>
    <p:extLst>
      <p:ext uri="{BB962C8B-B14F-4D97-AF65-F5344CB8AC3E}">
        <p14:creationId xmlns:p14="http://schemas.microsoft.com/office/powerpoint/2010/main" val="803294571"/>
      </p:ext>
    </p:extLst>
  </p:cSld>
  <p:clrMapOvr>
    <a:masterClrMapping/>
  </p:clrMapOvr>
  <p:transition spd="med">
    <p:fade/>
  </p:transition>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5400" dirty="0"/>
              <a:t>Approaches to Extending Resources</a:t>
            </a:r>
          </a:p>
        </p:txBody>
      </p:sp>
      <p:sp>
        <p:nvSpPr>
          <p:cNvPr id="8" name="TextBox 7"/>
          <p:cNvSpPr txBox="1"/>
          <p:nvPr/>
        </p:nvSpPr>
        <p:spPr bwMode="white">
          <a:xfrm>
            <a:off x="1671638" y="5551048"/>
            <a:ext cx="12319000" cy="95596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wrap="square" lIns="731520" tIns="91440" rIns="91440" bIns="91440" rtlCol="0" anchor="ctr">
            <a:normAutofit/>
          </a:bodyPr>
          <a:lstStyle/>
          <a:p>
            <a:r>
              <a:rPr lang="en-US" sz="3600" dirty="0"/>
              <a:t>Light-Weight Resource-Providers (LWRP)</a:t>
            </a:r>
          </a:p>
        </p:txBody>
      </p:sp>
      <p:sp>
        <p:nvSpPr>
          <p:cNvPr id="10" name="TextBox 9"/>
          <p:cNvSpPr txBox="1"/>
          <p:nvPr/>
        </p:nvSpPr>
        <p:spPr bwMode="white">
          <a:xfrm>
            <a:off x="1671638" y="3546764"/>
            <a:ext cx="12319000" cy="95596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wrap="square" lIns="731520" tIns="91440" rIns="91440" bIns="91440" rtlCol="0" anchor="ctr">
            <a:normAutofit/>
          </a:bodyPr>
          <a:lstStyle/>
          <a:p>
            <a:r>
              <a:rPr lang="en-US" sz="3600" dirty="0"/>
              <a:t>Pure Ruby (Heavy-Weight Resource-Providers / HWRP)</a:t>
            </a:r>
          </a:p>
        </p:txBody>
      </p:sp>
      <p:sp>
        <p:nvSpPr>
          <p:cNvPr id="11" name="TextBox 10"/>
          <p:cNvSpPr txBox="1"/>
          <p:nvPr/>
        </p:nvSpPr>
        <p:spPr bwMode="white">
          <a:xfrm>
            <a:off x="1671638" y="4548906"/>
            <a:ext cx="12319000" cy="95596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square" lIns="731520" tIns="91440" rIns="91440" bIns="91440" rtlCol="0" anchor="ctr">
            <a:normAutofit/>
          </a:bodyPr>
          <a:lstStyle/>
          <a:p>
            <a:r>
              <a:rPr lang="en-US" sz="3600" dirty="0"/>
              <a:t>Definitions</a:t>
            </a:r>
          </a:p>
        </p:txBody>
      </p:sp>
      <p:sp>
        <p:nvSpPr>
          <p:cNvPr id="12" name="TextBox 11"/>
          <p:cNvSpPr txBox="1"/>
          <p:nvPr/>
        </p:nvSpPr>
        <p:spPr bwMode="white">
          <a:xfrm>
            <a:off x="1671638" y="6569231"/>
            <a:ext cx="12319000" cy="9559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vert="horz" wrap="square" lIns="731520" tIns="91440" rIns="91440" bIns="91440" rtlCol="0" anchor="ctr">
            <a:normAutofit/>
          </a:bodyPr>
          <a:lstStyle/>
          <a:p>
            <a:r>
              <a:rPr lang="en-US" sz="3600" dirty="0"/>
              <a:t>Custom Resources</a:t>
            </a:r>
          </a:p>
        </p:txBody>
      </p:sp>
      <p:sp>
        <p:nvSpPr>
          <p:cNvPr id="13" name="Oval 12"/>
          <p:cNvSpPr/>
          <p:nvPr/>
        </p:nvSpPr>
        <p:spPr bwMode="auto">
          <a:xfrm>
            <a:off x="1200765" y="3546764"/>
            <a:ext cx="941746" cy="941746"/>
          </a:xfrm>
          <a:prstGeom prst="ellipse">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rPr>
              <a:t>1</a:t>
            </a:r>
          </a:p>
        </p:txBody>
      </p:sp>
      <p:sp>
        <p:nvSpPr>
          <p:cNvPr id="14" name="Oval 13"/>
          <p:cNvSpPr/>
          <p:nvPr/>
        </p:nvSpPr>
        <p:spPr bwMode="auto">
          <a:xfrm>
            <a:off x="1172330" y="4534687"/>
            <a:ext cx="970181" cy="970181"/>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rPr>
              <a:t>2</a:t>
            </a:r>
          </a:p>
        </p:txBody>
      </p:sp>
      <p:sp>
        <p:nvSpPr>
          <p:cNvPr id="15" name="Oval 14"/>
          <p:cNvSpPr/>
          <p:nvPr/>
        </p:nvSpPr>
        <p:spPr bwMode="auto">
          <a:xfrm>
            <a:off x="1172331" y="5550898"/>
            <a:ext cx="956113" cy="956113"/>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rPr>
              <a:t>3</a:t>
            </a:r>
          </a:p>
        </p:txBody>
      </p:sp>
      <p:sp>
        <p:nvSpPr>
          <p:cNvPr id="16" name="Oval 15"/>
          <p:cNvSpPr/>
          <p:nvPr/>
        </p:nvSpPr>
        <p:spPr bwMode="auto">
          <a:xfrm>
            <a:off x="1172331" y="6569082"/>
            <a:ext cx="956455" cy="956455"/>
          </a:xfrm>
          <a:prstGeom prst="ellips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rPr>
              <a:t>4</a:t>
            </a:r>
          </a:p>
        </p:txBody>
      </p:sp>
    </p:spTree>
    <p:extLst>
      <p:ext uri="{BB962C8B-B14F-4D97-AF65-F5344CB8AC3E}">
        <p14:creationId xmlns:p14="http://schemas.microsoft.com/office/powerpoint/2010/main" val="299060547"/>
      </p:ext>
    </p:extLst>
  </p:cSld>
  <p:clrMapOvr>
    <a:masterClrMapping/>
  </p:clrMapOvr>
  <p:transition spd="med">
    <p:fade/>
  </p:transition>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Defining Each Approach</a:t>
            </a:r>
          </a:p>
        </p:txBody>
      </p:sp>
      <p:sp>
        <p:nvSpPr>
          <p:cNvPr id="9" name="Subtitle 8"/>
          <p:cNvSpPr>
            <a:spLocks noGrp="1"/>
          </p:cNvSpPr>
          <p:nvPr>
            <p:ph type="subTitle" idx="1"/>
          </p:nvPr>
        </p:nvSpPr>
        <p:spPr/>
        <p:txBody>
          <a:bodyPr/>
          <a:lstStyle/>
          <a:p>
            <a:pPr marL="571500" indent="-571500">
              <a:lnSpc>
                <a:spcPct val="150000"/>
              </a:lnSpc>
              <a:buFont typeface="Courier New" charset="0"/>
              <a:buChar char="o"/>
            </a:pPr>
            <a:r>
              <a:rPr lang="en-US" sz="3600" dirty="0"/>
              <a:t>Description</a:t>
            </a:r>
          </a:p>
          <a:p>
            <a:pPr marL="571500" indent="-571500">
              <a:lnSpc>
                <a:spcPct val="150000"/>
              </a:lnSpc>
              <a:buFont typeface="Courier New" charset="0"/>
              <a:buChar char="o"/>
            </a:pPr>
            <a:r>
              <a:rPr lang="en-US" sz="3600" dirty="0"/>
              <a:t>File and Folder Structure</a:t>
            </a:r>
          </a:p>
          <a:p>
            <a:pPr marL="571500" indent="-571500">
              <a:lnSpc>
                <a:spcPct val="150000"/>
              </a:lnSpc>
              <a:buFont typeface="Courier New" charset="0"/>
              <a:buChar char="o"/>
            </a:pPr>
            <a:r>
              <a:rPr lang="en-US" sz="3600" dirty="0"/>
              <a:t>Implementation Language &amp; Usage</a:t>
            </a:r>
          </a:p>
          <a:p>
            <a:pPr marL="571500" indent="-571500">
              <a:lnSpc>
                <a:spcPct val="150000"/>
              </a:lnSpc>
              <a:buFont typeface="Courier New" charset="0"/>
              <a:buChar char="o"/>
            </a:pPr>
            <a:r>
              <a:rPr lang="en-US" sz="3600" dirty="0"/>
              <a:t>Benefits &amp; Drawbacks</a:t>
            </a:r>
          </a:p>
          <a:p>
            <a:pPr>
              <a:lnSpc>
                <a:spcPct val="150000"/>
              </a:lnSpc>
            </a:pPr>
            <a:endParaRPr lang="en-US" sz="3600" dirty="0"/>
          </a:p>
        </p:txBody>
      </p:sp>
      <p:sp>
        <p:nvSpPr>
          <p:cNvPr id="4" name="TextBox 3"/>
          <p:cNvSpPr txBox="1"/>
          <p:nvPr/>
        </p:nvSpPr>
        <p:spPr bwMode="white">
          <a:xfrm>
            <a:off x="1671638" y="2315875"/>
            <a:ext cx="12319000" cy="95596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wrap="square" lIns="731520" tIns="91440" rIns="91440" bIns="91440" rtlCol="0" anchor="ctr">
            <a:normAutofit/>
          </a:bodyPr>
          <a:lstStyle/>
          <a:p>
            <a:r>
              <a:rPr lang="en-US" sz="3600" dirty="0"/>
              <a:t>Pure Ruby (Heavy-Weight Resource-Providers / HWRP)</a:t>
            </a:r>
          </a:p>
        </p:txBody>
      </p:sp>
      <p:sp>
        <p:nvSpPr>
          <p:cNvPr id="5" name="Oval 4"/>
          <p:cNvSpPr/>
          <p:nvPr/>
        </p:nvSpPr>
        <p:spPr bwMode="auto">
          <a:xfrm>
            <a:off x="1200765" y="2315875"/>
            <a:ext cx="941746" cy="941746"/>
          </a:xfrm>
          <a:prstGeom prst="ellipse">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rPr>
              <a:t>1</a:t>
            </a:r>
          </a:p>
        </p:txBody>
      </p:sp>
    </p:spTree>
    <p:extLst>
      <p:ext uri="{BB962C8B-B14F-4D97-AF65-F5344CB8AC3E}">
        <p14:creationId xmlns:p14="http://schemas.microsoft.com/office/powerpoint/2010/main" val="541628296"/>
      </p:ext>
    </p:extLst>
  </p:cSld>
  <p:clrMapOvr>
    <a:masterClrMapping/>
  </p:clrMapOvr>
  <p:transition spd="med">
    <p:fade/>
  </p:transition>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endParaRPr lang="en-US" dirty="0"/>
          </a:p>
        </p:txBody>
      </p:sp>
      <p:sp>
        <p:nvSpPr>
          <p:cNvPr id="7" name="TextBox 6"/>
          <p:cNvSpPr txBox="1"/>
          <p:nvPr/>
        </p:nvSpPr>
        <p:spPr bwMode="white">
          <a:xfrm>
            <a:off x="773280" y="263175"/>
            <a:ext cx="14771520" cy="95596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wrap="square" lIns="731520" tIns="91440" rIns="91440" bIns="91440" rtlCol="0" anchor="ctr">
            <a:normAutofit/>
          </a:bodyPr>
          <a:lstStyle/>
          <a:p>
            <a:r>
              <a:rPr lang="en-US" sz="3600" dirty="0"/>
              <a:t>Pure Ruby (Heavy-Weight Resource-Providers)</a:t>
            </a:r>
          </a:p>
        </p:txBody>
      </p:sp>
      <p:sp>
        <p:nvSpPr>
          <p:cNvPr id="8" name="Oval 7"/>
          <p:cNvSpPr/>
          <p:nvPr/>
        </p:nvSpPr>
        <p:spPr bwMode="auto">
          <a:xfrm>
            <a:off x="302407" y="263175"/>
            <a:ext cx="941746" cy="941746"/>
          </a:xfrm>
          <a:prstGeom prst="ellipse">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rPr>
              <a:t>1</a:t>
            </a:r>
          </a:p>
        </p:txBody>
      </p:sp>
      <p:sp>
        <p:nvSpPr>
          <p:cNvPr id="9" name="Rectangle 8"/>
          <p:cNvSpPr/>
          <p:nvPr/>
        </p:nvSpPr>
        <p:spPr bwMode="auto">
          <a:xfrm>
            <a:off x="773280" y="1240394"/>
            <a:ext cx="14771520" cy="530141"/>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b="1" dirty="0">
                <a:gradFill>
                  <a:gsLst>
                    <a:gs pos="0">
                      <a:srgbClr val="FFFFFF"/>
                    </a:gs>
                    <a:gs pos="100000">
                      <a:srgbClr val="FFFFFF"/>
                    </a:gs>
                  </a:gsLst>
                  <a:lin ang="5400000" scaled="0"/>
                </a:gradFill>
              </a:rPr>
              <a:t>DESCRIPTION</a:t>
            </a:r>
            <a:endParaRPr lang="en-US" sz="2400" b="1" dirty="0">
              <a:gradFill>
                <a:gsLst>
                  <a:gs pos="0">
                    <a:srgbClr val="FFFFFF"/>
                  </a:gs>
                  <a:gs pos="100000">
                    <a:srgbClr val="FFFFFF"/>
                  </a:gs>
                </a:gsLst>
                <a:lin ang="5400000" scaled="0"/>
              </a:gradFill>
            </a:endParaRPr>
          </a:p>
        </p:txBody>
      </p:sp>
      <p:graphicFrame>
        <p:nvGraphicFramePr>
          <p:cNvPr id="15" name="Diagram 14"/>
          <p:cNvGraphicFramePr/>
          <p:nvPr>
            <p:extLst/>
          </p:nvPr>
        </p:nvGraphicFramePr>
        <p:xfrm>
          <a:off x="773280" y="1884632"/>
          <a:ext cx="7354720" cy="42933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6" name="Diagram 15"/>
          <p:cNvGraphicFramePr/>
          <p:nvPr>
            <p:extLst/>
          </p:nvPr>
        </p:nvGraphicFramePr>
        <p:xfrm>
          <a:off x="8128001" y="1884632"/>
          <a:ext cx="7416800" cy="429337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7" name="TextBox 16"/>
          <p:cNvSpPr txBox="1"/>
          <p:nvPr/>
        </p:nvSpPr>
        <p:spPr bwMode="white">
          <a:xfrm>
            <a:off x="773280" y="6866021"/>
            <a:ext cx="7354720" cy="1090863"/>
          </a:xfrm>
          <a:prstGeom prst="rect">
            <a:avLst/>
          </a:prstGeom>
        </p:spPr>
        <p:txBody>
          <a:bodyPr vert="horz" wrap="square" lIns="91440" tIns="91440" rIns="91440" bIns="91440" rtlCol="0">
            <a:normAutofit fontScale="92500"/>
          </a:bodyPr>
          <a:lstStyle/>
          <a:p>
            <a:r>
              <a:rPr lang="en-US" dirty="0"/>
              <a:t>Describes how the resource appears within the recipe (e.g. resource name, properties, supported actions)</a:t>
            </a:r>
          </a:p>
        </p:txBody>
      </p:sp>
      <p:sp>
        <p:nvSpPr>
          <p:cNvPr id="18" name="TextBox 17"/>
          <p:cNvSpPr txBox="1"/>
          <p:nvPr/>
        </p:nvSpPr>
        <p:spPr bwMode="white">
          <a:xfrm>
            <a:off x="8159040" y="6929168"/>
            <a:ext cx="7354720" cy="1090863"/>
          </a:xfrm>
          <a:prstGeom prst="rect">
            <a:avLst/>
          </a:prstGeom>
        </p:spPr>
        <p:txBody>
          <a:bodyPr vert="horz" wrap="square" lIns="91440" tIns="91440" rIns="91440" bIns="91440" rtlCol="0">
            <a:normAutofit/>
          </a:bodyPr>
          <a:lstStyle/>
          <a:p>
            <a:r>
              <a:rPr lang="en-US" dirty="0"/>
              <a:t>Describes how the resource behaves when it takes a supported action on each supported platform</a:t>
            </a:r>
          </a:p>
        </p:txBody>
      </p:sp>
    </p:spTree>
    <p:extLst>
      <p:ext uri="{BB962C8B-B14F-4D97-AF65-F5344CB8AC3E}">
        <p14:creationId xmlns:p14="http://schemas.microsoft.com/office/powerpoint/2010/main" val="1552847376"/>
      </p:ext>
    </p:extLst>
  </p:cSld>
  <p:clrMapOvr>
    <a:masterClrMapping/>
  </p:clrMapOvr>
  <p:transition spd="med">
    <p:fade/>
  </p:transition>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 </a:t>
            </a:r>
          </a:p>
        </p:txBody>
      </p:sp>
      <p:sp>
        <p:nvSpPr>
          <p:cNvPr id="7" name="TextBox 6"/>
          <p:cNvSpPr txBox="1"/>
          <p:nvPr/>
        </p:nvSpPr>
        <p:spPr bwMode="white">
          <a:xfrm>
            <a:off x="773280" y="263175"/>
            <a:ext cx="14771520" cy="95596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wrap="square" lIns="731520" tIns="91440" rIns="91440" bIns="91440" rtlCol="0" anchor="ctr">
            <a:normAutofit/>
          </a:bodyPr>
          <a:lstStyle/>
          <a:p>
            <a:r>
              <a:rPr lang="en-US" sz="3600" dirty="0"/>
              <a:t>Pure Ruby (Heavy-Weight Resource-Providers)</a:t>
            </a:r>
          </a:p>
        </p:txBody>
      </p:sp>
      <p:sp>
        <p:nvSpPr>
          <p:cNvPr id="8" name="Oval 7"/>
          <p:cNvSpPr/>
          <p:nvPr/>
        </p:nvSpPr>
        <p:spPr bwMode="auto">
          <a:xfrm>
            <a:off x="302407" y="263175"/>
            <a:ext cx="941746" cy="941746"/>
          </a:xfrm>
          <a:prstGeom prst="ellipse">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rPr>
              <a:t>1</a:t>
            </a:r>
          </a:p>
        </p:txBody>
      </p:sp>
      <p:sp>
        <p:nvSpPr>
          <p:cNvPr id="9" name="Rectangle 8"/>
          <p:cNvSpPr/>
          <p:nvPr/>
        </p:nvSpPr>
        <p:spPr bwMode="auto">
          <a:xfrm>
            <a:off x="773280" y="1240394"/>
            <a:ext cx="14771520" cy="530141"/>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b="1">
                <a:gradFill>
                  <a:gsLst>
                    <a:gs pos="0">
                      <a:srgbClr val="FFFFFF"/>
                    </a:gs>
                    <a:gs pos="100000">
                      <a:srgbClr val="FFFFFF"/>
                    </a:gs>
                  </a:gsLst>
                  <a:lin ang="5400000" scaled="0"/>
                </a:gradFill>
              </a:rPr>
              <a:t>STRUCTURE</a:t>
            </a:r>
            <a:endParaRPr lang="en-US" sz="2400" b="1" dirty="0">
              <a:gradFill>
                <a:gsLst>
                  <a:gs pos="0">
                    <a:srgbClr val="FFFFFF"/>
                  </a:gs>
                  <a:gs pos="100000">
                    <a:srgbClr val="FFFFFF"/>
                  </a:gs>
                </a:gsLst>
                <a:lin ang="5400000" scaled="0"/>
              </a:gradFill>
            </a:endParaRPr>
          </a:p>
        </p:txBody>
      </p:sp>
      <p:graphicFrame>
        <p:nvGraphicFramePr>
          <p:cNvPr id="2" name="Diagram 1"/>
          <p:cNvGraphicFramePr/>
          <p:nvPr>
            <p:extLst/>
          </p:nvPr>
        </p:nvGraphicFramePr>
        <p:xfrm>
          <a:off x="773282" y="2277980"/>
          <a:ext cx="14771518" cy="28554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p:cNvSpPr txBox="1"/>
          <p:nvPr/>
        </p:nvSpPr>
        <p:spPr bwMode="white">
          <a:xfrm>
            <a:off x="773280" y="6866021"/>
            <a:ext cx="14771520" cy="1090863"/>
          </a:xfrm>
          <a:prstGeom prst="rect">
            <a:avLst/>
          </a:prstGeom>
        </p:spPr>
        <p:txBody>
          <a:bodyPr vert="horz" wrap="square" lIns="91440" tIns="91440" rIns="91440" bIns="91440" rtlCol="0">
            <a:normAutofit/>
          </a:bodyPr>
          <a:lstStyle/>
          <a:p>
            <a:r>
              <a:rPr lang="en-US" dirty="0"/>
              <a:t>They are stored within the libraries folder in separate files for the resource and the provider. The file names are snake case representations of the class name stored within the file.</a:t>
            </a:r>
          </a:p>
        </p:txBody>
      </p:sp>
    </p:spTree>
    <p:extLst>
      <p:ext uri="{BB962C8B-B14F-4D97-AF65-F5344CB8AC3E}">
        <p14:creationId xmlns:p14="http://schemas.microsoft.com/office/powerpoint/2010/main" val="1145150895"/>
      </p:ext>
    </p:extLst>
  </p:cSld>
  <p:clrMapOvr>
    <a:masterClrMapping/>
  </p:clrMapOvr>
  <p:transition spd="med">
    <p:fade/>
  </p:transition>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 </a:t>
            </a:r>
          </a:p>
        </p:txBody>
      </p:sp>
      <p:sp>
        <p:nvSpPr>
          <p:cNvPr id="7" name="TextBox 6"/>
          <p:cNvSpPr txBox="1"/>
          <p:nvPr/>
        </p:nvSpPr>
        <p:spPr bwMode="white">
          <a:xfrm>
            <a:off x="773280" y="263175"/>
            <a:ext cx="14771520" cy="95596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wrap="square" lIns="731520" tIns="91440" rIns="91440" bIns="91440" rtlCol="0" anchor="ctr">
            <a:normAutofit/>
          </a:bodyPr>
          <a:lstStyle/>
          <a:p>
            <a:r>
              <a:rPr lang="en-US" sz="3600" dirty="0"/>
              <a:t>Pure Ruby (Heavy-Weight Resource-Providers)</a:t>
            </a:r>
          </a:p>
        </p:txBody>
      </p:sp>
      <p:sp>
        <p:nvSpPr>
          <p:cNvPr id="8" name="Oval 7"/>
          <p:cNvSpPr/>
          <p:nvPr/>
        </p:nvSpPr>
        <p:spPr bwMode="auto">
          <a:xfrm>
            <a:off x="302407" y="263175"/>
            <a:ext cx="941746" cy="941746"/>
          </a:xfrm>
          <a:prstGeom prst="ellipse">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rPr>
              <a:t>1</a:t>
            </a:r>
          </a:p>
        </p:txBody>
      </p:sp>
      <p:sp>
        <p:nvSpPr>
          <p:cNvPr id="9" name="Rectangle 8"/>
          <p:cNvSpPr/>
          <p:nvPr/>
        </p:nvSpPr>
        <p:spPr bwMode="auto">
          <a:xfrm>
            <a:off x="773280" y="1240394"/>
            <a:ext cx="14771520" cy="530141"/>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b="1" dirty="0">
                <a:gradFill>
                  <a:gsLst>
                    <a:gs pos="0">
                      <a:srgbClr val="FFFFFF"/>
                    </a:gs>
                    <a:gs pos="100000">
                      <a:srgbClr val="FFFFFF"/>
                    </a:gs>
                  </a:gsLst>
                  <a:lin ang="5400000" scaled="0"/>
                </a:gradFill>
              </a:rPr>
              <a:t>IMPLEMENTATION LANGUAGE - RESOURCE</a:t>
            </a:r>
            <a:endParaRPr lang="en-US" sz="2400" b="1" dirty="0">
              <a:gradFill>
                <a:gsLst>
                  <a:gs pos="0">
                    <a:srgbClr val="FFFFFF"/>
                  </a:gs>
                  <a:gs pos="100000">
                    <a:srgbClr val="FFFFFF"/>
                  </a:gs>
                </a:gsLst>
                <a:lin ang="5400000" scaled="0"/>
              </a:gradFill>
            </a:endParaRPr>
          </a:p>
        </p:txBody>
      </p:sp>
      <p:sp>
        <p:nvSpPr>
          <p:cNvPr id="2" name="TextBox 1"/>
          <p:cNvSpPr txBox="1"/>
          <p:nvPr/>
        </p:nvSpPr>
        <p:spPr bwMode="white">
          <a:xfrm>
            <a:off x="736600" y="2652081"/>
            <a:ext cx="14771520" cy="5564043"/>
          </a:xfrm>
          <a:prstGeom prst="rect">
            <a:avLst/>
          </a:prstGeom>
          <a:ln w="12700">
            <a:solidFill>
              <a:schemeClr val="tx2"/>
            </a:solidFill>
            <a:prstDash val="dash"/>
          </a:ln>
        </p:spPr>
        <p:txBody>
          <a:bodyPr vert="horz" wrap="square" lIns="91440" tIns="91440" rIns="91440" bIns="91440" rtlCol="0">
            <a:noAutofit/>
          </a:bodyPr>
          <a:lstStyle/>
          <a:p>
            <a:r>
              <a:rPr lang="en-US" sz="2000" b="1" dirty="0">
                <a:latin typeface="Courier New" charset="0"/>
                <a:ea typeface="Courier New" charset="0"/>
                <a:cs typeface="Courier New" charset="0"/>
              </a:rPr>
              <a:t>class Chef</a:t>
            </a:r>
          </a:p>
          <a:p>
            <a:r>
              <a:rPr lang="en-US" sz="2000" b="1" dirty="0">
                <a:latin typeface="Courier New" charset="0"/>
                <a:ea typeface="Courier New" charset="0"/>
                <a:cs typeface="Courier New" charset="0"/>
              </a:rPr>
              <a:t>  class Resource</a:t>
            </a:r>
          </a:p>
          <a:p>
            <a:r>
              <a:rPr lang="en-US" sz="2000" b="1" dirty="0">
                <a:latin typeface="Courier New" charset="0"/>
                <a:ea typeface="Courier New" charset="0"/>
                <a:cs typeface="Courier New" charset="0"/>
              </a:rPr>
              <a:t>    class </a:t>
            </a:r>
            <a:r>
              <a:rPr lang="en-US" sz="2000" b="1" dirty="0" err="1">
                <a:latin typeface="Courier New" charset="0"/>
                <a:ea typeface="Courier New" charset="0"/>
                <a:cs typeface="Courier New" charset="0"/>
              </a:rPr>
              <a:t>ApacheVhost</a:t>
            </a:r>
            <a:r>
              <a:rPr lang="en-US" sz="2000" b="1" dirty="0">
                <a:latin typeface="Courier New" charset="0"/>
                <a:ea typeface="Courier New" charset="0"/>
                <a:cs typeface="Courier New" charset="0"/>
              </a:rPr>
              <a:t> &lt; Chef::Resource</a:t>
            </a:r>
          </a:p>
          <a:p>
            <a:r>
              <a:rPr lang="en-US" sz="2000" b="1" dirty="0">
                <a:latin typeface="Courier New" charset="0"/>
                <a:ea typeface="Courier New" charset="0"/>
                <a:cs typeface="Courier New" charset="0"/>
              </a:rPr>
              <a:t>      </a:t>
            </a:r>
            <a:r>
              <a:rPr lang="en-US" sz="2000" b="1" dirty="0" err="1">
                <a:latin typeface="Courier New" charset="0"/>
                <a:ea typeface="Courier New" charset="0"/>
                <a:cs typeface="Courier New" charset="0"/>
              </a:rPr>
              <a:t>def</a:t>
            </a:r>
            <a:r>
              <a:rPr lang="en-US" sz="2000" b="1" dirty="0">
                <a:latin typeface="Courier New" charset="0"/>
                <a:ea typeface="Courier New" charset="0"/>
                <a:cs typeface="Courier New" charset="0"/>
              </a:rPr>
              <a:t> initialize(name, </a:t>
            </a:r>
            <a:r>
              <a:rPr lang="en-US" sz="2000" b="1" dirty="0" err="1">
                <a:latin typeface="Courier New" charset="0"/>
                <a:ea typeface="Courier New" charset="0"/>
                <a:cs typeface="Courier New" charset="0"/>
              </a:rPr>
              <a:t>run_context</a:t>
            </a:r>
            <a:r>
              <a:rPr lang="en-US" sz="2000" b="1" dirty="0">
                <a:latin typeface="Courier New" charset="0"/>
                <a:ea typeface="Courier New" charset="0"/>
                <a:cs typeface="Courier New" charset="0"/>
              </a:rPr>
              <a:t>=nil)</a:t>
            </a:r>
          </a:p>
          <a:p>
            <a:r>
              <a:rPr lang="en-US" sz="2000" b="1" dirty="0">
                <a:latin typeface="Courier New" charset="0"/>
                <a:ea typeface="Courier New" charset="0"/>
                <a:cs typeface="Courier New" charset="0"/>
              </a:rPr>
              <a:t>        super</a:t>
            </a:r>
          </a:p>
          <a:p>
            <a:r>
              <a:rPr lang="en-US" sz="2000" b="1" dirty="0">
                <a:latin typeface="Courier New" charset="0"/>
                <a:ea typeface="Courier New" charset="0"/>
                <a:cs typeface="Courier New" charset="0"/>
              </a:rPr>
              <a:t>        @</a:t>
            </a:r>
            <a:r>
              <a:rPr lang="en-US" sz="2000" b="1" dirty="0" err="1">
                <a:latin typeface="Courier New" charset="0"/>
                <a:ea typeface="Courier New" charset="0"/>
                <a:cs typeface="Courier New" charset="0"/>
              </a:rPr>
              <a:t>resource_name</a:t>
            </a:r>
            <a:r>
              <a:rPr lang="en-US" sz="2000" b="1" dirty="0">
                <a:latin typeface="Courier New" charset="0"/>
                <a:ea typeface="Courier New" charset="0"/>
                <a:cs typeface="Courier New" charset="0"/>
              </a:rPr>
              <a:t> = :</a:t>
            </a:r>
            <a:r>
              <a:rPr lang="en-US" sz="2000" b="1" dirty="0" err="1">
                <a:latin typeface="Courier New" charset="0"/>
                <a:ea typeface="Courier New" charset="0"/>
                <a:cs typeface="Courier New" charset="0"/>
              </a:rPr>
              <a:t>apache_vhost</a:t>
            </a:r>
            <a:r>
              <a:rPr lang="en-US" sz="2000" b="1" dirty="0">
                <a:latin typeface="Courier New" charset="0"/>
                <a:ea typeface="Courier New" charset="0"/>
                <a:cs typeface="Courier New" charset="0"/>
              </a:rPr>
              <a:t>           # Defining the resource name</a:t>
            </a:r>
          </a:p>
          <a:p>
            <a:r>
              <a:rPr lang="en-US" sz="2000" b="1" dirty="0">
                <a:latin typeface="Courier New" charset="0"/>
                <a:ea typeface="Courier New" charset="0"/>
                <a:cs typeface="Courier New" charset="0"/>
              </a:rPr>
              <a:t>        @provider = Chef::Provider::</a:t>
            </a:r>
            <a:r>
              <a:rPr lang="en-US" sz="2000" b="1" dirty="0" err="1">
                <a:latin typeface="Courier New" charset="0"/>
                <a:ea typeface="Courier New" charset="0"/>
                <a:cs typeface="Courier New" charset="0"/>
              </a:rPr>
              <a:t>ApacheVhost</a:t>
            </a:r>
            <a:r>
              <a:rPr lang="en-US" sz="2000" b="1" dirty="0">
                <a:latin typeface="Courier New" charset="0"/>
                <a:ea typeface="Courier New" charset="0"/>
                <a:cs typeface="Courier New" charset="0"/>
              </a:rPr>
              <a:t>  # Specifying which Provider to use</a:t>
            </a:r>
          </a:p>
          <a:p>
            <a:r>
              <a:rPr lang="en-US" sz="2000" b="1" dirty="0">
                <a:latin typeface="Courier New" charset="0"/>
                <a:ea typeface="Courier New" charset="0"/>
                <a:cs typeface="Courier New" charset="0"/>
              </a:rPr>
              <a:t>        @action = :create                        # Setting the default action</a:t>
            </a:r>
          </a:p>
          <a:p>
            <a:r>
              <a:rPr lang="en-US" sz="2000" b="1" dirty="0">
                <a:latin typeface="Courier New" charset="0"/>
                <a:ea typeface="Courier New" charset="0"/>
                <a:cs typeface="Courier New" charset="0"/>
              </a:rPr>
              <a:t>        @</a:t>
            </a:r>
            <a:r>
              <a:rPr lang="en-US" sz="2000" b="1" dirty="0" err="1">
                <a:latin typeface="Courier New" charset="0"/>
                <a:ea typeface="Courier New" charset="0"/>
                <a:cs typeface="Courier New" charset="0"/>
              </a:rPr>
              <a:t>allowed_actions</a:t>
            </a:r>
            <a:r>
              <a:rPr lang="en-US" sz="2000" b="1" dirty="0">
                <a:latin typeface="Courier New" charset="0"/>
                <a:ea typeface="Courier New" charset="0"/>
                <a:cs typeface="Courier New" charset="0"/>
              </a:rPr>
              <a:t> = [:create, :remove]    # Setting the list of actions</a:t>
            </a:r>
          </a:p>
          <a:p>
            <a:r>
              <a:rPr lang="en-US" sz="2000" b="1" dirty="0">
                <a:latin typeface="Courier New" charset="0"/>
                <a:ea typeface="Courier New" charset="0"/>
                <a:cs typeface="Courier New" charset="0"/>
              </a:rPr>
              <a:t>        # ... SETUP ANY DEFAULT VALUES HERE ...</a:t>
            </a:r>
          </a:p>
          <a:p>
            <a:r>
              <a:rPr lang="en-US" sz="2000" b="1" dirty="0">
                <a:latin typeface="Courier New" charset="0"/>
                <a:ea typeface="Courier New" charset="0"/>
                <a:cs typeface="Courier New" charset="0"/>
              </a:rPr>
              <a:t>      end</a:t>
            </a:r>
          </a:p>
          <a:p>
            <a:endParaRPr lang="en-US" sz="2000" b="1" dirty="0">
              <a:latin typeface="Courier New" charset="0"/>
              <a:ea typeface="Courier New" charset="0"/>
              <a:cs typeface="Courier New" charset="0"/>
            </a:endParaRPr>
          </a:p>
          <a:p>
            <a:r>
              <a:rPr lang="en-US" sz="2000" b="1" dirty="0">
                <a:latin typeface="Courier New" charset="0"/>
                <a:ea typeface="Courier New" charset="0"/>
                <a:cs typeface="Courier New" charset="0"/>
              </a:rPr>
              <a:t>      </a:t>
            </a:r>
            <a:r>
              <a:rPr lang="en-US" sz="2000" b="1" dirty="0" err="1">
                <a:latin typeface="Courier New" charset="0"/>
                <a:ea typeface="Courier New" charset="0"/>
                <a:cs typeface="Courier New" charset="0"/>
              </a:rPr>
              <a:t>def</a:t>
            </a:r>
            <a:r>
              <a:rPr lang="en-US" sz="2000" b="1" dirty="0">
                <a:latin typeface="Courier New" charset="0"/>
                <a:ea typeface="Courier New" charset="0"/>
                <a:cs typeface="Courier New" charset="0"/>
              </a:rPr>
              <a:t> </a:t>
            </a:r>
            <a:r>
              <a:rPr lang="en-US" sz="2000" b="1" dirty="0" err="1">
                <a:latin typeface="Courier New" charset="0"/>
                <a:ea typeface="Courier New" charset="0"/>
                <a:cs typeface="Courier New" charset="0"/>
              </a:rPr>
              <a:t>site_name</a:t>
            </a:r>
            <a:r>
              <a:rPr lang="en-US" sz="2000" b="1" dirty="0">
                <a:latin typeface="Courier New" charset="0"/>
                <a:ea typeface="Courier New" charset="0"/>
                <a:cs typeface="Courier New" charset="0"/>
              </a:rPr>
              <a:t>(</a:t>
            </a:r>
            <a:r>
              <a:rPr lang="en-US" sz="2000" b="1" dirty="0" err="1">
                <a:latin typeface="Courier New" charset="0"/>
                <a:ea typeface="Courier New" charset="0"/>
                <a:cs typeface="Courier New" charset="0"/>
              </a:rPr>
              <a:t>arg</a:t>
            </a:r>
            <a:r>
              <a:rPr lang="en-US" sz="2000" b="1" dirty="0">
                <a:latin typeface="Courier New" charset="0"/>
                <a:ea typeface="Courier New" charset="0"/>
                <a:cs typeface="Courier New" charset="0"/>
              </a:rPr>
              <a:t>=nil)</a:t>
            </a:r>
          </a:p>
          <a:p>
            <a:r>
              <a:rPr lang="en-US" sz="2000" b="1" dirty="0">
                <a:latin typeface="Courier New" charset="0"/>
                <a:ea typeface="Courier New" charset="0"/>
                <a:cs typeface="Courier New" charset="0"/>
              </a:rPr>
              <a:t>        </a:t>
            </a:r>
            <a:r>
              <a:rPr lang="en-US" sz="2000" b="1" dirty="0" err="1">
                <a:latin typeface="Courier New" charset="0"/>
                <a:ea typeface="Courier New" charset="0"/>
                <a:cs typeface="Courier New" charset="0"/>
              </a:rPr>
              <a:t>set_or_return</a:t>
            </a:r>
            <a:r>
              <a:rPr lang="en-US" sz="2000" b="1" dirty="0">
                <a:latin typeface="Courier New" charset="0"/>
                <a:ea typeface="Courier New" charset="0"/>
                <a:cs typeface="Courier New" charset="0"/>
              </a:rPr>
              <a:t>(:</a:t>
            </a:r>
            <a:r>
              <a:rPr lang="en-US" sz="2000" b="1" dirty="0" err="1">
                <a:latin typeface="Courier New" charset="0"/>
                <a:ea typeface="Courier New" charset="0"/>
                <a:cs typeface="Courier New" charset="0"/>
              </a:rPr>
              <a:t>site_name</a:t>
            </a:r>
            <a:r>
              <a:rPr lang="en-US" sz="2000" b="1" dirty="0">
                <a:latin typeface="Courier New" charset="0"/>
                <a:ea typeface="Courier New" charset="0"/>
                <a:cs typeface="Courier New" charset="0"/>
              </a:rPr>
              <a:t>, </a:t>
            </a:r>
            <a:r>
              <a:rPr lang="en-US" sz="2000" b="1" dirty="0" err="1">
                <a:latin typeface="Courier New" charset="0"/>
                <a:ea typeface="Courier New" charset="0"/>
                <a:cs typeface="Courier New" charset="0"/>
              </a:rPr>
              <a:t>arg</a:t>
            </a:r>
            <a:r>
              <a:rPr lang="en-US" sz="2000" b="1" dirty="0">
                <a:latin typeface="Courier New" charset="0"/>
                <a:ea typeface="Courier New" charset="0"/>
                <a:cs typeface="Courier New" charset="0"/>
              </a:rPr>
              <a:t>, :</a:t>
            </a:r>
            <a:r>
              <a:rPr lang="en-US" sz="2000" b="1" dirty="0" err="1">
                <a:latin typeface="Courier New" charset="0"/>
                <a:ea typeface="Courier New" charset="0"/>
                <a:cs typeface="Courier New" charset="0"/>
              </a:rPr>
              <a:t>kind_of</a:t>
            </a:r>
            <a:r>
              <a:rPr lang="en-US" sz="2000" b="1" dirty="0">
                <a:latin typeface="Courier New" charset="0"/>
                <a:ea typeface="Courier New" charset="0"/>
                <a:cs typeface="Courier New" charset="0"/>
              </a:rPr>
              <a:t> =&gt; String)</a:t>
            </a:r>
          </a:p>
          <a:p>
            <a:r>
              <a:rPr lang="en-US" sz="2000" b="1" dirty="0">
                <a:latin typeface="Courier New" charset="0"/>
                <a:ea typeface="Courier New" charset="0"/>
                <a:cs typeface="Courier New" charset="0"/>
              </a:rPr>
              <a:t>      end</a:t>
            </a:r>
          </a:p>
          <a:p>
            <a:r>
              <a:rPr lang="en-US" sz="2000" b="1" dirty="0">
                <a:latin typeface="Courier New" charset="0"/>
                <a:ea typeface="Courier New" charset="0"/>
                <a:cs typeface="Courier New" charset="0"/>
              </a:rPr>
              <a:t>    end</a:t>
            </a:r>
          </a:p>
          <a:p>
            <a:r>
              <a:rPr lang="en-US" sz="2000" b="1" dirty="0">
                <a:latin typeface="Courier New" charset="0"/>
                <a:ea typeface="Courier New" charset="0"/>
                <a:cs typeface="Courier New" charset="0"/>
              </a:rPr>
              <a:t>  end</a:t>
            </a:r>
          </a:p>
          <a:p>
            <a:r>
              <a:rPr lang="en-US" sz="2000" b="1" dirty="0">
                <a:latin typeface="Courier New" charset="0"/>
                <a:ea typeface="Courier New" charset="0"/>
                <a:cs typeface="Courier New" charset="0"/>
              </a:rPr>
              <a:t>end</a:t>
            </a:r>
          </a:p>
        </p:txBody>
      </p:sp>
      <p:sp>
        <p:nvSpPr>
          <p:cNvPr id="12" name="TextBox 11"/>
          <p:cNvSpPr txBox="1"/>
          <p:nvPr/>
        </p:nvSpPr>
        <p:spPr bwMode="white">
          <a:xfrm>
            <a:off x="736600" y="1912524"/>
            <a:ext cx="14771520" cy="597568"/>
          </a:xfrm>
          <a:prstGeom prst="rect">
            <a:avLst/>
          </a:prstGeom>
          <a:solidFill>
            <a:schemeClr val="bg1">
              <a:lumMod val="85000"/>
              <a:alpha val="50000"/>
            </a:schemeClr>
          </a:solidFill>
        </p:spPr>
        <p:txBody>
          <a:bodyPr vert="horz" wrap="square" lIns="91440" tIns="91440" rIns="91440" bIns="91440" rtlCol="0">
            <a:normAutofit/>
          </a:bodyPr>
          <a:lstStyle/>
          <a:p>
            <a:r>
              <a:rPr lang="en-US" b="1" dirty="0">
                <a:latin typeface="Courier New" charset="0"/>
                <a:ea typeface="Courier New" charset="0"/>
                <a:cs typeface="Courier New" charset="0"/>
              </a:rPr>
              <a:t>libraries/</a:t>
            </a:r>
            <a:r>
              <a:rPr lang="en-US" b="1" dirty="0" err="1">
                <a:latin typeface="Courier New" charset="0"/>
                <a:ea typeface="Courier New" charset="0"/>
                <a:cs typeface="Courier New" charset="0"/>
              </a:rPr>
              <a:t>apache_vhost_resource.rb</a:t>
            </a:r>
            <a:endParaRPr lang="en-US" b="1" dirty="0">
              <a:latin typeface="Courier New" charset="0"/>
              <a:ea typeface="Courier New" charset="0"/>
              <a:cs typeface="Courier New" charset="0"/>
            </a:endParaRPr>
          </a:p>
        </p:txBody>
      </p:sp>
    </p:spTree>
    <p:extLst>
      <p:ext uri="{BB962C8B-B14F-4D97-AF65-F5344CB8AC3E}">
        <p14:creationId xmlns:p14="http://schemas.microsoft.com/office/powerpoint/2010/main" val="1436851471"/>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TDD and BDD</a:t>
            </a:r>
          </a:p>
        </p:txBody>
      </p:sp>
      <p:sp>
        <p:nvSpPr>
          <p:cNvPr id="3" name="Subtitle 2"/>
          <p:cNvSpPr>
            <a:spLocks noGrp="1"/>
          </p:cNvSpPr>
          <p:nvPr>
            <p:ph type="subTitle" idx="1"/>
          </p:nvPr>
        </p:nvSpPr>
        <p:spPr/>
        <p:txBody>
          <a:bodyPr/>
          <a:lstStyle/>
          <a:p>
            <a:r>
              <a:rPr lang="en-US" sz="3200" b="1" dirty="0"/>
              <a:t>TDD </a:t>
            </a:r>
            <a:r>
              <a:rPr lang="en-US" sz="3200" dirty="0"/>
              <a:t>is a workflow process.</a:t>
            </a:r>
          </a:p>
          <a:p>
            <a:endParaRPr lang="en-US" sz="3200" b="1" dirty="0"/>
          </a:p>
          <a:p>
            <a:r>
              <a:rPr lang="en-US" sz="3200" b="1" dirty="0"/>
              <a:t>BDD </a:t>
            </a:r>
            <a:r>
              <a:rPr lang="en-US" sz="3200" dirty="0"/>
              <a:t>influences the language we use to write tests and how we focus on the tests that matter.</a:t>
            </a:r>
          </a:p>
        </p:txBody>
      </p:sp>
    </p:spTree>
    <p:extLst>
      <p:ext uri="{BB962C8B-B14F-4D97-AF65-F5344CB8AC3E}">
        <p14:creationId xmlns:p14="http://schemas.microsoft.com/office/powerpoint/2010/main" val="337108220"/>
      </p:ext>
    </p:extLst>
  </p:cSld>
  <p:clrMapOvr>
    <a:masterClrMapping/>
  </p:clrMapOvr>
  <p:transition spd="med">
    <p:fade/>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 </a:t>
            </a:r>
          </a:p>
        </p:txBody>
      </p:sp>
      <p:sp>
        <p:nvSpPr>
          <p:cNvPr id="7" name="TextBox 6"/>
          <p:cNvSpPr txBox="1"/>
          <p:nvPr/>
        </p:nvSpPr>
        <p:spPr bwMode="white">
          <a:xfrm>
            <a:off x="773280" y="263175"/>
            <a:ext cx="14771520" cy="95596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wrap="square" lIns="731520" tIns="91440" rIns="91440" bIns="91440" rtlCol="0" anchor="ctr">
            <a:normAutofit/>
          </a:bodyPr>
          <a:lstStyle/>
          <a:p>
            <a:r>
              <a:rPr lang="en-US" sz="3600" dirty="0"/>
              <a:t>Pure Ruby (Heavy-Weight Resource-Providers)</a:t>
            </a:r>
          </a:p>
        </p:txBody>
      </p:sp>
      <p:sp>
        <p:nvSpPr>
          <p:cNvPr id="8" name="Oval 7"/>
          <p:cNvSpPr/>
          <p:nvPr/>
        </p:nvSpPr>
        <p:spPr bwMode="auto">
          <a:xfrm>
            <a:off x="302407" y="263175"/>
            <a:ext cx="941746" cy="941746"/>
          </a:xfrm>
          <a:prstGeom prst="ellipse">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rPr>
              <a:t>1</a:t>
            </a:r>
          </a:p>
        </p:txBody>
      </p:sp>
      <p:sp>
        <p:nvSpPr>
          <p:cNvPr id="9" name="Rectangle 8"/>
          <p:cNvSpPr/>
          <p:nvPr/>
        </p:nvSpPr>
        <p:spPr bwMode="auto">
          <a:xfrm>
            <a:off x="773280" y="1240394"/>
            <a:ext cx="14771520" cy="530141"/>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b="1" dirty="0">
                <a:gradFill>
                  <a:gsLst>
                    <a:gs pos="0">
                      <a:srgbClr val="FFFFFF"/>
                    </a:gs>
                    <a:gs pos="100000">
                      <a:srgbClr val="FFFFFF"/>
                    </a:gs>
                  </a:gsLst>
                  <a:lin ang="5400000" scaled="0"/>
                </a:gradFill>
              </a:rPr>
              <a:t>IMPLEMENTATION LANGUAGE - PROVIDER</a:t>
            </a:r>
            <a:endParaRPr lang="en-US" sz="2400" b="1" dirty="0">
              <a:gradFill>
                <a:gsLst>
                  <a:gs pos="0">
                    <a:srgbClr val="FFFFFF"/>
                  </a:gs>
                  <a:gs pos="100000">
                    <a:srgbClr val="FFFFFF"/>
                  </a:gs>
                </a:gsLst>
                <a:lin ang="5400000" scaled="0"/>
              </a:gradFill>
            </a:endParaRPr>
          </a:p>
        </p:txBody>
      </p:sp>
      <p:sp>
        <p:nvSpPr>
          <p:cNvPr id="6" name="TextBox 5"/>
          <p:cNvSpPr txBox="1"/>
          <p:nvPr/>
        </p:nvSpPr>
        <p:spPr bwMode="white">
          <a:xfrm>
            <a:off x="736600" y="2649065"/>
            <a:ext cx="14771520" cy="5378117"/>
          </a:xfrm>
          <a:prstGeom prst="rect">
            <a:avLst/>
          </a:prstGeom>
          <a:ln w="12700">
            <a:solidFill>
              <a:schemeClr val="tx2"/>
            </a:solidFill>
            <a:prstDash val="dash"/>
          </a:ln>
        </p:spPr>
        <p:txBody>
          <a:bodyPr vert="horz" wrap="square" lIns="91440" tIns="91440" rIns="91440" bIns="91440" rtlCol="0">
            <a:noAutofit/>
          </a:bodyPr>
          <a:lstStyle/>
          <a:p>
            <a:r>
              <a:rPr lang="en-US" sz="2000" b="1" dirty="0">
                <a:latin typeface="Courier New" charset="0"/>
                <a:ea typeface="Courier New" charset="0"/>
                <a:cs typeface="Courier New" charset="0"/>
              </a:rPr>
              <a:t>class Chef</a:t>
            </a:r>
          </a:p>
          <a:p>
            <a:r>
              <a:rPr lang="en-US" sz="2000" b="1" dirty="0">
                <a:latin typeface="Courier New" charset="0"/>
                <a:ea typeface="Courier New" charset="0"/>
                <a:cs typeface="Courier New" charset="0"/>
              </a:rPr>
              <a:t>  class Provider</a:t>
            </a:r>
          </a:p>
          <a:p>
            <a:r>
              <a:rPr lang="en-US" sz="2000" b="1" dirty="0">
                <a:latin typeface="Courier New" charset="0"/>
                <a:ea typeface="Courier New" charset="0"/>
                <a:cs typeface="Courier New" charset="0"/>
              </a:rPr>
              <a:t>    class </a:t>
            </a:r>
            <a:r>
              <a:rPr lang="en-US" sz="2000" b="1" dirty="0" err="1">
                <a:latin typeface="Courier New" charset="0"/>
                <a:ea typeface="Courier New" charset="0"/>
                <a:cs typeface="Courier New" charset="0"/>
              </a:rPr>
              <a:t>ApacheVhost</a:t>
            </a:r>
            <a:r>
              <a:rPr lang="en-US" sz="2000" b="1" dirty="0">
                <a:latin typeface="Courier New" charset="0"/>
                <a:ea typeface="Courier New" charset="0"/>
                <a:cs typeface="Courier New" charset="0"/>
              </a:rPr>
              <a:t> &lt; Chef::Provider</a:t>
            </a:r>
          </a:p>
          <a:p>
            <a:r>
              <a:rPr lang="en-US" sz="2000" b="1" dirty="0">
                <a:latin typeface="Courier New" charset="0"/>
                <a:ea typeface="Courier New" charset="0"/>
                <a:cs typeface="Courier New" charset="0"/>
              </a:rPr>
              <a:t>      </a:t>
            </a:r>
            <a:r>
              <a:rPr lang="en-US" sz="2000" b="1" dirty="0" err="1">
                <a:latin typeface="Courier New" charset="0"/>
                <a:ea typeface="Courier New" charset="0"/>
                <a:cs typeface="Courier New" charset="0"/>
              </a:rPr>
              <a:t>def</a:t>
            </a:r>
            <a:r>
              <a:rPr lang="en-US" sz="2000" b="1" dirty="0">
                <a:latin typeface="Courier New" charset="0"/>
                <a:ea typeface="Courier New" charset="0"/>
                <a:cs typeface="Courier New" charset="0"/>
              </a:rPr>
              <a:t> </a:t>
            </a:r>
            <a:r>
              <a:rPr lang="en-US" sz="2000" b="1" dirty="0" err="1">
                <a:latin typeface="Courier New" charset="0"/>
                <a:ea typeface="Courier New" charset="0"/>
                <a:cs typeface="Courier New" charset="0"/>
              </a:rPr>
              <a:t>load_current_resource</a:t>
            </a:r>
            <a:endParaRPr lang="en-US" sz="2000" b="1" dirty="0">
              <a:latin typeface="Courier New" charset="0"/>
              <a:ea typeface="Courier New" charset="0"/>
              <a:cs typeface="Courier New" charset="0"/>
            </a:endParaRPr>
          </a:p>
          <a:p>
            <a:r>
              <a:rPr lang="en-US" sz="2000" b="1" dirty="0">
                <a:latin typeface="Courier New" charset="0"/>
                <a:ea typeface="Courier New" charset="0"/>
                <a:cs typeface="Courier New" charset="0"/>
              </a:rPr>
              <a:t>        @</a:t>
            </a:r>
            <a:r>
              <a:rPr lang="en-US" sz="2000" b="1" dirty="0" err="1">
                <a:latin typeface="Courier New" charset="0"/>
                <a:ea typeface="Courier New" charset="0"/>
                <a:cs typeface="Courier New" charset="0"/>
              </a:rPr>
              <a:t>current_resource</a:t>
            </a:r>
            <a:r>
              <a:rPr lang="en-US" sz="2000" b="1" dirty="0">
                <a:latin typeface="Courier New" charset="0"/>
                <a:ea typeface="Courier New" charset="0"/>
                <a:cs typeface="Courier New" charset="0"/>
              </a:rPr>
              <a:t> ||= Chef::Resource::</a:t>
            </a:r>
            <a:r>
              <a:rPr lang="en-US" sz="2000" b="1" dirty="0" err="1">
                <a:latin typeface="Courier New" charset="0"/>
                <a:ea typeface="Courier New" charset="0"/>
                <a:cs typeface="Courier New" charset="0"/>
              </a:rPr>
              <a:t>ApacheVhost.new</a:t>
            </a:r>
            <a:r>
              <a:rPr lang="en-US" sz="2000" b="1" dirty="0">
                <a:latin typeface="Courier New" charset="0"/>
                <a:ea typeface="Courier New" charset="0"/>
                <a:cs typeface="Courier New" charset="0"/>
              </a:rPr>
              <a:t>(</a:t>
            </a:r>
            <a:r>
              <a:rPr lang="en-US" sz="2000" b="1" dirty="0" err="1">
                <a:latin typeface="Courier New" charset="0"/>
                <a:ea typeface="Courier New" charset="0"/>
                <a:cs typeface="Courier New" charset="0"/>
              </a:rPr>
              <a:t>new_resource.name</a:t>
            </a:r>
            <a:r>
              <a:rPr lang="en-US" sz="2000" b="1" dirty="0">
                <a:latin typeface="Courier New" charset="0"/>
                <a:ea typeface="Courier New" charset="0"/>
                <a:cs typeface="Courier New" charset="0"/>
              </a:rPr>
              <a:t>)</a:t>
            </a:r>
          </a:p>
          <a:p>
            <a:r>
              <a:rPr lang="en-US" sz="2000" b="1" dirty="0">
                <a:latin typeface="Courier New" charset="0"/>
                <a:ea typeface="Courier New" charset="0"/>
                <a:cs typeface="Courier New" charset="0"/>
              </a:rPr>
              <a:t>        </a:t>
            </a:r>
          </a:p>
          <a:p>
            <a:r>
              <a:rPr lang="en-US" sz="2000" b="1" dirty="0">
                <a:latin typeface="Courier New" charset="0"/>
                <a:ea typeface="Courier New" charset="0"/>
                <a:cs typeface="Courier New" charset="0"/>
              </a:rPr>
              <a:t>        @</a:t>
            </a:r>
            <a:r>
              <a:rPr lang="en-US" sz="2000" b="1" dirty="0" err="1">
                <a:latin typeface="Courier New" charset="0"/>
                <a:ea typeface="Courier New" charset="0"/>
                <a:cs typeface="Courier New" charset="0"/>
              </a:rPr>
              <a:t>current_resource.site_name</a:t>
            </a:r>
            <a:r>
              <a:rPr lang="en-US" sz="2000" b="1" dirty="0">
                <a:latin typeface="Courier New" charset="0"/>
                <a:ea typeface="Courier New" charset="0"/>
                <a:cs typeface="Courier New" charset="0"/>
              </a:rPr>
              <a:t>(</a:t>
            </a:r>
            <a:r>
              <a:rPr lang="en-US" sz="2000" b="1" dirty="0" err="1">
                <a:latin typeface="Courier New" charset="0"/>
                <a:ea typeface="Courier New" charset="0"/>
                <a:cs typeface="Courier New" charset="0"/>
              </a:rPr>
              <a:t>new_resource.site_name</a:t>
            </a:r>
            <a:r>
              <a:rPr lang="en-US" sz="2000" b="1" dirty="0">
                <a:latin typeface="Courier New" charset="0"/>
                <a:ea typeface="Courier New" charset="0"/>
                <a:cs typeface="Courier New" charset="0"/>
              </a:rPr>
              <a:t>)</a:t>
            </a:r>
          </a:p>
          <a:p>
            <a:r>
              <a:rPr lang="en-US" sz="2000" b="1" dirty="0">
                <a:latin typeface="Courier New" charset="0"/>
                <a:ea typeface="Courier New" charset="0"/>
                <a:cs typeface="Courier New" charset="0"/>
              </a:rPr>
              <a:t>        # ... remaining properties defined in the resource</a:t>
            </a:r>
          </a:p>
          <a:p>
            <a:r>
              <a:rPr lang="en-US" sz="2000" b="1" dirty="0">
                <a:latin typeface="Courier New" charset="0"/>
                <a:ea typeface="Courier New" charset="0"/>
                <a:cs typeface="Courier New" charset="0"/>
              </a:rPr>
              <a:t>        @</a:t>
            </a:r>
            <a:r>
              <a:rPr lang="en-US" sz="2000" b="1" dirty="0" err="1">
                <a:latin typeface="Courier New" charset="0"/>
                <a:ea typeface="Courier New" charset="0"/>
                <a:cs typeface="Courier New" charset="0"/>
              </a:rPr>
              <a:t>current_resource</a:t>
            </a:r>
            <a:endParaRPr lang="en-US" sz="2000" b="1" dirty="0">
              <a:latin typeface="Courier New" charset="0"/>
              <a:ea typeface="Courier New" charset="0"/>
              <a:cs typeface="Courier New" charset="0"/>
            </a:endParaRPr>
          </a:p>
          <a:p>
            <a:r>
              <a:rPr lang="en-US" sz="2000" b="1" dirty="0">
                <a:latin typeface="Courier New" charset="0"/>
                <a:ea typeface="Courier New" charset="0"/>
                <a:cs typeface="Courier New" charset="0"/>
              </a:rPr>
              <a:t>      end</a:t>
            </a:r>
          </a:p>
          <a:p>
            <a:endParaRPr lang="en-US" sz="2000" b="1" dirty="0">
              <a:latin typeface="Courier New" charset="0"/>
              <a:ea typeface="Courier New" charset="0"/>
              <a:cs typeface="Courier New" charset="0"/>
            </a:endParaRPr>
          </a:p>
          <a:p>
            <a:r>
              <a:rPr lang="en-US" sz="2000" b="1" dirty="0">
                <a:latin typeface="Courier New" charset="0"/>
                <a:ea typeface="Courier New" charset="0"/>
                <a:cs typeface="Courier New" charset="0"/>
              </a:rPr>
              <a:t>      </a:t>
            </a:r>
            <a:r>
              <a:rPr lang="en-US" sz="2000" b="1" dirty="0" err="1">
                <a:latin typeface="Courier New" charset="0"/>
                <a:ea typeface="Courier New" charset="0"/>
                <a:cs typeface="Courier New" charset="0"/>
              </a:rPr>
              <a:t>def</a:t>
            </a:r>
            <a:r>
              <a:rPr lang="en-US" sz="2000" b="1" dirty="0">
                <a:latin typeface="Courier New" charset="0"/>
                <a:ea typeface="Courier New" charset="0"/>
                <a:cs typeface="Courier New" charset="0"/>
              </a:rPr>
              <a:t> </a:t>
            </a:r>
            <a:r>
              <a:rPr lang="en-US" sz="2000" b="1" dirty="0" err="1">
                <a:latin typeface="Courier New" charset="0"/>
                <a:ea typeface="Courier New" charset="0"/>
                <a:cs typeface="Courier New" charset="0"/>
              </a:rPr>
              <a:t>action_create</a:t>
            </a:r>
            <a:endParaRPr lang="en-US" sz="2000" b="1" dirty="0">
              <a:latin typeface="Courier New" charset="0"/>
              <a:ea typeface="Courier New" charset="0"/>
              <a:cs typeface="Courier New" charset="0"/>
            </a:endParaRPr>
          </a:p>
          <a:p>
            <a:r>
              <a:rPr lang="en-US" sz="2000" b="1" dirty="0">
                <a:latin typeface="Courier New" charset="0"/>
                <a:ea typeface="Courier New" charset="0"/>
                <a:cs typeface="Courier New" charset="0"/>
              </a:rPr>
              <a:t>        # ... code that creates the resource on all supported platforms ...</a:t>
            </a:r>
          </a:p>
          <a:p>
            <a:r>
              <a:rPr lang="en-US" sz="2000" b="1" dirty="0">
                <a:latin typeface="Courier New" charset="0"/>
                <a:ea typeface="Courier New" charset="0"/>
                <a:cs typeface="Courier New" charset="0"/>
              </a:rPr>
              <a:t>      end</a:t>
            </a:r>
          </a:p>
          <a:p>
            <a:r>
              <a:rPr lang="en-US" sz="2000" b="1" dirty="0">
                <a:latin typeface="Courier New" charset="0"/>
                <a:ea typeface="Courier New" charset="0"/>
                <a:cs typeface="Courier New" charset="0"/>
              </a:rPr>
              <a:t>    end</a:t>
            </a:r>
          </a:p>
          <a:p>
            <a:r>
              <a:rPr lang="en-US" sz="2000" b="1" dirty="0">
                <a:latin typeface="Courier New" charset="0"/>
                <a:ea typeface="Courier New" charset="0"/>
                <a:cs typeface="Courier New" charset="0"/>
              </a:rPr>
              <a:t>  end</a:t>
            </a:r>
          </a:p>
          <a:p>
            <a:r>
              <a:rPr lang="en-US" sz="2000" b="1" dirty="0">
                <a:latin typeface="Courier New" charset="0"/>
                <a:ea typeface="Courier New" charset="0"/>
                <a:cs typeface="Courier New" charset="0"/>
              </a:rPr>
              <a:t>end</a:t>
            </a:r>
          </a:p>
        </p:txBody>
      </p:sp>
      <p:sp>
        <p:nvSpPr>
          <p:cNvPr id="11" name="TextBox 10"/>
          <p:cNvSpPr txBox="1"/>
          <p:nvPr/>
        </p:nvSpPr>
        <p:spPr bwMode="white">
          <a:xfrm>
            <a:off x="736600" y="1911016"/>
            <a:ext cx="14771520" cy="597568"/>
          </a:xfrm>
          <a:prstGeom prst="rect">
            <a:avLst/>
          </a:prstGeom>
          <a:solidFill>
            <a:schemeClr val="bg1">
              <a:lumMod val="85000"/>
              <a:alpha val="50000"/>
            </a:schemeClr>
          </a:solidFill>
        </p:spPr>
        <p:txBody>
          <a:bodyPr vert="horz" wrap="square" lIns="91440" tIns="91440" rIns="91440" bIns="91440" rtlCol="0">
            <a:normAutofit/>
          </a:bodyPr>
          <a:lstStyle/>
          <a:p>
            <a:r>
              <a:rPr lang="en-US" b="1" dirty="0">
                <a:latin typeface="Courier New" charset="0"/>
                <a:ea typeface="Courier New" charset="0"/>
                <a:cs typeface="Courier New" charset="0"/>
              </a:rPr>
              <a:t>libraries/</a:t>
            </a:r>
            <a:r>
              <a:rPr lang="en-US" b="1" dirty="0" err="1">
                <a:latin typeface="Courier New" charset="0"/>
                <a:ea typeface="Courier New" charset="0"/>
                <a:cs typeface="Courier New" charset="0"/>
              </a:rPr>
              <a:t>apache_vhost_provider.rb</a:t>
            </a:r>
            <a:endParaRPr lang="en-US" b="1" dirty="0">
              <a:latin typeface="Courier New" charset="0"/>
              <a:ea typeface="Courier New" charset="0"/>
              <a:cs typeface="Courier New" charset="0"/>
            </a:endParaRPr>
          </a:p>
        </p:txBody>
      </p:sp>
    </p:spTree>
    <p:extLst>
      <p:ext uri="{BB962C8B-B14F-4D97-AF65-F5344CB8AC3E}">
        <p14:creationId xmlns:p14="http://schemas.microsoft.com/office/powerpoint/2010/main" val="473512868"/>
      </p:ext>
    </p:extLst>
  </p:cSld>
  <p:clrMapOvr>
    <a:masterClrMapping/>
  </p:clrMapOvr>
  <p:transition spd="med">
    <p:fade/>
  </p:transition>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 </a:t>
            </a:r>
          </a:p>
        </p:txBody>
      </p:sp>
      <p:sp>
        <p:nvSpPr>
          <p:cNvPr id="7" name="TextBox 6"/>
          <p:cNvSpPr txBox="1"/>
          <p:nvPr/>
        </p:nvSpPr>
        <p:spPr bwMode="white">
          <a:xfrm>
            <a:off x="773280" y="263175"/>
            <a:ext cx="14771520" cy="95596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wrap="square" lIns="731520" tIns="91440" rIns="91440" bIns="91440" rtlCol="0" anchor="ctr">
            <a:normAutofit/>
          </a:bodyPr>
          <a:lstStyle/>
          <a:p>
            <a:r>
              <a:rPr lang="en-US" sz="3600" dirty="0"/>
              <a:t>Pure Ruby (Heavy-Weight Resource-Providers)</a:t>
            </a:r>
          </a:p>
        </p:txBody>
      </p:sp>
      <p:sp>
        <p:nvSpPr>
          <p:cNvPr id="8" name="Oval 7"/>
          <p:cNvSpPr/>
          <p:nvPr/>
        </p:nvSpPr>
        <p:spPr bwMode="auto">
          <a:xfrm>
            <a:off x="302407" y="263175"/>
            <a:ext cx="941746" cy="941746"/>
          </a:xfrm>
          <a:prstGeom prst="ellipse">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rPr>
              <a:t>1</a:t>
            </a:r>
          </a:p>
        </p:txBody>
      </p:sp>
      <p:sp>
        <p:nvSpPr>
          <p:cNvPr id="9" name="Rectangle 8"/>
          <p:cNvSpPr/>
          <p:nvPr/>
        </p:nvSpPr>
        <p:spPr bwMode="auto">
          <a:xfrm>
            <a:off x="773280" y="1240394"/>
            <a:ext cx="14771520" cy="530141"/>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b="1" dirty="0">
                <a:gradFill>
                  <a:gsLst>
                    <a:gs pos="0">
                      <a:srgbClr val="FFFFFF"/>
                    </a:gs>
                    <a:gs pos="100000">
                      <a:srgbClr val="FFFFFF"/>
                    </a:gs>
                  </a:gsLst>
                  <a:lin ang="5400000" scaled="0"/>
                </a:gradFill>
              </a:rPr>
              <a:t>USAGE</a:t>
            </a:r>
            <a:endParaRPr lang="en-US" sz="2400" b="1" dirty="0">
              <a:gradFill>
                <a:gsLst>
                  <a:gs pos="0">
                    <a:srgbClr val="FFFFFF"/>
                  </a:gs>
                  <a:gs pos="100000">
                    <a:srgbClr val="FFFFFF"/>
                  </a:gs>
                </a:gsLst>
                <a:lin ang="5400000" scaled="0"/>
              </a:gradFill>
            </a:endParaRPr>
          </a:p>
        </p:txBody>
      </p:sp>
      <p:sp>
        <p:nvSpPr>
          <p:cNvPr id="6" name="TextBox 5"/>
          <p:cNvSpPr txBox="1"/>
          <p:nvPr/>
        </p:nvSpPr>
        <p:spPr bwMode="white">
          <a:xfrm>
            <a:off x="736600" y="2649065"/>
            <a:ext cx="14771520" cy="5378117"/>
          </a:xfrm>
          <a:prstGeom prst="rect">
            <a:avLst/>
          </a:prstGeom>
          <a:ln w="12700">
            <a:solidFill>
              <a:schemeClr val="tx2"/>
            </a:solidFill>
            <a:prstDash val="dash"/>
          </a:ln>
        </p:spPr>
        <p:txBody>
          <a:bodyPr vert="horz" wrap="square" lIns="91440" tIns="91440" rIns="91440" bIns="91440" rtlCol="0">
            <a:noAutofit/>
          </a:bodyPr>
          <a:lstStyle/>
          <a:p>
            <a:r>
              <a:rPr lang="en-US" sz="2000" b="1" dirty="0" err="1">
                <a:latin typeface="Courier New" charset="0"/>
                <a:ea typeface="Courier New" charset="0"/>
                <a:cs typeface="Courier New" charset="0"/>
              </a:rPr>
              <a:t>apache_vhost</a:t>
            </a:r>
            <a:r>
              <a:rPr lang="en-US" sz="2000" b="1" dirty="0">
                <a:latin typeface="Courier New" charset="0"/>
                <a:ea typeface="Courier New" charset="0"/>
                <a:cs typeface="Courier New" charset="0"/>
              </a:rPr>
              <a:t> 'welcome' do</a:t>
            </a:r>
          </a:p>
          <a:p>
            <a:r>
              <a:rPr lang="en-US" sz="2000" b="1" dirty="0">
                <a:latin typeface="Courier New" charset="0"/>
                <a:ea typeface="Courier New" charset="0"/>
                <a:cs typeface="Courier New" charset="0"/>
              </a:rPr>
              <a:t>  action :delete</a:t>
            </a:r>
          </a:p>
          <a:p>
            <a:r>
              <a:rPr lang="en-US" sz="2000" b="1" dirty="0">
                <a:latin typeface="Courier New" charset="0"/>
                <a:ea typeface="Courier New" charset="0"/>
                <a:cs typeface="Courier New" charset="0"/>
              </a:rPr>
              <a:t>end</a:t>
            </a:r>
          </a:p>
          <a:p>
            <a:endParaRPr lang="en-US" sz="2000" b="1" dirty="0">
              <a:latin typeface="Courier New" charset="0"/>
              <a:ea typeface="Courier New" charset="0"/>
              <a:cs typeface="Courier New" charset="0"/>
            </a:endParaRPr>
          </a:p>
          <a:p>
            <a:r>
              <a:rPr lang="en-US" sz="2000" b="1" dirty="0" err="1">
                <a:latin typeface="Courier New" charset="0"/>
                <a:ea typeface="Courier New" charset="0"/>
                <a:cs typeface="Courier New" charset="0"/>
              </a:rPr>
              <a:t>apache_vhost</a:t>
            </a:r>
            <a:r>
              <a:rPr lang="en-US" sz="2000" b="1" dirty="0">
                <a:latin typeface="Courier New" charset="0"/>
                <a:ea typeface="Courier New" charset="0"/>
                <a:cs typeface="Courier New" charset="0"/>
              </a:rPr>
              <a:t> 'users'</a:t>
            </a:r>
          </a:p>
          <a:p>
            <a:endParaRPr lang="en-US" sz="2000" b="1" dirty="0">
              <a:latin typeface="Courier New" charset="0"/>
              <a:ea typeface="Courier New" charset="0"/>
              <a:cs typeface="Courier New" charset="0"/>
            </a:endParaRPr>
          </a:p>
          <a:p>
            <a:r>
              <a:rPr lang="en-US" sz="2000" b="1" dirty="0" err="1">
                <a:latin typeface="Courier New" charset="0"/>
                <a:ea typeface="Courier New" charset="0"/>
                <a:cs typeface="Courier New" charset="0"/>
              </a:rPr>
              <a:t>apache_vhost</a:t>
            </a:r>
            <a:r>
              <a:rPr lang="en-US" sz="2000" b="1" dirty="0">
                <a:latin typeface="Courier New" charset="0"/>
                <a:ea typeface="Courier New" charset="0"/>
                <a:cs typeface="Courier New" charset="0"/>
              </a:rPr>
              <a:t> 'admins' do</a:t>
            </a:r>
          </a:p>
          <a:p>
            <a:r>
              <a:rPr lang="en-US" sz="2000" b="1" dirty="0">
                <a:latin typeface="Courier New" charset="0"/>
                <a:ea typeface="Courier New" charset="0"/>
                <a:cs typeface="Courier New" charset="0"/>
              </a:rPr>
              <a:t>  </a:t>
            </a:r>
            <a:r>
              <a:rPr lang="en-US" sz="2000" b="1" dirty="0" err="1">
                <a:latin typeface="Courier New" charset="0"/>
                <a:ea typeface="Courier New" charset="0"/>
                <a:cs typeface="Courier New" charset="0"/>
              </a:rPr>
              <a:t>site_port</a:t>
            </a:r>
            <a:r>
              <a:rPr lang="en-US" sz="2000" b="1" dirty="0">
                <a:latin typeface="Courier New" charset="0"/>
                <a:ea typeface="Courier New" charset="0"/>
                <a:cs typeface="Courier New" charset="0"/>
              </a:rPr>
              <a:t> 8080</a:t>
            </a:r>
          </a:p>
          <a:p>
            <a:r>
              <a:rPr lang="en-US" sz="2000" b="1" dirty="0">
                <a:latin typeface="Courier New" charset="0"/>
                <a:ea typeface="Courier New" charset="0"/>
                <a:cs typeface="Courier New" charset="0"/>
              </a:rPr>
              <a:t>end</a:t>
            </a:r>
          </a:p>
        </p:txBody>
      </p:sp>
      <p:sp>
        <p:nvSpPr>
          <p:cNvPr id="11" name="TextBox 10"/>
          <p:cNvSpPr txBox="1"/>
          <p:nvPr/>
        </p:nvSpPr>
        <p:spPr bwMode="white">
          <a:xfrm>
            <a:off x="736600" y="1911016"/>
            <a:ext cx="14771520" cy="597568"/>
          </a:xfrm>
          <a:prstGeom prst="rect">
            <a:avLst/>
          </a:prstGeom>
          <a:solidFill>
            <a:schemeClr val="bg1">
              <a:lumMod val="85000"/>
              <a:alpha val="50000"/>
            </a:schemeClr>
          </a:solidFill>
        </p:spPr>
        <p:txBody>
          <a:bodyPr vert="horz" wrap="square" lIns="91440" tIns="91440" rIns="91440" bIns="91440" rtlCol="0">
            <a:normAutofit/>
          </a:bodyPr>
          <a:lstStyle/>
          <a:p>
            <a:r>
              <a:rPr lang="en-US" b="1" dirty="0">
                <a:latin typeface="Courier New" charset="0"/>
                <a:ea typeface="Courier New" charset="0"/>
                <a:cs typeface="Courier New" charset="0"/>
              </a:rPr>
              <a:t>recipes/</a:t>
            </a:r>
            <a:r>
              <a:rPr lang="en-US" b="1" dirty="0" err="1">
                <a:latin typeface="Courier New" charset="0"/>
                <a:ea typeface="Courier New" charset="0"/>
                <a:cs typeface="Courier New" charset="0"/>
              </a:rPr>
              <a:t>default.rb</a:t>
            </a:r>
            <a:endParaRPr lang="en-US" b="1" dirty="0">
              <a:latin typeface="Courier New" charset="0"/>
              <a:ea typeface="Courier New" charset="0"/>
              <a:cs typeface="Courier New" charset="0"/>
            </a:endParaRPr>
          </a:p>
        </p:txBody>
      </p:sp>
    </p:spTree>
    <p:extLst>
      <p:ext uri="{BB962C8B-B14F-4D97-AF65-F5344CB8AC3E}">
        <p14:creationId xmlns:p14="http://schemas.microsoft.com/office/powerpoint/2010/main" val="3422040509"/>
      </p:ext>
    </p:extLst>
  </p:cSld>
  <p:clrMapOvr>
    <a:masterClrMapping/>
  </p:clrMapOvr>
  <p:transition spd="med">
    <p:fade/>
  </p:transition>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 </a:t>
            </a:r>
            <a:endParaRPr lang="en-US" dirty="0"/>
          </a:p>
        </p:txBody>
      </p:sp>
      <p:sp>
        <p:nvSpPr>
          <p:cNvPr id="5" name="Text Placeholder 4"/>
          <p:cNvSpPr>
            <a:spLocks noGrp="1"/>
          </p:cNvSpPr>
          <p:nvPr>
            <p:ph type="body" sz="quarter" idx="12"/>
          </p:nvPr>
        </p:nvSpPr>
        <p:spPr>
          <a:xfrm>
            <a:off x="736600" y="2209800"/>
            <a:ext cx="14812064" cy="4992351"/>
          </a:xfrm>
        </p:spPr>
        <p:txBody>
          <a:bodyPr/>
          <a:lstStyle/>
          <a:p>
            <a:pPr marL="457200" indent="-457200">
              <a:buFont typeface="Arial" charset="0"/>
              <a:buChar char="•"/>
            </a:pPr>
            <a:r>
              <a:rPr lang="en-US" dirty="0"/>
              <a:t>Available in some of the earliest versions of Chef</a:t>
            </a:r>
          </a:p>
          <a:p>
            <a:pPr marL="457200" indent="-457200">
              <a:buFont typeface="Arial" charset="0"/>
              <a:buChar char="•"/>
            </a:pPr>
            <a:r>
              <a:rPr lang="en-US" dirty="0"/>
              <a:t>Allows for extremely flexible and powerful resource implementations</a:t>
            </a:r>
          </a:p>
          <a:p>
            <a:pPr marL="457200" indent="-457200">
              <a:buFont typeface="Arial" charset="0"/>
              <a:buChar char="•"/>
            </a:pPr>
            <a:r>
              <a:rPr lang="en-US" dirty="0"/>
              <a:t>Requires knowledge of Ruby</a:t>
            </a:r>
          </a:p>
          <a:p>
            <a:pPr marL="457200" indent="-457200">
              <a:buFont typeface="Arial" charset="0"/>
              <a:buChar char="•"/>
            </a:pPr>
            <a:r>
              <a:rPr lang="en-US" dirty="0"/>
              <a:t>Requires knowledge of Object-Oriented Programming techniques</a:t>
            </a:r>
          </a:p>
          <a:p>
            <a:pPr marL="457200" indent="-457200">
              <a:buFont typeface="Arial" charset="0"/>
              <a:buChar char="•"/>
            </a:pPr>
            <a:endParaRPr lang="en-US" dirty="0"/>
          </a:p>
          <a:p>
            <a:endParaRPr lang="en-US" dirty="0"/>
          </a:p>
        </p:txBody>
      </p:sp>
      <p:sp>
        <p:nvSpPr>
          <p:cNvPr id="7" name="TextBox 6"/>
          <p:cNvSpPr txBox="1"/>
          <p:nvPr/>
        </p:nvSpPr>
        <p:spPr bwMode="white">
          <a:xfrm>
            <a:off x="773280" y="263175"/>
            <a:ext cx="14771520" cy="95596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wrap="square" lIns="731520" tIns="91440" rIns="91440" bIns="91440" rtlCol="0" anchor="ctr">
            <a:normAutofit/>
          </a:bodyPr>
          <a:lstStyle/>
          <a:p>
            <a:r>
              <a:rPr lang="en-US" sz="3600" dirty="0"/>
              <a:t>Pure Ruby (Heavy-Weight Resource-Providers)</a:t>
            </a:r>
          </a:p>
        </p:txBody>
      </p:sp>
      <p:sp>
        <p:nvSpPr>
          <p:cNvPr id="8" name="Oval 7"/>
          <p:cNvSpPr/>
          <p:nvPr/>
        </p:nvSpPr>
        <p:spPr bwMode="auto">
          <a:xfrm>
            <a:off x="302407" y="263175"/>
            <a:ext cx="941746" cy="941746"/>
          </a:xfrm>
          <a:prstGeom prst="ellipse">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rPr>
              <a:t>1</a:t>
            </a:r>
          </a:p>
        </p:txBody>
      </p:sp>
      <p:sp>
        <p:nvSpPr>
          <p:cNvPr id="9" name="Rectangle 8"/>
          <p:cNvSpPr/>
          <p:nvPr/>
        </p:nvSpPr>
        <p:spPr bwMode="auto">
          <a:xfrm>
            <a:off x="773280" y="1240394"/>
            <a:ext cx="14771520" cy="530141"/>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b="1" dirty="0">
                <a:gradFill>
                  <a:gsLst>
                    <a:gs pos="0">
                      <a:srgbClr val="FFFFFF"/>
                    </a:gs>
                    <a:gs pos="100000">
                      <a:srgbClr val="FFFFFF"/>
                    </a:gs>
                  </a:gsLst>
                  <a:lin ang="5400000" scaled="0"/>
                </a:gradFill>
              </a:rPr>
              <a:t>BENEFITS &amp; DRAWBACKS</a:t>
            </a:r>
            <a:endParaRPr lang="en-US" sz="2400" b="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63269115"/>
      </p:ext>
    </p:extLst>
  </p:cSld>
  <p:clrMapOvr>
    <a:masterClrMapping/>
  </p:clrMapOvr>
  <p:transition spd="med">
    <p:fade/>
  </p:transition>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eft Brace 5"/>
          <p:cNvSpPr/>
          <p:nvPr/>
        </p:nvSpPr>
        <p:spPr>
          <a:xfrm>
            <a:off x="7634705" y="3222624"/>
            <a:ext cx="657727" cy="3671581"/>
          </a:xfrm>
          <a:prstGeom prst="leftBrace">
            <a:avLst>
              <a:gd name="adj1" fmla="val 205484"/>
              <a:gd name="adj2" fmla="val 46418"/>
            </a:avLst>
          </a:prstGeom>
          <a:ln w="63500">
            <a:solidFill>
              <a:schemeClr val="accent6"/>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0" name="Title 9"/>
          <p:cNvSpPr>
            <a:spLocks noGrp="1"/>
          </p:cNvSpPr>
          <p:nvPr>
            <p:ph type="title"/>
          </p:nvPr>
        </p:nvSpPr>
        <p:spPr/>
        <p:txBody>
          <a:bodyPr/>
          <a:lstStyle/>
          <a:p>
            <a:r>
              <a:rPr lang="en-US" dirty="0"/>
              <a:t> </a:t>
            </a:r>
          </a:p>
        </p:txBody>
      </p:sp>
      <p:sp>
        <p:nvSpPr>
          <p:cNvPr id="7" name="TextBox 6"/>
          <p:cNvSpPr txBox="1"/>
          <p:nvPr/>
        </p:nvSpPr>
        <p:spPr bwMode="white">
          <a:xfrm>
            <a:off x="773280" y="263175"/>
            <a:ext cx="14771520" cy="95596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square" lIns="731520" tIns="91440" rIns="91440" bIns="91440" rtlCol="0" anchor="ctr">
            <a:normAutofit/>
          </a:bodyPr>
          <a:lstStyle/>
          <a:p>
            <a:r>
              <a:rPr lang="en-US" sz="3600" dirty="0"/>
              <a:t>Definitions</a:t>
            </a:r>
          </a:p>
        </p:txBody>
      </p:sp>
      <p:sp>
        <p:nvSpPr>
          <p:cNvPr id="8" name="Oval 7"/>
          <p:cNvSpPr/>
          <p:nvPr/>
        </p:nvSpPr>
        <p:spPr bwMode="auto">
          <a:xfrm>
            <a:off x="302407" y="263175"/>
            <a:ext cx="941746" cy="941746"/>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rPr>
              <a:t>2</a:t>
            </a:r>
          </a:p>
        </p:txBody>
      </p:sp>
      <p:sp>
        <p:nvSpPr>
          <p:cNvPr id="9" name="Rectangle 8"/>
          <p:cNvSpPr/>
          <p:nvPr/>
        </p:nvSpPr>
        <p:spPr bwMode="auto">
          <a:xfrm>
            <a:off x="773280" y="1240394"/>
            <a:ext cx="14771520" cy="530141"/>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b="1" dirty="0">
                <a:gradFill>
                  <a:gsLst>
                    <a:gs pos="0">
                      <a:srgbClr val="FFFFFF"/>
                    </a:gs>
                    <a:gs pos="100000">
                      <a:srgbClr val="FFFFFF"/>
                    </a:gs>
                  </a:gsLst>
                  <a:lin ang="5400000" scaled="0"/>
                </a:gradFill>
              </a:rPr>
              <a:t>DESCRIPTION</a:t>
            </a:r>
            <a:endParaRPr lang="en-US" sz="2400" b="1" dirty="0">
              <a:gradFill>
                <a:gsLst>
                  <a:gs pos="0">
                    <a:srgbClr val="FFFFFF"/>
                  </a:gs>
                  <a:gs pos="100000">
                    <a:srgbClr val="FFFFFF"/>
                  </a:gs>
                </a:gsLst>
                <a:lin ang="5400000" scaled="0"/>
              </a:gradFill>
            </a:endParaRPr>
          </a:p>
        </p:txBody>
      </p:sp>
      <p:sp>
        <p:nvSpPr>
          <p:cNvPr id="2" name="TextBox 1"/>
          <p:cNvSpPr txBox="1"/>
          <p:nvPr/>
        </p:nvSpPr>
        <p:spPr bwMode="white">
          <a:xfrm>
            <a:off x="736600" y="3112056"/>
            <a:ext cx="6673516" cy="1287379"/>
          </a:xfrm>
          <a:prstGeom prst="rect">
            <a:avLst/>
          </a:prstGeom>
          <a:ln w="12700">
            <a:solidFill>
              <a:schemeClr val="dk1">
                <a:shade val="50000"/>
              </a:schemeClr>
            </a:solidFill>
            <a:prstDash val="dash"/>
          </a:ln>
        </p:spPr>
        <p:txBody>
          <a:bodyPr vert="horz" wrap="square" lIns="91440" tIns="91440" rIns="91440" bIns="91440" rtlCol="0">
            <a:normAutofit/>
          </a:bodyPr>
          <a:lstStyle/>
          <a:p>
            <a:r>
              <a:rPr lang="en-US" b="1" dirty="0" err="1">
                <a:latin typeface="Courier New" charset="0"/>
                <a:ea typeface="Courier New" charset="0"/>
                <a:cs typeface="Courier New" charset="0"/>
              </a:rPr>
              <a:t>apache_vhost</a:t>
            </a:r>
            <a:r>
              <a:rPr lang="en-US" b="1" dirty="0">
                <a:latin typeface="Courier New" charset="0"/>
                <a:ea typeface="Courier New" charset="0"/>
                <a:cs typeface="Courier New" charset="0"/>
              </a:rPr>
              <a:t> 'admins' do</a:t>
            </a:r>
          </a:p>
          <a:p>
            <a:r>
              <a:rPr lang="en-US" b="1" dirty="0">
                <a:latin typeface="Courier New" charset="0"/>
                <a:ea typeface="Courier New" charset="0"/>
                <a:cs typeface="Courier New" charset="0"/>
              </a:rPr>
              <a:t>  </a:t>
            </a:r>
            <a:r>
              <a:rPr lang="en-US" b="1" dirty="0" err="1">
                <a:latin typeface="Courier New" charset="0"/>
                <a:ea typeface="Courier New" charset="0"/>
                <a:cs typeface="Courier New" charset="0"/>
              </a:rPr>
              <a:t>site_name</a:t>
            </a:r>
            <a:r>
              <a:rPr lang="en-US" b="1" dirty="0">
                <a:latin typeface="Courier New" charset="0"/>
                <a:ea typeface="Courier New" charset="0"/>
                <a:cs typeface="Courier New" charset="0"/>
              </a:rPr>
              <a:t> 'admins'</a:t>
            </a:r>
          </a:p>
          <a:p>
            <a:r>
              <a:rPr lang="en-US" b="1" dirty="0">
                <a:latin typeface="Courier New" charset="0"/>
                <a:ea typeface="Courier New" charset="0"/>
                <a:cs typeface="Courier New" charset="0"/>
              </a:rPr>
              <a:t>end</a:t>
            </a:r>
          </a:p>
        </p:txBody>
      </p:sp>
      <p:sp>
        <p:nvSpPr>
          <p:cNvPr id="12" name="TextBox 11"/>
          <p:cNvSpPr txBox="1"/>
          <p:nvPr/>
        </p:nvSpPr>
        <p:spPr bwMode="white">
          <a:xfrm>
            <a:off x="8517021" y="3961423"/>
            <a:ext cx="7027779" cy="2961719"/>
          </a:xfrm>
          <a:prstGeom prst="rect">
            <a:avLst/>
          </a:prstGeom>
          <a:noFill/>
          <a:ln w="12700">
            <a:solidFill>
              <a:schemeClr val="dk1">
                <a:shade val="50000"/>
              </a:schemeClr>
            </a:solidFill>
            <a:prstDash val="dash"/>
          </a:ln>
        </p:spPr>
        <p:txBody>
          <a:bodyPr vert="horz" wrap="square" lIns="91440" tIns="91440" rIns="91440" bIns="91440" rtlCol="0">
            <a:normAutofit/>
          </a:bodyPr>
          <a:lstStyle/>
          <a:p>
            <a:r>
              <a:rPr lang="en-US" sz="2000" b="1" dirty="0">
                <a:latin typeface="Courier New" charset="0"/>
                <a:ea typeface="Courier New" charset="0"/>
                <a:cs typeface="Courier New" charset="0"/>
              </a:rPr>
              <a:t>define :</a:t>
            </a:r>
            <a:r>
              <a:rPr lang="en-US" sz="2000" b="1" dirty="0" err="1">
                <a:latin typeface="Courier New" charset="0"/>
                <a:ea typeface="Courier New" charset="0"/>
                <a:cs typeface="Courier New" charset="0"/>
              </a:rPr>
              <a:t>apache_vhost</a:t>
            </a:r>
            <a:r>
              <a:rPr lang="en-US" sz="2000" b="1" dirty="0">
                <a:latin typeface="Courier New" charset="0"/>
                <a:ea typeface="Courier New" charset="0"/>
                <a:cs typeface="Courier New" charset="0"/>
              </a:rPr>
              <a:t> </a:t>
            </a:r>
            <a:r>
              <a:rPr lang="en-US" sz="2000" b="1" dirty="0" err="1">
                <a:latin typeface="Courier New" charset="0"/>
                <a:ea typeface="Courier New" charset="0"/>
                <a:cs typeface="Courier New" charset="0"/>
              </a:rPr>
              <a:t>site_name</a:t>
            </a:r>
            <a:r>
              <a:rPr lang="en-US" sz="2000" b="1" dirty="0">
                <a:latin typeface="Courier New" charset="0"/>
                <a:ea typeface="Courier New" charset="0"/>
                <a:cs typeface="Courier New" charset="0"/>
              </a:rPr>
              <a:t>: 'default' do</a:t>
            </a:r>
          </a:p>
          <a:p>
            <a:r>
              <a:rPr lang="en-US" sz="2000" b="1" dirty="0">
                <a:latin typeface="Courier New" charset="0"/>
                <a:ea typeface="Courier New" charset="0"/>
                <a:cs typeface="Courier New" charset="0"/>
              </a:rPr>
              <a:t>  </a:t>
            </a:r>
          </a:p>
          <a:p>
            <a:r>
              <a:rPr lang="en-US" sz="2000" b="1" dirty="0">
                <a:latin typeface="Courier New" charset="0"/>
                <a:ea typeface="Courier New" charset="0"/>
                <a:cs typeface="Courier New" charset="0"/>
              </a:rPr>
              <a:t>  directory ...</a:t>
            </a:r>
          </a:p>
          <a:p>
            <a:r>
              <a:rPr lang="en-US" sz="2000" b="1" dirty="0">
                <a:latin typeface="Courier New" charset="0"/>
                <a:ea typeface="Courier New" charset="0"/>
                <a:cs typeface="Courier New" charset="0"/>
              </a:rPr>
              <a:t>  </a:t>
            </a:r>
          </a:p>
          <a:p>
            <a:r>
              <a:rPr lang="en-US" sz="2000" b="1" dirty="0">
                <a:latin typeface="Courier New" charset="0"/>
                <a:ea typeface="Courier New" charset="0"/>
                <a:cs typeface="Courier New" charset="0"/>
              </a:rPr>
              <a:t>  template ...</a:t>
            </a:r>
          </a:p>
          <a:p>
            <a:r>
              <a:rPr lang="en-US" sz="2000" b="1" dirty="0">
                <a:latin typeface="Courier New" charset="0"/>
                <a:ea typeface="Courier New" charset="0"/>
                <a:cs typeface="Courier New" charset="0"/>
              </a:rPr>
              <a:t>  </a:t>
            </a:r>
          </a:p>
          <a:p>
            <a:r>
              <a:rPr lang="en-US" sz="2000" b="1" dirty="0">
                <a:latin typeface="Courier New" charset="0"/>
                <a:ea typeface="Courier New" charset="0"/>
                <a:cs typeface="Courier New" charset="0"/>
              </a:rPr>
              <a:t>  file ...</a:t>
            </a:r>
          </a:p>
          <a:p>
            <a:endParaRPr lang="en-US" sz="2000" b="1" dirty="0">
              <a:latin typeface="Courier New" charset="0"/>
              <a:ea typeface="Courier New" charset="0"/>
              <a:cs typeface="Courier New" charset="0"/>
            </a:endParaRPr>
          </a:p>
          <a:p>
            <a:r>
              <a:rPr lang="en-US" sz="2000" b="1" dirty="0">
                <a:latin typeface="Courier New" charset="0"/>
                <a:ea typeface="Courier New" charset="0"/>
                <a:cs typeface="Courier New" charset="0"/>
              </a:rPr>
              <a:t>end</a:t>
            </a:r>
          </a:p>
        </p:txBody>
      </p:sp>
      <p:sp>
        <p:nvSpPr>
          <p:cNvPr id="3" name="TextBox 2"/>
          <p:cNvSpPr txBox="1"/>
          <p:nvPr/>
        </p:nvSpPr>
        <p:spPr bwMode="white">
          <a:xfrm>
            <a:off x="8517021" y="3220870"/>
            <a:ext cx="7027779" cy="597568"/>
          </a:xfrm>
          <a:prstGeom prst="rect">
            <a:avLst/>
          </a:prstGeom>
          <a:solidFill>
            <a:schemeClr val="bg1">
              <a:lumMod val="85000"/>
              <a:alpha val="50000"/>
            </a:schemeClr>
          </a:solidFill>
        </p:spPr>
        <p:txBody>
          <a:bodyPr vert="horz" wrap="square" lIns="91440" tIns="91440" rIns="91440" bIns="91440" rtlCol="0">
            <a:normAutofit/>
          </a:bodyPr>
          <a:lstStyle/>
          <a:p>
            <a:r>
              <a:rPr lang="en-US" b="1" dirty="0">
                <a:latin typeface="Courier New" charset="0"/>
                <a:ea typeface="Courier New" charset="0"/>
                <a:cs typeface="Courier New" charset="0"/>
              </a:rPr>
              <a:t>definitions/</a:t>
            </a:r>
            <a:r>
              <a:rPr lang="en-US" b="1" dirty="0" err="1">
                <a:latin typeface="Courier New" charset="0"/>
                <a:ea typeface="Courier New" charset="0"/>
                <a:cs typeface="Courier New" charset="0"/>
              </a:rPr>
              <a:t>apache_vhost.rb</a:t>
            </a:r>
            <a:endParaRPr lang="en-US" b="1" dirty="0">
              <a:latin typeface="Courier New" charset="0"/>
              <a:ea typeface="Courier New" charset="0"/>
              <a:cs typeface="Courier New" charset="0"/>
            </a:endParaRPr>
          </a:p>
        </p:txBody>
      </p:sp>
      <p:sp>
        <p:nvSpPr>
          <p:cNvPr id="13" name="TextBox 12"/>
          <p:cNvSpPr txBox="1"/>
          <p:nvPr/>
        </p:nvSpPr>
        <p:spPr bwMode="white">
          <a:xfrm>
            <a:off x="736600" y="5442283"/>
            <a:ext cx="6673516" cy="1199259"/>
          </a:xfrm>
          <a:prstGeom prst="rect">
            <a:avLst/>
          </a:prstGeom>
          <a:ln w="12700">
            <a:solidFill>
              <a:schemeClr val="dk1">
                <a:shade val="50000"/>
              </a:schemeClr>
            </a:solidFill>
            <a:prstDash val="dash"/>
          </a:ln>
        </p:spPr>
        <p:txBody>
          <a:bodyPr vert="horz" wrap="square" lIns="91440" tIns="91440" rIns="91440" bIns="91440" rtlCol="0">
            <a:normAutofit lnSpcReduction="10000"/>
          </a:bodyPr>
          <a:lstStyle/>
          <a:p>
            <a:r>
              <a:rPr lang="en-US" b="1" dirty="0" err="1">
                <a:latin typeface="Courier New" charset="0"/>
                <a:ea typeface="Courier New" charset="0"/>
                <a:cs typeface="Courier New" charset="0"/>
              </a:rPr>
              <a:t>apache_vhost</a:t>
            </a:r>
            <a:r>
              <a:rPr lang="en-US" b="1" dirty="0">
                <a:latin typeface="Courier New" charset="0"/>
                <a:ea typeface="Courier New" charset="0"/>
                <a:cs typeface="Courier New" charset="0"/>
              </a:rPr>
              <a:t> 'users' do</a:t>
            </a:r>
          </a:p>
          <a:p>
            <a:r>
              <a:rPr lang="en-US" b="1" dirty="0">
                <a:latin typeface="Courier New" charset="0"/>
                <a:ea typeface="Courier New" charset="0"/>
                <a:cs typeface="Courier New" charset="0"/>
              </a:rPr>
              <a:t>  </a:t>
            </a:r>
            <a:r>
              <a:rPr lang="en-US" b="1" dirty="0" err="1">
                <a:latin typeface="Courier New" charset="0"/>
                <a:ea typeface="Courier New" charset="0"/>
                <a:cs typeface="Courier New" charset="0"/>
              </a:rPr>
              <a:t>site_name</a:t>
            </a:r>
            <a:r>
              <a:rPr lang="en-US" b="1" dirty="0">
                <a:latin typeface="Courier New" charset="0"/>
                <a:ea typeface="Courier New" charset="0"/>
                <a:cs typeface="Courier New" charset="0"/>
              </a:rPr>
              <a:t> 'users'</a:t>
            </a:r>
          </a:p>
          <a:p>
            <a:r>
              <a:rPr lang="en-US" b="1" dirty="0">
                <a:latin typeface="Courier New" charset="0"/>
                <a:ea typeface="Courier New" charset="0"/>
                <a:cs typeface="Courier New" charset="0"/>
              </a:rPr>
              <a:t>end</a:t>
            </a:r>
          </a:p>
        </p:txBody>
      </p:sp>
      <p:sp>
        <p:nvSpPr>
          <p:cNvPr id="4" name="TextBox 3"/>
          <p:cNvSpPr txBox="1"/>
          <p:nvPr/>
        </p:nvSpPr>
        <p:spPr bwMode="white">
          <a:xfrm>
            <a:off x="736600" y="2326105"/>
            <a:ext cx="6673516" cy="697831"/>
          </a:xfrm>
          <a:prstGeom prst="rect">
            <a:avLst/>
          </a:prstGeom>
          <a:solidFill>
            <a:schemeClr val="bg1">
              <a:lumMod val="85000"/>
              <a:alpha val="50000"/>
            </a:schemeClr>
          </a:solidFill>
          <a:ln>
            <a:noFill/>
          </a:ln>
        </p:spPr>
        <p:txBody>
          <a:bodyPr vert="horz" wrap="square" lIns="91440" tIns="91440" rIns="91440" bIns="91440" rtlCol="0" anchor="ctr">
            <a:normAutofit/>
          </a:bodyPr>
          <a:lstStyle/>
          <a:p>
            <a:r>
              <a:rPr lang="en-US" b="1" dirty="0">
                <a:latin typeface="Courier New" charset="0"/>
                <a:ea typeface="Courier New" charset="0"/>
                <a:cs typeface="Courier New" charset="0"/>
              </a:rPr>
              <a:t>recipes/</a:t>
            </a:r>
            <a:r>
              <a:rPr lang="en-US" b="1" dirty="0" err="1">
                <a:latin typeface="Courier New" charset="0"/>
                <a:ea typeface="Courier New" charset="0"/>
                <a:cs typeface="Courier New" charset="0"/>
              </a:rPr>
              <a:t>admins_site.rb</a:t>
            </a:r>
            <a:endParaRPr lang="en-US" b="1" dirty="0">
              <a:latin typeface="Courier New" charset="0"/>
              <a:ea typeface="Courier New" charset="0"/>
              <a:cs typeface="Courier New" charset="0"/>
            </a:endParaRPr>
          </a:p>
        </p:txBody>
      </p:sp>
      <p:sp>
        <p:nvSpPr>
          <p:cNvPr id="14" name="TextBox 13"/>
          <p:cNvSpPr txBox="1"/>
          <p:nvPr/>
        </p:nvSpPr>
        <p:spPr bwMode="white">
          <a:xfrm>
            <a:off x="736600" y="4656332"/>
            <a:ext cx="6673516" cy="697831"/>
          </a:xfrm>
          <a:prstGeom prst="rect">
            <a:avLst/>
          </a:prstGeom>
          <a:solidFill>
            <a:schemeClr val="bg1">
              <a:lumMod val="85000"/>
              <a:alpha val="50000"/>
            </a:schemeClr>
          </a:solidFill>
        </p:spPr>
        <p:txBody>
          <a:bodyPr vert="horz" wrap="square" lIns="91440" tIns="91440" rIns="91440" bIns="91440" rtlCol="0" anchor="ctr">
            <a:normAutofit/>
          </a:bodyPr>
          <a:lstStyle/>
          <a:p>
            <a:r>
              <a:rPr lang="en-US" b="1" dirty="0">
                <a:latin typeface="Courier New" charset="0"/>
                <a:ea typeface="Courier New" charset="0"/>
                <a:cs typeface="Courier New" charset="0"/>
              </a:rPr>
              <a:t>recipes/</a:t>
            </a:r>
            <a:r>
              <a:rPr lang="en-US" b="1" dirty="0" err="1">
                <a:latin typeface="Courier New" charset="0"/>
                <a:ea typeface="Courier New" charset="0"/>
                <a:cs typeface="Courier New" charset="0"/>
              </a:rPr>
              <a:t>users_site.rb</a:t>
            </a:r>
            <a:endParaRPr lang="en-US" b="1" dirty="0">
              <a:latin typeface="Courier New" charset="0"/>
              <a:ea typeface="Courier New" charset="0"/>
              <a:cs typeface="Courier New" charset="0"/>
            </a:endParaRPr>
          </a:p>
        </p:txBody>
      </p:sp>
      <p:sp>
        <p:nvSpPr>
          <p:cNvPr id="15" name="TextBox 14"/>
          <p:cNvSpPr txBox="1"/>
          <p:nvPr/>
        </p:nvSpPr>
        <p:spPr bwMode="white">
          <a:xfrm>
            <a:off x="736600" y="7680158"/>
            <a:ext cx="6673516" cy="469232"/>
          </a:xfrm>
          <a:prstGeom prst="rect">
            <a:avLst/>
          </a:prstGeom>
          <a:noFill/>
          <a:ln w="12700">
            <a:solidFill>
              <a:schemeClr val="dk1">
                <a:shade val="50000"/>
              </a:schemeClr>
            </a:solidFill>
            <a:prstDash val="dash"/>
          </a:ln>
        </p:spPr>
        <p:txBody>
          <a:bodyPr vert="horz" wrap="square" lIns="91440" tIns="91440" rIns="91440" bIns="91440" rtlCol="0">
            <a:normAutofit fontScale="92500" lnSpcReduction="20000"/>
          </a:bodyPr>
          <a:lstStyle/>
          <a:p>
            <a:r>
              <a:rPr lang="en-US" b="1" dirty="0">
                <a:latin typeface="Courier New" charset="0"/>
                <a:ea typeface="Courier New" charset="0"/>
                <a:cs typeface="Courier New" charset="0"/>
              </a:rPr>
              <a:t>...</a:t>
            </a:r>
          </a:p>
        </p:txBody>
      </p:sp>
      <p:sp>
        <p:nvSpPr>
          <p:cNvPr id="16" name="TextBox 15"/>
          <p:cNvSpPr txBox="1"/>
          <p:nvPr/>
        </p:nvSpPr>
        <p:spPr bwMode="white">
          <a:xfrm>
            <a:off x="736600" y="6894206"/>
            <a:ext cx="6673516" cy="697831"/>
          </a:xfrm>
          <a:prstGeom prst="rect">
            <a:avLst/>
          </a:prstGeom>
          <a:solidFill>
            <a:schemeClr val="bg1">
              <a:lumMod val="85000"/>
              <a:alpha val="50000"/>
            </a:schemeClr>
          </a:solidFill>
        </p:spPr>
        <p:txBody>
          <a:bodyPr vert="horz" wrap="square" lIns="91440" tIns="91440" rIns="91440" bIns="91440" rtlCol="0" anchor="ctr">
            <a:normAutofit/>
          </a:bodyPr>
          <a:lstStyle/>
          <a:p>
            <a:r>
              <a:rPr lang="en-US" b="1" dirty="0">
                <a:latin typeface="Courier New" charset="0"/>
                <a:ea typeface="Courier New" charset="0"/>
                <a:cs typeface="Courier New" charset="0"/>
              </a:rPr>
              <a:t>recipes/</a:t>
            </a:r>
            <a:r>
              <a:rPr lang="en-US" b="1" dirty="0" err="1">
                <a:latin typeface="Courier New" charset="0"/>
                <a:ea typeface="Courier New" charset="0"/>
                <a:cs typeface="Courier New" charset="0"/>
              </a:rPr>
              <a:t>dogs_site.rb</a:t>
            </a:r>
            <a:endParaRPr lang="en-US" b="1" dirty="0">
              <a:latin typeface="Courier New" charset="0"/>
              <a:ea typeface="Courier New" charset="0"/>
              <a:cs typeface="Courier New" charset="0"/>
            </a:endParaRPr>
          </a:p>
        </p:txBody>
      </p:sp>
    </p:spTree>
    <p:extLst>
      <p:ext uri="{BB962C8B-B14F-4D97-AF65-F5344CB8AC3E}">
        <p14:creationId xmlns:p14="http://schemas.microsoft.com/office/powerpoint/2010/main" val="2106743706"/>
      </p:ext>
    </p:extLst>
  </p:cSld>
  <p:clrMapOvr>
    <a:masterClrMapping/>
  </p:clrMapOvr>
  <p:transition spd="med">
    <p:fade/>
  </p:transition>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 </a:t>
            </a:r>
          </a:p>
        </p:txBody>
      </p:sp>
      <p:sp>
        <p:nvSpPr>
          <p:cNvPr id="7" name="TextBox 6"/>
          <p:cNvSpPr txBox="1"/>
          <p:nvPr/>
        </p:nvSpPr>
        <p:spPr bwMode="white">
          <a:xfrm>
            <a:off x="773280" y="263175"/>
            <a:ext cx="14771520" cy="95596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square" lIns="731520" tIns="91440" rIns="91440" bIns="91440" rtlCol="0" anchor="ctr">
            <a:normAutofit/>
          </a:bodyPr>
          <a:lstStyle/>
          <a:p>
            <a:r>
              <a:rPr lang="en-US" sz="3600" dirty="0"/>
              <a:t>Definitions</a:t>
            </a:r>
          </a:p>
        </p:txBody>
      </p:sp>
      <p:sp>
        <p:nvSpPr>
          <p:cNvPr id="8" name="Oval 7"/>
          <p:cNvSpPr/>
          <p:nvPr/>
        </p:nvSpPr>
        <p:spPr bwMode="auto">
          <a:xfrm>
            <a:off x="302407" y="263175"/>
            <a:ext cx="941746" cy="941746"/>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rPr>
              <a:t>2</a:t>
            </a:r>
          </a:p>
        </p:txBody>
      </p:sp>
      <p:sp>
        <p:nvSpPr>
          <p:cNvPr id="9" name="Rectangle 8"/>
          <p:cNvSpPr/>
          <p:nvPr/>
        </p:nvSpPr>
        <p:spPr bwMode="auto">
          <a:xfrm>
            <a:off x="773280" y="1240394"/>
            <a:ext cx="14771520" cy="530141"/>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b="1" dirty="0">
                <a:gradFill>
                  <a:gsLst>
                    <a:gs pos="0">
                      <a:srgbClr val="FFFFFF"/>
                    </a:gs>
                    <a:gs pos="100000">
                      <a:srgbClr val="FFFFFF"/>
                    </a:gs>
                  </a:gsLst>
                  <a:lin ang="5400000" scaled="0"/>
                </a:gradFill>
              </a:rPr>
              <a:t>STRUCTURE</a:t>
            </a:r>
            <a:endParaRPr lang="en-US" sz="2400" b="1" dirty="0">
              <a:gradFill>
                <a:gsLst>
                  <a:gs pos="0">
                    <a:srgbClr val="FFFFFF"/>
                  </a:gs>
                  <a:gs pos="100000">
                    <a:srgbClr val="FFFFFF"/>
                  </a:gs>
                </a:gsLst>
                <a:lin ang="5400000" scaled="0"/>
              </a:gradFill>
            </a:endParaRPr>
          </a:p>
        </p:txBody>
      </p:sp>
      <p:grpSp>
        <p:nvGrpSpPr>
          <p:cNvPr id="13" name="Group 12"/>
          <p:cNvGrpSpPr/>
          <p:nvPr/>
        </p:nvGrpSpPr>
        <p:grpSpPr>
          <a:xfrm>
            <a:off x="773282" y="2257926"/>
            <a:ext cx="14771518" cy="2855494"/>
            <a:chOff x="0" y="0"/>
            <a:chExt cx="14771518" cy="2855494"/>
          </a:xfrm>
        </p:grpSpPr>
        <p:sp>
          <p:nvSpPr>
            <p:cNvPr id="17" name="Rounded Rectangle 16"/>
            <p:cNvSpPr/>
            <p:nvPr/>
          </p:nvSpPr>
          <p:spPr>
            <a:xfrm>
              <a:off x="0" y="0"/>
              <a:ext cx="14771518" cy="2855494"/>
            </a:xfrm>
            <a:prstGeom prst="roundRect">
              <a:avLst>
                <a:gd name="adj" fmla="val 8500"/>
              </a:avLst>
            </a:prstGeom>
          </p:spPr>
          <p:style>
            <a:lnRef idx="2">
              <a:schemeClr val="accent2">
                <a:shade val="50000"/>
              </a:schemeClr>
            </a:lnRef>
            <a:fillRef idx="1">
              <a:schemeClr val="accent2"/>
            </a:fillRef>
            <a:effectRef idx="0">
              <a:schemeClr val="accent2"/>
            </a:effectRef>
            <a:fontRef idx="minor">
              <a:schemeClr val="lt1"/>
            </a:fontRef>
          </p:style>
        </p:sp>
        <p:sp>
          <p:nvSpPr>
            <p:cNvPr id="18" name="Rounded Rectangle 4"/>
            <p:cNvSpPr/>
            <p:nvPr/>
          </p:nvSpPr>
          <p:spPr>
            <a:xfrm>
              <a:off x="71089" y="71089"/>
              <a:ext cx="14629340" cy="27133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13360" tIns="213360" rIns="213360" bIns="1762871" numCol="1" spcCol="1270" anchor="t" anchorCtr="0">
              <a:noAutofit/>
            </a:bodyPr>
            <a:lstStyle/>
            <a:p>
              <a:pPr lvl="0" algn="l" defTabSz="2489200">
                <a:lnSpc>
                  <a:spcPct val="90000"/>
                </a:lnSpc>
                <a:spcBef>
                  <a:spcPct val="0"/>
                </a:spcBef>
                <a:spcAft>
                  <a:spcPct val="35000"/>
                </a:spcAft>
              </a:pPr>
              <a:r>
                <a:rPr lang="en-US" sz="5600" b="1" kern="1200" dirty="0" err="1">
                  <a:latin typeface="Courier New" charset="0"/>
                  <a:ea typeface="Courier New" charset="0"/>
                  <a:cs typeface="Courier New" charset="0"/>
                </a:rPr>
                <a:t>my_cookbook</a:t>
              </a:r>
              <a:endParaRPr lang="en-US" sz="5600" b="1" kern="1200" dirty="0">
                <a:latin typeface="Courier New" charset="0"/>
                <a:ea typeface="Courier New" charset="0"/>
                <a:cs typeface="Courier New" charset="0"/>
              </a:endParaRPr>
            </a:p>
          </p:txBody>
        </p:sp>
      </p:grpSp>
      <p:grpSp>
        <p:nvGrpSpPr>
          <p:cNvPr id="14" name="Group 13"/>
          <p:cNvGrpSpPr/>
          <p:nvPr/>
        </p:nvGrpSpPr>
        <p:grpSpPr>
          <a:xfrm>
            <a:off x="1137971" y="3558940"/>
            <a:ext cx="14032942" cy="1284972"/>
            <a:chOff x="369287" y="1284972"/>
            <a:chExt cx="14032942" cy="1284972"/>
          </a:xfrm>
        </p:grpSpPr>
        <p:sp>
          <p:nvSpPr>
            <p:cNvPr id="15" name="Rounded Rectangle 14"/>
            <p:cNvSpPr/>
            <p:nvPr/>
          </p:nvSpPr>
          <p:spPr>
            <a:xfrm>
              <a:off x="369287" y="1284972"/>
              <a:ext cx="14032942" cy="1284972"/>
            </a:xfrm>
            <a:prstGeom prst="roundRect">
              <a:avLst>
                <a:gd name="adj" fmla="val 10500"/>
              </a:avLst>
            </a:prstGeom>
          </p:spPr>
          <p:style>
            <a:lnRef idx="1">
              <a:schemeClr val="dk2">
                <a:hueOff val="0"/>
                <a:satOff val="0"/>
                <a:lumOff val="0"/>
                <a:alphaOff val="0"/>
              </a:schemeClr>
            </a:lnRef>
            <a:fillRef idx="1">
              <a:schemeClr val="lt2">
                <a:alpha val="90000"/>
                <a:hueOff val="0"/>
                <a:satOff val="0"/>
                <a:lumOff val="0"/>
                <a:alphaOff val="0"/>
              </a:schemeClr>
            </a:fillRef>
            <a:effectRef idx="2">
              <a:schemeClr val="lt2">
                <a:alpha val="90000"/>
                <a:hueOff val="0"/>
                <a:satOff val="0"/>
                <a:lumOff val="0"/>
                <a:alphaOff val="0"/>
              </a:schemeClr>
            </a:effectRef>
            <a:fontRef idx="minor">
              <a:schemeClr val="dk1">
                <a:hueOff val="0"/>
                <a:satOff val="0"/>
                <a:lumOff val="0"/>
                <a:alphaOff val="0"/>
              </a:schemeClr>
            </a:fontRef>
          </p:style>
        </p:sp>
        <p:sp>
          <p:nvSpPr>
            <p:cNvPr id="16" name="Rounded Rectangle 6"/>
            <p:cNvSpPr/>
            <p:nvPr/>
          </p:nvSpPr>
          <p:spPr>
            <a:xfrm>
              <a:off x="408804" y="1324489"/>
              <a:ext cx="13953908" cy="120593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b="1" dirty="0">
                  <a:latin typeface="Courier New" charset="0"/>
                  <a:ea typeface="Courier New" charset="0"/>
                  <a:cs typeface="Courier New" charset="0"/>
                </a:rPr>
                <a:t>definitions/</a:t>
              </a:r>
              <a:endParaRPr lang="en-US" sz="2400" b="1" kern="1200" dirty="0">
                <a:latin typeface="Courier New" charset="0"/>
                <a:ea typeface="Courier New" charset="0"/>
                <a:cs typeface="Courier New" charset="0"/>
              </a:endParaRPr>
            </a:p>
            <a:p>
              <a:pPr marL="171450" lvl="1" indent="-171450" algn="l" defTabSz="844550">
                <a:lnSpc>
                  <a:spcPct val="90000"/>
                </a:lnSpc>
                <a:spcBef>
                  <a:spcPct val="0"/>
                </a:spcBef>
                <a:spcAft>
                  <a:spcPct val="15000"/>
                </a:spcAft>
                <a:buChar char="••"/>
              </a:pPr>
              <a:r>
                <a:rPr lang="en-US" sz="1900" b="1" dirty="0">
                  <a:latin typeface="Courier New" charset="0"/>
                  <a:ea typeface="Courier New" charset="0"/>
                  <a:cs typeface="Courier New" charset="0"/>
                </a:rPr>
                <a:t>[</a:t>
              </a:r>
              <a:r>
                <a:rPr lang="en-US" sz="1900" b="1" dirty="0" err="1">
                  <a:latin typeface="Courier New" charset="0"/>
                  <a:ea typeface="Courier New" charset="0"/>
                  <a:cs typeface="Courier New" charset="0"/>
                </a:rPr>
                <a:t>my_definition_name</a:t>
              </a:r>
              <a:r>
                <a:rPr lang="en-US" sz="1900" b="1" dirty="0">
                  <a:latin typeface="Courier New" charset="0"/>
                  <a:ea typeface="Courier New" charset="0"/>
                  <a:cs typeface="Courier New" charset="0"/>
                </a:rPr>
                <a:t>].</a:t>
              </a:r>
              <a:r>
                <a:rPr lang="en-US" sz="1900" b="1" dirty="0" err="1">
                  <a:latin typeface="Courier New" charset="0"/>
                  <a:ea typeface="Courier New" charset="0"/>
                  <a:cs typeface="Courier New" charset="0"/>
                </a:rPr>
                <a:t>rb</a:t>
              </a:r>
              <a:endParaRPr lang="en-US" sz="1900" b="1" kern="1200" dirty="0">
                <a:latin typeface="Courier New" charset="0"/>
                <a:ea typeface="Courier New" charset="0"/>
                <a:cs typeface="Courier New" charset="0"/>
              </a:endParaRPr>
            </a:p>
          </p:txBody>
        </p:sp>
      </p:grpSp>
      <p:sp>
        <p:nvSpPr>
          <p:cNvPr id="19" name="TextBox 18"/>
          <p:cNvSpPr txBox="1"/>
          <p:nvPr/>
        </p:nvSpPr>
        <p:spPr bwMode="white">
          <a:xfrm>
            <a:off x="773280" y="6866021"/>
            <a:ext cx="14771520" cy="1090863"/>
          </a:xfrm>
          <a:prstGeom prst="rect">
            <a:avLst/>
          </a:prstGeom>
        </p:spPr>
        <p:txBody>
          <a:bodyPr vert="horz" wrap="square" lIns="91440" tIns="91440" rIns="91440" bIns="91440" rtlCol="0">
            <a:normAutofit/>
          </a:bodyPr>
          <a:lstStyle/>
          <a:p>
            <a:r>
              <a:rPr lang="en-US" dirty="0"/>
              <a:t>They are stored within the definitions folder and often the name of the definition defines of the file.</a:t>
            </a:r>
          </a:p>
        </p:txBody>
      </p:sp>
    </p:spTree>
    <p:extLst>
      <p:ext uri="{BB962C8B-B14F-4D97-AF65-F5344CB8AC3E}">
        <p14:creationId xmlns:p14="http://schemas.microsoft.com/office/powerpoint/2010/main" val="122757542"/>
      </p:ext>
    </p:extLst>
  </p:cSld>
  <p:clrMapOvr>
    <a:masterClrMapping/>
  </p:clrMapOvr>
  <p:transition spd="med">
    <p:fade/>
  </p:transition>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 </a:t>
            </a:r>
          </a:p>
        </p:txBody>
      </p:sp>
      <p:sp>
        <p:nvSpPr>
          <p:cNvPr id="7" name="TextBox 6"/>
          <p:cNvSpPr txBox="1"/>
          <p:nvPr/>
        </p:nvSpPr>
        <p:spPr bwMode="white">
          <a:xfrm>
            <a:off x="773280" y="263175"/>
            <a:ext cx="14771520" cy="95596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square" lIns="731520" tIns="91440" rIns="91440" bIns="91440" rtlCol="0" anchor="ctr">
            <a:normAutofit/>
          </a:bodyPr>
          <a:lstStyle/>
          <a:p>
            <a:r>
              <a:rPr lang="en-US" sz="3600" dirty="0"/>
              <a:t>Definitions</a:t>
            </a:r>
          </a:p>
        </p:txBody>
      </p:sp>
      <p:sp>
        <p:nvSpPr>
          <p:cNvPr id="8" name="Oval 7"/>
          <p:cNvSpPr/>
          <p:nvPr/>
        </p:nvSpPr>
        <p:spPr bwMode="auto">
          <a:xfrm>
            <a:off x="302407" y="263175"/>
            <a:ext cx="941746" cy="941746"/>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rPr>
              <a:t>2</a:t>
            </a:r>
          </a:p>
        </p:txBody>
      </p:sp>
      <p:sp>
        <p:nvSpPr>
          <p:cNvPr id="9" name="Rectangle 8"/>
          <p:cNvSpPr/>
          <p:nvPr/>
        </p:nvSpPr>
        <p:spPr bwMode="auto">
          <a:xfrm>
            <a:off x="773280" y="1240394"/>
            <a:ext cx="14771520" cy="530141"/>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b="1" dirty="0">
                <a:gradFill>
                  <a:gsLst>
                    <a:gs pos="0">
                      <a:srgbClr val="FFFFFF"/>
                    </a:gs>
                    <a:gs pos="100000">
                      <a:srgbClr val="FFFFFF"/>
                    </a:gs>
                  </a:gsLst>
                  <a:lin ang="5400000" scaled="0"/>
                </a:gradFill>
              </a:rPr>
              <a:t>IMPLEMENTATION LANGUAGE</a:t>
            </a:r>
            <a:endParaRPr lang="en-US" sz="2400" b="1" dirty="0">
              <a:gradFill>
                <a:gsLst>
                  <a:gs pos="0">
                    <a:srgbClr val="FFFFFF"/>
                  </a:gs>
                  <a:gs pos="100000">
                    <a:srgbClr val="FFFFFF"/>
                  </a:gs>
                </a:gsLst>
                <a:lin ang="5400000" scaled="0"/>
              </a:gradFill>
            </a:endParaRPr>
          </a:p>
        </p:txBody>
      </p:sp>
      <p:sp>
        <p:nvSpPr>
          <p:cNvPr id="6" name="TextBox 5"/>
          <p:cNvSpPr txBox="1"/>
          <p:nvPr/>
        </p:nvSpPr>
        <p:spPr bwMode="white">
          <a:xfrm>
            <a:off x="736600" y="2649065"/>
            <a:ext cx="14771520" cy="5378117"/>
          </a:xfrm>
          <a:prstGeom prst="rect">
            <a:avLst/>
          </a:prstGeom>
          <a:ln w="12700">
            <a:solidFill>
              <a:schemeClr val="tx2"/>
            </a:solidFill>
            <a:prstDash val="dash"/>
          </a:ln>
        </p:spPr>
        <p:txBody>
          <a:bodyPr vert="horz" wrap="square" lIns="91440" tIns="91440" rIns="91440" bIns="91440" rtlCol="0">
            <a:noAutofit/>
          </a:bodyPr>
          <a:lstStyle/>
          <a:p>
            <a:r>
              <a:rPr lang="en-US" sz="2000" b="1" dirty="0">
                <a:latin typeface="Courier New" charset="0"/>
                <a:ea typeface="Courier New" charset="0"/>
                <a:cs typeface="Courier New" charset="0"/>
              </a:rPr>
              <a:t>define :</a:t>
            </a:r>
            <a:r>
              <a:rPr lang="en-US" sz="2000" b="1" dirty="0" err="1">
                <a:latin typeface="Courier New" charset="0"/>
                <a:ea typeface="Courier New" charset="0"/>
                <a:cs typeface="Courier New" charset="0"/>
              </a:rPr>
              <a:t>apache_vhost</a:t>
            </a:r>
            <a:r>
              <a:rPr lang="en-US" sz="2000" b="1" dirty="0">
                <a:latin typeface="Courier New" charset="0"/>
                <a:ea typeface="Courier New" charset="0"/>
                <a:cs typeface="Courier New" charset="0"/>
              </a:rPr>
              <a:t> </a:t>
            </a:r>
            <a:r>
              <a:rPr lang="en-US" sz="2000" b="1" dirty="0" err="1">
                <a:latin typeface="Courier New" charset="0"/>
                <a:ea typeface="Courier New" charset="0"/>
                <a:cs typeface="Courier New" charset="0"/>
              </a:rPr>
              <a:t>site_name</a:t>
            </a:r>
            <a:r>
              <a:rPr lang="en-US" sz="2000" b="1" dirty="0">
                <a:latin typeface="Courier New" charset="0"/>
                <a:ea typeface="Courier New" charset="0"/>
                <a:cs typeface="Courier New" charset="0"/>
              </a:rPr>
              <a:t>: 'default', </a:t>
            </a:r>
            <a:r>
              <a:rPr lang="en-US" sz="2000" b="1" dirty="0" err="1">
                <a:latin typeface="Courier New" charset="0"/>
                <a:ea typeface="Courier New" charset="0"/>
                <a:cs typeface="Courier New" charset="0"/>
              </a:rPr>
              <a:t>site_port</a:t>
            </a:r>
            <a:r>
              <a:rPr lang="en-US" sz="2000" b="1" dirty="0">
                <a:latin typeface="Courier New" charset="0"/>
                <a:ea typeface="Courier New" charset="0"/>
                <a:cs typeface="Courier New" charset="0"/>
              </a:rPr>
              <a:t>: 80 do</a:t>
            </a:r>
          </a:p>
          <a:p>
            <a:r>
              <a:rPr lang="en-US" sz="2000" b="1" dirty="0">
                <a:latin typeface="Courier New" charset="0"/>
                <a:ea typeface="Courier New" charset="0"/>
                <a:cs typeface="Courier New" charset="0"/>
              </a:rPr>
              <a:t>  directory "/</a:t>
            </a:r>
            <a:r>
              <a:rPr lang="en-US" sz="2000" b="1" dirty="0" err="1">
                <a:latin typeface="Courier New" charset="0"/>
                <a:ea typeface="Courier New" charset="0"/>
                <a:cs typeface="Courier New" charset="0"/>
              </a:rPr>
              <a:t>srv</a:t>
            </a:r>
            <a:r>
              <a:rPr lang="en-US" sz="2000" b="1" dirty="0">
                <a:latin typeface="Courier New" charset="0"/>
                <a:ea typeface="Courier New" charset="0"/>
                <a:cs typeface="Courier New" charset="0"/>
              </a:rPr>
              <a:t>/apache/#{</a:t>
            </a:r>
            <a:r>
              <a:rPr lang="en-US" sz="2000" b="1" dirty="0" err="1">
                <a:latin typeface="Courier New" charset="0"/>
                <a:ea typeface="Courier New" charset="0"/>
                <a:cs typeface="Courier New" charset="0"/>
              </a:rPr>
              <a:t>params</a:t>
            </a:r>
            <a:r>
              <a:rPr lang="en-US" sz="2000" b="1" dirty="0">
                <a:latin typeface="Courier New" charset="0"/>
                <a:ea typeface="Courier New" charset="0"/>
                <a:cs typeface="Courier New" charset="0"/>
              </a:rPr>
              <a:t>[:</a:t>
            </a:r>
            <a:r>
              <a:rPr lang="en-US" sz="2000" b="1" dirty="0" err="1">
                <a:latin typeface="Courier New" charset="0"/>
                <a:ea typeface="Courier New" charset="0"/>
                <a:cs typeface="Courier New" charset="0"/>
              </a:rPr>
              <a:t>site_name</a:t>
            </a:r>
            <a:r>
              <a:rPr lang="en-US" sz="2000" b="1" dirty="0">
                <a:latin typeface="Courier New" charset="0"/>
                <a:ea typeface="Courier New" charset="0"/>
                <a:cs typeface="Courier New" charset="0"/>
              </a:rPr>
              <a:t>]}/html' do</a:t>
            </a:r>
          </a:p>
          <a:p>
            <a:r>
              <a:rPr lang="en-US" sz="2000" b="1" dirty="0">
                <a:latin typeface="Courier New" charset="0"/>
                <a:ea typeface="Courier New" charset="0"/>
                <a:cs typeface="Courier New" charset="0"/>
              </a:rPr>
              <a:t>    recursive true</a:t>
            </a:r>
          </a:p>
          <a:p>
            <a:r>
              <a:rPr lang="en-US" sz="2000" b="1" dirty="0">
                <a:latin typeface="Courier New" charset="0"/>
                <a:ea typeface="Courier New" charset="0"/>
                <a:cs typeface="Courier New" charset="0"/>
              </a:rPr>
              <a:t>    mode '0755'</a:t>
            </a:r>
          </a:p>
          <a:p>
            <a:r>
              <a:rPr lang="en-US" sz="2000" b="1" dirty="0">
                <a:latin typeface="Courier New" charset="0"/>
                <a:ea typeface="Courier New" charset="0"/>
                <a:cs typeface="Courier New" charset="0"/>
              </a:rPr>
              <a:t>  end</a:t>
            </a:r>
          </a:p>
          <a:p>
            <a:endParaRPr lang="en-US" sz="2000" b="1" dirty="0">
              <a:latin typeface="Courier New" charset="0"/>
              <a:ea typeface="Courier New" charset="0"/>
              <a:cs typeface="Courier New" charset="0"/>
            </a:endParaRPr>
          </a:p>
          <a:p>
            <a:r>
              <a:rPr lang="en-US" sz="2000" b="1" dirty="0">
                <a:latin typeface="Courier New" charset="0"/>
                <a:ea typeface="Courier New" charset="0"/>
                <a:cs typeface="Courier New" charset="0"/>
              </a:rPr>
              <a:t>  templates "/</a:t>
            </a:r>
            <a:r>
              <a:rPr lang="en-US" sz="2000" b="1" dirty="0" err="1">
                <a:latin typeface="Courier New" charset="0"/>
                <a:ea typeface="Courier New" charset="0"/>
                <a:cs typeface="Courier New" charset="0"/>
              </a:rPr>
              <a:t>srv</a:t>
            </a:r>
            <a:r>
              <a:rPr lang="en-US" sz="2000" b="1" dirty="0">
                <a:latin typeface="Courier New" charset="0"/>
                <a:ea typeface="Courier New" charset="0"/>
                <a:cs typeface="Courier New" charset="0"/>
              </a:rPr>
              <a:t>/apache/#{</a:t>
            </a:r>
            <a:r>
              <a:rPr lang="en-US" sz="2000" b="1" dirty="0" err="1">
                <a:latin typeface="Courier New" charset="0"/>
                <a:ea typeface="Courier New" charset="0"/>
                <a:cs typeface="Courier New" charset="0"/>
              </a:rPr>
              <a:t>params</a:t>
            </a:r>
            <a:r>
              <a:rPr lang="en-US" sz="2000" b="1" dirty="0">
                <a:latin typeface="Courier New" charset="0"/>
                <a:ea typeface="Courier New" charset="0"/>
                <a:cs typeface="Courier New" charset="0"/>
              </a:rPr>
              <a:t>[:</a:t>
            </a:r>
            <a:r>
              <a:rPr lang="en-US" sz="2000" b="1" dirty="0" err="1">
                <a:latin typeface="Courier New" charset="0"/>
                <a:ea typeface="Courier New" charset="0"/>
                <a:cs typeface="Courier New" charset="0"/>
              </a:rPr>
              <a:t>site_name</a:t>
            </a:r>
            <a:r>
              <a:rPr lang="en-US" sz="2000" b="1" dirty="0">
                <a:latin typeface="Courier New" charset="0"/>
                <a:ea typeface="Courier New" charset="0"/>
                <a:cs typeface="Courier New" charset="0"/>
              </a:rPr>
              <a:t>]}/html" do</a:t>
            </a:r>
          </a:p>
          <a:p>
            <a:r>
              <a:rPr lang="en-US" sz="2000" b="1" dirty="0">
                <a:latin typeface="Courier New" charset="0"/>
                <a:ea typeface="Courier New" charset="0"/>
                <a:cs typeface="Courier New" charset="0"/>
              </a:rPr>
              <a:t>    source '</a:t>
            </a:r>
            <a:r>
              <a:rPr lang="en-US" sz="2000" b="1" dirty="0" err="1">
                <a:latin typeface="Courier New" charset="0"/>
                <a:ea typeface="Courier New" charset="0"/>
                <a:cs typeface="Courier New" charset="0"/>
              </a:rPr>
              <a:t>conf.erb</a:t>
            </a:r>
            <a:r>
              <a:rPr lang="en-US" sz="2000" b="1" dirty="0">
                <a:latin typeface="Courier New" charset="0"/>
                <a:ea typeface="Courier New" charset="0"/>
                <a:cs typeface="Courier New" charset="0"/>
              </a:rPr>
              <a:t>'</a:t>
            </a:r>
          </a:p>
          <a:p>
            <a:r>
              <a:rPr lang="en-US" sz="2000" b="1" dirty="0">
                <a:latin typeface="Courier New" charset="0"/>
                <a:ea typeface="Courier New" charset="0"/>
                <a:cs typeface="Courier New" charset="0"/>
              </a:rPr>
              <a:t>    mode '0644'</a:t>
            </a:r>
          </a:p>
          <a:p>
            <a:r>
              <a:rPr lang="en-US" sz="2000" b="1" dirty="0">
                <a:latin typeface="Courier New" charset="0"/>
                <a:ea typeface="Courier New" charset="0"/>
                <a:cs typeface="Courier New" charset="0"/>
              </a:rPr>
              <a:t>    variables(</a:t>
            </a:r>
            <a:r>
              <a:rPr lang="en-US" sz="2000" b="1" dirty="0" err="1">
                <a:latin typeface="Courier New" charset="0"/>
                <a:ea typeface="Courier New" charset="0"/>
                <a:cs typeface="Courier New" charset="0"/>
              </a:rPr>
              <a:t>document_root</a:t>
            </a:r>
            <a:r>
              <a:rPr lang="en-US" sz="2000" b="1" dirty="0">
                <a:latin typeface="Courier New" charset="0"/>
                <a:ea typeface="Courier New" charset="0"/>
                <a:cs typeface="Courier New" charset="0"/>
              </a:rPr>
              <a:t>: "/</a:t>
            </a:r>
            <a:r>
              <a:rPr lang="en-US" sz="2000" b="1" dirty="0" err="1">
                <a:latin typeface="Courier New" charset="0"/>
                <a:ea typeface="Courier New" charset="0"/>
                <a:cs typeface="Courier New" charset="0"/>
              </a:rPr>
              <a:t>srv</a:t>
            </a:r>
            <a:r>
              <a:rPr lang="en-US" sz="2000" b="1" dirty="0">
                <a:latin typeface="Courier New" charset="0"/>
                <a:ea typeface="Courier New" charset="0"/>
                <a:cs typeface="Courier New" charset="0"/>
              </a:rPr>
              <a:t>/apache/#{</a:t>
            </a:r>
            <a:r>
              <a:rPr lang="en-US" sz="2000" b="1" dirty="0" err="1">
                <a:latin typeface="Courier New" charset="0"/>
                <a:ea typeface="Courier New" charset="0"/>
                <a:cs typeface="Courier New" charset="0"/>
              </a:rPr>
              <a:t>params</a:t>
            </a:r>
            <a:r>
              <a:rPr lang="en-US" sz="2000" b="1" dirty="0">
                <a:latin typeface="Courier New" charset="0"/>
                <a:ea typeface="Courier New" charset="0"/>
                <a:cs typeface="Courier New" charset="0"/>
              </a:rPr>
              <a:t>[:</a:t>
            </a:r>
            <a:r>
              <a:rPr lang="en-US" sz="2000" b="1" dirty="0" err="1">
                <a:latin typeface="Courier New" charset="0"/>
                <a:ea typeface="Courier New" charset="0"/>
                <a:cs typeface="Courier New" charset="0"/>
              </a:rPr>
              <a:t>site_name</a:t>
            </a:r>
            <a:r>
              <a:rPr lang="en-US" sz="2000" b="1" dirty="0">
                <a:latin typeface="Courier New" charset="0"/>
                <a:ea typeface="Courier New" charset="0"/>
                <a:cs typeface="Courier New" charset="0"/>
              </a:rPr>
              <a:t>]}/html", port: </a:t>
            </a:r>
            <a:r>
              <a:rPr lang="en-US" sz="2000" b="1" dirty="0" err="1">
                <a:latin typeface="Courier New" charset="0"/>
                <a:ea typeface="Courier New" charset="0"/>
                <a:cs typeface="Courier New" charset="0"/>
              </a:rPr>
              <a:t>params</a:t>
            </a:r>
            <a:r>
              <a:rPr lang="en-US" sz="2000" b="1" dirty="0">
                <a:latin typeface="Courier New" charset="0"/>
                <a:ea typeface="Courier New" charset="0"/>
                <a:cs typeface="Courier New" charset="0"/>
              </a:rPr>
              <a:t>[:</a:t>
            </a:r>
            <a:r>
              <a:rPr lang="en-US" sz="2000" b="1" dirty="0" err="1">
                <a:latin typeface="Courier New" charset="0"/>
                <a:ea typeface="Courier New" charset="0"/>
                <a:cs typeface="Courier New" charset="0"/>
              </a:rPr>
              <a:t>site_port</a:t>
            </a:r>
            <a:r>
              <a:rPr lang="en-US" sz="2000" b="1" dirty="0">
                <a:latin typeface="Courier New" charset="0"/>
                <a:ea typeface="Courier New" charset="0"/>
                <a:cs typeface="Courier New" charset="0"/>
              </a:rPr>
              <a:t>]</a:t>
            </a:r>
          </a:p>
          <a:p>
            <a:r>
              <a:rPr lang="en-US" sz="2000" b="1" dirty="0">
                <a:latin typeface="Courier New" charset="0"/>
                <a:ea typeface="Courier New" charset="0"/>
                <a:cs typeface="Courier New" charset="0"/>
              </a:rPr>
              <a:t>    mode '0755'</a:t>
            </a:r>
          </a:p>
          <a:p>
            <a:r>
              <a:rPr lang="en-US" sz="2000" b="1" dirty="0">
                <a:latin typeface="Courier New" charset="0"/>
                <a:ea typeface="Courier New" charset="0"/>
                <a:cs typeface="Courier New" charset="0"/>
              </a:rPr>
              <a:t>    notifies :restart, 'service[</a:t>
            </a:r>
            <a:r>
              <a:rPr lang="en-US" sz="2000" b="1" dirty="0" err="1">
                <a:latin typeface="Courier New" charset="0"/>
                <a:ea typeface="Courier New" charset="0"/>
                <a:cs typeface="Courier New" charset="0"/>
              </a:rPr>
              <a:t>httpd</a:t>
            </a:r>
            <a:r>
              <a:rPr lang="en-US" sz="2000" b="1" dirty="0">
                <a:latin typeface="Courier New" charset="0"/>
                <a:ea typeface="Courier New" charset="0"/>
                <a:cs typeface="Courier New" charset="0"/>
              </a:rPr>
              <a:t>]'</a:t>
            </a:r>
          </a:p>
          <a:p>
            <a:r>
              <a:rPr lang="en-US" sz="2000" b="1" dirty="0">
                <a:latin typeface="Courier New" charset="0"/>
                <a:ea typeface="Courier New" charset="0"/>
                <a:cs typeface="Courier New" charset="0"/>
              </a:rPr>
              <a:t>  end</a:t>
            </a:r>
          </a:p>
          <a:p>
            <a:endParaRPr lang="en-US" sz="2000" b="1" dirty="0">
              <a:latin typeface="Courier New" charset="0"/>
              <a:ea typeface="Courier New" charset="0"/>
              <a:cs typeface="Courier New" charset="0"/>
            </a:endParaRPr>
          </a:p>
          <a:p>
            <a:r>
              <a:rPr lang="en-US" sz="2000" b="1" dirty="0">
                <a:latin typeface="Courier New" charset="0"/>
                <a:ea typeface="Courier New" charset="0"/>
                <a:cs typeface="Courier New" charset="0"/>
              </a:rPr>
              <a:t>  # ... remaining resources ...</a:t>
            </a:r>
          </a:p>
          <a:p>
            <a:r>
              <a:rPr lang="en-US" sz="2000" b="1" dirty="0">
                <a:latin typeface="Courier New" charset="0"/>
                <a:ea typeface="Courier New" charset="0"/>
                <a:cs typeface="Courier New" charset="0"/>
              </a:rPr>
              <a:t>end</a:t>
            </a:r>
          </a:p>
        </p:txBody>
      </p:sp>
      <p:sp>
        <p:nvSpPr>
          <p:cNvPr id="11" name="TextBox 10"/>
          <p:cNvSpPr txBox="1"/>
          <p:nvPr/>
        </p:nvSpPr>
        <p:spPr bwMode="white">
          <a:xfrm>
            <a:off x="736600" y="1911016"/>
            <a:ext cx="14771520" cy="597568"/>
          </a:xfrm>
          <a:prstGeom prst="rect">
            <a:avLst/>
          </a:prstGeom>
          <a:solidFill>
            <a:schemeClr val="bg1">
              <a:lumMod val="85000"/>
              <a:alpha val="50000"/>
            </a:schemeClr>
          </a:solidFill>
        </p:spPr>
        <p:txBody>
          <a:bodyPr vert="horz" wrap="square" lIns="91440" tIns="91440" rIns="91440" bIns="91440" rtlCol="0">
            <a:normAutofit/>
          </a:bodyPr>
          <a:lstStyle/>
          <a:p>
            <a:r>
              <a:rPr lang="en-US" b="1" dirty="0">
                <a:latin typeface="Courier New" charset="0"/>
                <a:ea typeface="Courier New" charset="0"/>
                <a:cs typeface="Courier New" charset="0"/>
              </a:rPr>
              <a:t>definitions/</a:t>
            </a:r>
            <a:r>
              <a:rPr lang="en-US" b="1" dirty="0" err="1">
                <a:latin typeface="Courier New" charset="0"/>
                <a:ea typeface="Courier New" charset="0"/>
                <a:cs typeface="Courier New" charset="0"/>
              </a:rPr>
              <a:t>apache_vhost.rb</a:t>
            </a:r>
            <a:endParaRPr lang="en-US" b="1" dirty="0">
              <a:latin typeface="Courier New" charset="0"/>
              <a:ea typeface="Courier New" charset="0"/>
              <a:cs typeface="Courier New" charset="0"/>
            </a:endParaRPr>
          </a:p>
        </p:txBody>
      </p:sp>
    </p:spTree>
    <p:extLst>
      <p:ext uri="{BB962C8B-B14F-4D97-AF65-F5344CB8AC3E}">
        <p14:creationId xmlns:p14="http://schemas.microsoft.com/office/powerpoint/2010/main" val="235406211"/>
      </p:ext>
    </p:extLst>
  </p:cSld>
  <p:clrMapOvr>
    <a:masterClrMapping/>
  </p:clrMapOvr>
  <p:transition spd="med">
    <p:fade/>
  </p:transition>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 </a:t>
            </a:r>
          </a:p>
        </p:txBody>
      </p:sp>
      <p:sp>
        <p:nvSpPr>
          <p:cNvPr id="7" name="TextBox 6"/>
          <p:cNvSpPr txBox="1"/>
          <p:nvPr/>
        </p:nvSpPr>
        <p:spPr bwMode="white">
          <a:xfrm>
            <a:off x="773280" y="263175"/>
            <a:ext cx="14771520" cy="95596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square" lIns="731520" tIns="91440" rIns="91440" bIns="91440" rtlCol="0" anchor="ctr">
            <a:normAutofit/>
          </a:bodyPr>
          <a:lstStyle/>
          <a:p>
            <a:r>
              <a:rPr lang="en-US" sz="3600" dirty="0"/>
              <a:t>Definitions</a:t>
            </a:r>
          </a:p>
        </p:txBody>
      </p:sp>
      <p:sp>
        <p:nvSpPr>
          <p:cNvPr id="8" name="Oval 7"/>
          <p:cNvSpPr/>
          <p:nvPr/>
        </p:nvSpPr>
        <p:spPr bwMode="auto">
          <a:xfrm>
            <a:off x="302407" y="263175"/>
            <a:ext cx="941746" cy="941746"/>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rPr>
              <a:t>2</a:t>
            </a:r>
          </a:p>
        </p:txBody>
      </p:sp>
      <p:sp>
        <p:nvSpPr>
          <p:cNvPr id="9" name="Rectangle 8"/>
          <p:cNvSpPr/>
          <p:nvPr/>
        </p:nvSpPr>
        <p:spPr bwMode="auto">
          <a:xfrm>
            <a:off x="773280" y="1240394"/>
            <a:ext cx="14771520" cy="530141"/>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b="1" dirty="0">
                <a:gradFill>
                  <a:gsLst>
                    <a:gs pos="0">
                      <a:srgbClr val="FFFFFF"/>
                    </a:gs>
                    <a:gs pos="100000">
                      <a:srgbClr val="FFFFFF"/>
                    </a:gs>
                  </a:gsLst>
                  <a:lin ang="5400000" scaled="0"/>
                </a:gradFill>
              </a:rPr>
              <a:t>BENEFITS &amp; DRAWBACKS</a:t>
            </a:r>
          </a:p>
        </p:txBody>
      </p:sp>
      <p:sp>
        <p:nvSpPr>
          <p:cNvPr id="6" name="Text Placeholder 4"/>
          <p:cNvSpPr>
            <a:spLocks noGrp="1"/>
          </p:cNvSpPr>
          <p:nvPr>
            <p:ph type="body" sz="quarter" idx="12"/>
          </p:nvPr>
        </p:nvSpPr>
        <p:spPr>
          <a:xfrm>
            <a:off x="736600" y="2209800"/>
            <a:ext cx="14812064" cy="4992351"/>
          </a:xfrm>
        </p:spPr>
        <p:txBody>
          <a:bodyPr/>
          <a:lstStyle/>
          <a:p>
            <a:pPr marL="457200" indent="-457200">
              <a:buFont typeface="Arial" charset="0"/>
              <a:buChar char="•"/>
            </a:pPr>
            <a:r>
              <a:rPr lang="en-US" dirty="0"/>
              <a:t>Available in some of the earliest versions of Chef</a:t>
            </a:r>
          </a:p>
          <a:p>
            <a:pPr marL="457200" indent="-457200">
              <a:buFont typeface="Arial" charset="0"/>
              <a:buChar char="•"/>
            </a:pPr>
            <a:r>
              <a:rPr lang="en-US" dirty="0"/>
              <a:t>Allows for code re-use within recipes</a:t>
            </a:r>
          </a:p>
          <a:p>
            <a:pPr marL="457200" indent="-457200">
              <a:buFont typeface="Arial" charset="0"/>
              <a:buChar char="•"/>
            </a:pPr>
            <a:r>
              <a:rPr lang="en-US" dirty="0"/>
              <a:t>Definition usage could be mistaken for a true resource</a:t>
            </a:r>
          </a:p>
          <a:p>
            <a:pPr marL="457200" indent="-457200">
              <a:buFont typeface="Arial" charset="0"/>
              <a:buChar char="•"/>
            </a:pPr>
            <a:r>
              <a:rPr lang="en-US" dirty="0"/>
              <a:t>Definitions do not support notifications (</a:t>
            </a:r>
            <a:r>
              <a:rPr lang="en-US" dirty="0">
                <a:latin typeface="Courier New" charset="0"/>
                <a:ea typeface="Courier New" charset="0"/>
                <a:cs typeface="Courier New" charset="0"/>
              </a:rPr>
              <a:t>subscribes</a:t>
            </a:r>
            <a:r>
              <a:rPr lang="en-US" dirty="0"/>
              <a:t> and </a:t>
            </a:r>
            <a:r>
              <a:rPr lang="en-US" dirty="0">
                <a:latin typeface="Courier New" charset="0"/>
                <a:ea typeface="Courier New" charset="0"/>
                <a:cs typeface="Courier New" charset="0"/>
              </a:rPr>
              <a:t>notifies</a:t>
            </a:r>
            <a:r>
              <a:rPr lang="en-US" dirty="0"/>
              <a:t>) </a:t>
            </a:r>
          </a:p>
          <a:p>
            <a:endParaRPr lang="en-US" dirty="0"/>
          </a:p>
        </p:txBody>
      </p:sp>
    </p:spTree>
    <p:extLst>
      <p:ext uri="{BB962C8B-B14F-4D97-AF65-F5344CB8AC3E}">
        <p14:creationId xmlns:p14="http://schemas.microsoft.com/office/powerpoint/2010/main" val="2144094881"/>
      </p:ext>
    </p:extLst>
  </p:cSld>
  <p:clrMapOvr>
    <a:masterClrMapping/>
  </p:clrMapOvr>
  <p:transition spd="med">
    <p:fade/>
  </p:transition>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 </a:t>
            </a:r>
          </a:p>
        </p:txBody>
      </p:sp>
      <p:sp>
        <p:nvSpPr>
          <p:cNvPr id="7" name="TextBox 6"/>
          <p:cNvSpPr txBox="1"/>
          <p:nvPr/>
        </p:nvSpPr>
        <p:spPr bwMode="white">
          <a:xfrm>
            <a:off x="773280" y="263175"/>
            <a:ext cx="14771520" cy="95596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wrap="square" lIns="731520" tIns="91440" rIns="91440" bIns="91440" rtlCol="0" anchor="ctr">
            <a:normAutofit/>
          </a:bodyPr>
          <a:lstStyle/>
          <a:p>
            <a:r>
              <a:rPr lang="en-US" sz="3600" dirty="0"/>
              <a:t>Light-Weight  Resource-Providers (LWRP)</a:t>
            </a:r>
          </a:p>
        </p:txBody>
      </p:sp>
      <p:sp>
        <p:nvSpPr>
          <p:cNvPr id="8" name="Oval 7"/>
          <p:cNvSpPr/>
          <p:nvPr/>
        </p:nvSpPr>
        <p:spPr bwMode="auto">
          <a:xfrm>
            <a:off x="302407" y="263175"/>
            <a:ext cx="941746" cy="941746"/>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rPr>
              <a:t>3</a:t>
            </a:r>
          </a:p>
        </p:txBody>
      </p:sp>
      <p:sp>
        <p:nvSpPr>
          <p:cNvPr id="9" name="Rectangle 8"/>
          <p:cNvSpPr/>
          <p:nvPr/>
        </p:nvSpPr>
        <p:spPr bwMode="auto">
          <a:xfrm>
            <a:off x="773280" y="1240394"/>
            <a:ext cx="14771520" cy="530141"/>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b="1" dirty="0">
                <a:gradFill>
                  <a:gsLst>
                    <a:gs pos="0">
                      <a:srgbClr val="FFFFFF"/>
                    </a:gs>
                    <a:gs pos="100000">
                      <a:srgbClr val="FFFFFF"/>
                    </a:gs>
                  </a:gsLst>
                  <a:lin ang="5400000" scaled="0"/>
                </a:gradFill>
              </a:rPr>
              <a:t>DESCRIPTION</a:t>
            </a:r>
            <a:endParaRPr lang="en-US" sz="2400" b="1" dirty="0">
              <a:gradFill>
                <a:gsLst>
                  <a:gs pos="0">
                    <a:srgbClr val="FFFFFF"/>
                  </a:gs>
                  <a:gs pos="100000">
                    <a:srgbClr val="FFFFFF"/>
                  </a:gs>
                </a:gsLst>
                <a:lin ang="5400000" scaled="0"/>
              </a:gradFill>
            </a:endParaRPr>
          </a:p>
        </p:txBody>
      </p:sp>
      <p:sp>
        <p:nvSpPr>
          <p:cNvPr id="2" name="Oval 1"/>
          <p:cNvSpPr/>
          <p:nvPr/>
        </p:nvSpPr>
        <p:spPr bwMode="auto">
          <a:xfrm>
            <a:off x="1244153" y="2414337"/>
            <a:ext cx="2117558" cy="2117558"/>
          </a:xfrm>
          <a:prstGeom prst="ellipse">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a:solidFill>
                  <a:schemeClr val="tx1"/>
                </a:solidFill>
              </a:rPr>
              <a:t>Resource DSL</a:t>
            </a:r>
          </a:p>
        </p:txBody>
      </p:sp>
      <p:sp>
        <p:nvSpPr>
          <p:cNvPr id="11" name="Oval 10"/>
          <p:cNvSpPr/>
          <p:nvPr/>
        </p:nvSpPr>
        <p:spPr bwMode="auto">
          <a:xfrm>
            <a:off x="1244153" y="5360180"/>
            <a:ext cx="2117558" cy="2117558"/>
          </a:xfrm>
          <a:prstGeom prst="ellipse">
            <a:avLst/>
          </a:prstGeom>
          <a:solidFill>
            <a:schemeClr val="accent6"/>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a:solidFill>
                  <a:schemeClr val="tx1"/>
                </a:solidFill>
              </a:rPr>
              <a:t>Provider DSL</a:t>
            </a:r>
          </a:p>
        </p:txBody>
      </p:sp>
      <p:sp>
        <p:nvSpPr>
          <p:cNvPr id="5" name="Rectangle 4"/>
          <p:cNvSpPr/>
          <p:nvPr/>
        </p:nvSpPr>
        <p:spPr bwMode="auto">
          <a:xfrm>
            <a:off x="4511753" y="2775284"/>
            <a:ext cx="3368842" cy="1491916"/>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a:solidFill>
                  <a:schemeClr val="tx1"/>
                </a:solidFill>
              </a:rPr>
              <a:t>Resource DSL Parser</a:t>
            </a:r>
          </a:p>
        </p:txBody>
      </p:sp>
      <p:sp>
        <p:nvSpPr>
          <p:cNvPr id="12" name="Rectangle 11"/>
          <p:cNvSpPr/>
          <p:nvPr/>
        </p:nvSpPr>
        <p:spPr bwMode="auto">
          <a:xfrm>
            <a:off x="4511753" y="5694946"/>
            <a:ext cx="3368842" cy="1491916"/>
          </a:xfrm>
          <a:prstGeom prst="rect">
            <a:avLst/>
          </a:prstGeom>
          <a:solidFill>
            <a:schemeClr val="accent6"/>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a:solidFill>
                  <a:schemeClr val="tx1"/>
                </a:solidFill>
              </a:rPr>
              <a:t>Provider DSL Parser</a:t>
            </a:r>
          </a:p>
        </p:txBody>
      </p:sp>
      <p:sp>
        <p:nvSpPr>
          <p:cNvPr id="6" name="Right Brace 5"/>
          <p:cNvSpPr/>
          <p:nvPr/>
        </p:nvSpPr>
        <p:spPr>
          <a:xfrm>
            <a:off x="8233521" y="2775284"/>
            <a:ext cx="1593158" cy="4347410"/>
          </a:xfrm>
          <a:prstGeom prst="rightBrace">
            <a:avLst>
              <a:gd name="adj1" fmla="val 65199"/>
              <a:gd name="adj2" fmla="val 50369"/>
            </a:avLst>
          </a:prstGeom>
          <a:ln w="101600">
            <a:solidFill>
              <a:schemeClr val="accent5"/>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3" name="Oval 12"/>
          <p:cNvSpPr/>
          <p:nvPr/>
        </p:nvSpPr>
        <p:spPr bwMode="auto">
          <a:xfrm>
            <a:off x="10179605" y="2700062"/>
            <a:ext cx="4518884" cy="4518884"/>
          </a:xfrm>
          <a:prstGeom prst="ellipse">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dirty="0">
                <a:solidFill>
                  <a:schemeClr val="tx1"/>
                </a:solidFill>
              </a:rPr>
              <a:t>User Defined Resource</a:t>
            </a:r>
          </a:p>
        </p:txBody>
      </p:sp>
      <p:cxnSp>
        <p:nvCxnSpPr>
          <p:cNvPr id="15" name="Straight Arrow Connector 14"/>
          <p:cNvCxnSpPr/>
          <p:nvPr/>
        </p:nvCxnSpPr>
        <p:spPr>
          <a:xfrm>
            <a:off x="3714637" y="6432882"/>
            <a:ext cx="577516" cy="0"/>
          </a:xfrm>
          <a:prstGeom prst="straightConnector1">
            <a:avLst/>
          </a:prstGeom>
          <a:ln w="101600">
            <a:solidFill>
              <a:schemeClr val="accent6"/>
            </a:solidFill>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p:nvPr/>
        </p:nvCxnSpPr>
        <p:spPr>
          <a:xfrm>
            <a:off x="3714637" y="3473115"/>
            <a:ext cx="577516" cy="0"/>
          </a:xfrm>
          <a:prstGeom prst="straightConnector1">
            <a:avLst/>
          </a:prstGeom>
          <a:ln w="101600">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00008441"/>
      </p:ext>
    </p:extLst>
  </p:cSld>
  <p:clrMapOvr>
    <a:masterClrMapping/>
  </p:clrMapOvr>
  <p:transition spd="med">
    <p:fade/>
  </p:transition>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 </a:t>
            </a:r>
          </a:p>
        </p:txBody>
      </p:sp>
      <p:sp>
        <p:nvSpPr>
          <p:cNvPr id="7" name="TextBox 6"/>
          <p:cNvSpPr txBox="1"/>
          <p:nvPr/>
        </p:nvSpPr>
        <p:spPr bwMode="white">
          <a:xfrm>
            <a:off x="773280" y="263175"/>
            <a:ext cx="14771520" cy="95596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wrap="square" lIns="731520" tIns="91440" rIns="91440" bIns="91440" rtlCol="0" anchor="ctr">
            <a:normAutofit/>
          </a:bodyPr>
          <a:lstStyle/>
          <a:p>
            <a:r>
              <a:rPr lang="en-US" sz="3600" dirty="0"/>
              <a:t>Light-Weight  Resource-Providers (LWRP)</a:t>
            </a:r>
          </a:p>
        </p:txBody>
      </p:sp>
      <p:sp>
        <p:nvSpPr>
          <p:cNvPr id="8" name="Oval 7"/>
          <p:cNvSpPr/>
          <p:nvPr/>
        </p:nvSpPr>
        <p:spPr bwMode="auto">
          <a:xfrm>
            <a:off x="302407" y="263175"/>
            <a:ext cx="941746" cy="941746"/>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rPr>
              <a:t>3</a:t>
            </a:r>
          </a:p>
        </p:txBody>
      </p:sp>
      <p:sp>
        <p:nvSpPr>
          <p:cNvPr id="9" name="Rectangle 8"/>
          <p:cNvSpPr/>
          <p:nvPr/>
        </p:nvSpPr>
        <p:spPr bwMode="auto">
          <a:xfrm>
            <a:off x="773280" y="1240394"/>
            <a:ext cx="14771520" cy="530141"/>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b="1" dirty="0">
                <a:gradFill>
                  <a:gsLst>
                    <a:gs pos="0">
                      <a:srgbClr val="FFFFFF"/>
                    </a:gs>
                    <a:gs pos="100000">
                      <a:srgbClr val="FFFFFF"/>
                    </a:gs>
                  </a:gsLst>
                  <a:lin ang="5400000" scaled="0"/>
                </a:gradFill>
              </a:rPr>
              <a:t>STRUCTURE</a:t>
            </a:r>
            <a:endParaRPr lang="en-US" sz="2400" b="1" dirty="0">
              <a:gradFill>
                <a:gsLst>
                  <a:gs pos="0">
                    <a:srgbClr val="FFFFFF"/>
                  </a:gs>
                  <a:gs pos="100000">
                    <a:srgbClr val="FFFFFF"/>
                  </a:gs>
                </a:gsLst>
                <a:lin ang="5400000" scaled="0"/>
              </a:gradFill>
            </a:endParaRPr>
          </a:p>
        </p:txBody>
      </p:sp>
      <p:grpSp>
        <p:nvGrpSpPr>
          <p:cNvPr id="16" name="Group 15"/>
          <p:cNvGrpSpPr/>
          <p:nvPr/>
        </p:nvGrpSpPr>
        <p:grpSpPr>
          <a:xfrm>
            <a:off x="773282" y="2257926"/>
            <a:ext cx="14771518" cy="3565358"/>
            <a:chOff x="0" y="0"/>
            <a:chExt cx="14771518" cy="2855494"/>
          </a:xfrm>
        </p:grpSpPr>
        <p:sp>
          <p:nvSpPr>
            <p:cNvPr id="17" name="Rounded Rectangle 16"/>
            <p:cNvSpPr/>
            <p:nvPr/>
          </p:nvSpPr>
          <p:spPr>
            <a:xfrm>
              <a:off x="0" y="0"/>
              <a:ext cx="14771518" cy="2855494"/>
            </a:xfrm>
            <a:prstGeom prst="roundRect">
              <a:avLst>
                <a:gd name="adj" fmla="val 8500"/>
              </a:avLst>
            </a:prstGeom>
          </p:spPr>
          <p:style>
            <a:lnRef idx="2">
              <a:schemeClr val="accent2">
                <a:shade val="50000"/>
              </a:schemeClr>
            </a:lnRef>
            <a:fillRef idx="1">
              <a:schemeClr val="accent2"/>
            </a:fillRef>
            <a:effectRef idx="0">
              <a:schemeClr val="accent2"/>
            </a:effectRef>
            <a:fontRef idx="minor">
              <a:schemeClr val="lt1"/>
            </a:fontRef>
          </p:style>
        </p:sp>
        <p:sp>
          <p:nvSpPr>
            <p:cNvPr id="18" name="Rounded Rectangle 4"/>
            <p:cNvSpPr/>
            <p:nvPr/>
          </p:nvSpPr>
          <p:spPr>
            <a:xfrm>
              <a:off x="71089" y="71089"/>
              <a:ext cx="14629340" cy="27133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13360" tIns="213360" rIns="213360" bIns="1762871" numCol="1" spcCol="1270" anchor="t" anchorCtr="0">
              <a:noAutofit/>
            </a:bodyPr>
            <a:lstStyle/>
            <a:p>
              <a:pPr lvl="0" algn="l" defTabSz="2489200">
                <a:lnSpc>
                  <a:spcPct val="90000"/>
                </a:lnSpc>
                <a:spcBef>
                  <a:spcPct val="0"/>
                </a:spcBef>
                <a:spcAft>
                  <a:spcPct val="35000"/>
                </a:spcAft>
              </a:pPr>
              <a:r>
                <a:rPr lang="en-US" sz="5600" b="1" kern="1200" dirty="0" err="1">
                  <a:latin typeface="Courier New" charset="0"/>
                  <a:ea typeface="Courier New" charset="0"/>
                  <a:cs typeface="Courier New" charset="0"/>
                </a:rPr>
                <a:t>my_cookbook</a:t>
              </a:r>
              <a:endParaRPr lang="en-US" sz="5600" b="1" kern="1200" dirty="0">
                <a:latin typeface="Courier New" charset="0"/>
                <a:ea typeface="Courier New" charset="0"/>
                <a:cs typeface="Courier New" charset="0"/>
              </a:endParaRPr>
            </a:p>
          </p:txBody>
        </p:sp>
      </p:grpSp>
      <p:grpSp>
        <p:nvGrpSpPr>
          <p:cNvPr id="19" name="Group 18"/>
          <p:cNvGrpSpPr/>
          <p:nvPr/>
        </p:nvGrpSpPr>
        <p:grpSpPr>
          <a:xfrm>
            <a:off x="1137971" y="3558940"/>
            <a:ext cx="14032942" cy="2108676"/>
            <a:chOff x="369287" y="1284972"/>
            <a:chExt cx="14032942" cy="1245455"/>
          </a:xfrm>
        </p:grpSpPr>
        <p:sp>
          <p:nvSpPr>
            <p:cNvPr id="20" name="Rounded Rectangle 19"/>
            <p:cNvSpPr/>
            <p:nvPr/>
          </p:nvSpPr>
          <p:spPr>
            <a:xfrm>
              <a:off x="369287" y="1284972"/>
              <a:ext cx="14032942" cy="1147898"/>
            </a:xfrm>
            <a:prstGeom prst="roundRect">
              <a:avLst>
                <a:gd name="adj" fmla="val 10500"/>
              </a:avLst>
            </a:prstGeom>
          </p:spPr>
          <p:style>
            <a:lnRef idx="1">
              <a:schemeClr val="dk2">
                <a:hueOff val="0"/>
                <a:satOff val="0"/>
                <a:lumOff val="0"/>
                <a:alphaOff val="0"/>
              </a:schemeClr>
            </a:lnRef>
            <a:fillRef idx="1">
              <a:schemeClr val="lt2">
                <a:alpha val="90000"/>
                <a:hueOff val="0"/>
                <a:satOff val="0"/>
                <a:lumOff val="0"/>
                <a:alphaOff val="0"/>
              </a:schemeClr>
            </a:fillRef>
            <a:effectRef idx="2">
              <a:schemeClr val="lt2">
                <a:alpha val="90000"/>
                <a:hueOff val="0"/>
                <a:satOff val="0"/>
                <a:lumOff val="0"/>
                <a:alphaOff val="0"/>
              </a:schemeClr>
            </a:effectRef>
            <a:fontRef idx="minor">
              <a:schemeClr val="dk1">
                <a:hueOff val="0"/>
                <a:satOff val="0"/>
                <a:lumOff val="0"/>
                <a:alphaOff val="0"/>
              </a:schemeClr>
            </a:fontRef>
          </p:style>
        </p:sp>
        <p:sp>
          <p:nvSpPr>
            <p:cNvPr id="21" name="Rounded Rectangle 6"/>
            <p:cNvSpPr/>
            <p:nvPr/>
          </p:nvSpPr>
          <p:spPr>
            <a:xfrm>
              <a:off x="408804" y="1324489"/>
              <a:ext cx="13953908" cy="120593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b="1" dirty="0">
                  <a:latin typeface="Courier New" charset="0"/>
                  <a:ea typeface="Courier New" charset="0"/>
                  <a:cs typeface="Courier New" charset="0"/>
                </a:rPr>
                <a:t>resources/</a:t>
              </a:r>
              <a:endParaRPr lang="en-US" sz="2400" b="1" kern="1200" dirty="0">
                <a:latin typeface="Courier New" charset="0"/>
                <a:ea typeface="Courier New" charset="0"/>
                <a:cs typeface="Courier New" charset="0"/>
              </a:endParaRPr>
            </a:p>
            <a:p>
              <a:pPr marL="171450" lvl="1" indent="-171450" algn="l" defTabSz="844550">
                <a:lnSpc>
                  <a:spcPct val="90000"/>
                </a:lnSpc>
                <a:spcBef>
                  <a:spcPct val="0"/>
                </a:spcBef>
                <a:spcAft>
                  <a:spcPct val="15000"/>
                </a:spcAft>
                <a:buChar char="••"/>
              </a:pPr>
              <a:r>
                <a:rPr lang="en-US" sz="1900" b="1" dirty="0">
                  <a:latin typeface="Courier New" charset="0"/>
                  <a:ea typeface="Courier New" charset="0"/>
                  <a:cs typeface="Courier New" charset="0"/>
                </a:rPr>
                <a:t>[</a:t>
              </a:r>
              <a:r>
                <a:rPr lang="en-US" sz="1900" b="1" dirty="0" err="1">
                  <a:latin typeface="Courier New" charset="0"/>
                  <a:ea typeface="Courier New" charset="0"/>
                  <a:cs typeface="Courier New" charset="0"/>
                </a:rPr>
                <a:t>my_resource_name</a:t>
              </a:r>
              <a:r>
                <a:rPr lang="en-US" sz="1900" b="1" dirty="0">
                  <a:latin typeface="Courier New" charset="0"/>
                  <a:ea typeface="Courier New" charset="0"/>
                  <a:cs typeface="Courier New" charset="0"/>
                </a:rPr>
                <a:t>].</a:t>
              </a:r>
              <a:r>
                <a:rPr lang="en-US" sz="1900" b="1" dirty="0" err="1">
                  <a:latin typeface="Courier New" charset="0"/>
                  <a:ea typeface="Courier New" charset="0"/>
                  <a:cs typeface="Courier New" charset="0"/>
                </a:rPr>
                <a:t>rb</a:t>
              </a:r>
              <a:endParaRPr lang="en-US" sz="1900" b="1" dirty="0">
                <a:latin typeface="Courier New" charset="0"/>
                <a:ea typeface="Courier New" charset="0"/>
                <a:cs typeface="Courier New" charset="0"/>
              </a:endParaRPr>
            </a:p>
            <a:p>
              <a:pPr lvl="0" defTabSz="1066800">
                <a:lnSpc>
                  <a:spcPct val="90000"/>
                </a:lnSpc>
                <a:spcAft>
                  <a:spcPct val="35000"/>
                </a:spcAft>
              </a:pPr>
              <a:r>
                <a:rPr lang="en-US" b="1" dirty="0">
                  <a:latin typeface="Courier New" charset="0"/>
                  <a:ea typeface="Courier New" charset="0"/>
                  <a:cs typeface="Courier New" charset="0"/>
                </a:rPr>
                <a:t>providers/</a:t>
              </a:r>
            </a:p>
            <a:p>
              <a:pPr marL="171450" lvl="1" indent="-171450" defTabSz="844550">
                <a:lnSpc>
                  <a:spcPct val="90000"/>
                </a:lnSpc>
                <a:spcAft>
                  <a:spcPct val="15000"/>
                </a:spcAft>
                <a:buChar char="••"/>
              </a:pPr>
              <a:r>
                <a:rPr lang="en-US" sz="1900" b="1" dirty="0">
                  <a:latin typeface="Courier New" charset="0"/>
                  <a:ea typeface="Courier New" charset="0"/>
                  <a:cs typeface="Courier New" charset="0"/>
                </a:rPr>
                <a:t>[</a:t>
              </a:r>
              <a:r>
                <a:rPr lang="en-US" sz="1900" b="1" dirty="0" err="1">
                  <a:latin typeface="Courier New" charset="0"/>
                  <a:ea typeface="Courier New" charset="0"/>
                  <a:cs typeface="Courier New" charset="0"/>
                </a:rPr>
                <a:t>my_resource_name</a:t>
              </a:r>
              <a:r>
                <a:rPr lang="en-US" sz="1900" b="1" dirty="0">
                  <a:latin typeface="Courier New" charset="0"/>
                  <a:ea typeface="Courier New" charset="0"/>
                  <a:cs typeface="Courier New" charset="0"/>
                </a:rPr>
                <a:t>].</a:t>
              </a:r>
              <a:r>
                <a:rPr lang="en-US" sz="1900" b="1" dirty="0" err="1">
                  <a:latin typeface="Courier New" charset="0"/>
                  <a:ea typeface="Courier New" charset="0"/>
                  <a:cs typeface="Courier New" charset="0"/>
                </a:rPr>
                <a:t>rb</a:t>
              </a:r>
              <a:endParaRPr lang="en-US" sz="1900" b="1" dirty="0">
                <a:latin typeface="Courier New" charset="0"/>
                <a:ea typeface="Courier New" charset="0"/>
                <a:cs typeface="Courier New" charset="0"/>
              </a:endParaRPr>
            </a:p>
            <a:p>
              <a:pPr marL="0" lvl="1" indent="0" algn="l" defTabSz="844550">
                <a:lnSpc>
                  <a:spcPct val="90000"/>
                </a:lnSpc>
                <a:spcBef>
                  <a:spcPct val="0"/>
                </a:spcBef>
                <a:spcAft>
                  <a:spcPct val="15000"/>
                </a:spcAft>
              </a:pPr>
              <a:endParaRPr lang="en-US" sz="1900" b="1" kern="1200" dirty="0">
                <a:latin typeface="Courier New" charset="0"/>
                <a:ea typeface="Courier New" charset="0"/>
                <a:cs typeface="Courier New" charset="0"/>
              </a:endParaRPr>
            </a:p>
          </p:txBody>
        </p:sp>
      </p:grpSp>
      <p:sp>
        <p:nvSpPr>
          <p:cNvPr id="22" name="TextBox 21"/>
          <p:cNvSpPr txBox="1"/>
          <p:nvPr/>
        </p:nvSpPr>
        <p:spPr bwMode="white">
          <a:xfrm>
            <a:off x="773280" y="6128085"/>
            <a:ext cx="14771520" cy="1828800"/>
          </a:xfrm>
          <a:prstGeom prst="rect">
            <a:avLst/>
          </a:prstGeom>
        </p:spPr>
        <p:txBody>
          <a:bodyPr vert="horz" wrap="square" lIns="91440" tIns="91440" rIns="91440" bIns="91440" rtlCol="0">
            <a:normAutofit/>
          </a:bodyPr>
          <a:lstStyle/>
          <a:p>
            <a:r>
              <a:rPr lang="en-US" dirty="0"/>
              <a:t>An LWRP is defined in two separate files that share the same name. The resource definition is defined in the resources directory of the cookbook; the provider definition in the providers directory.</a:t>
            </a:r>
          </a:p>
          <a:p>
            <a:endParaRPr lang="en-US" dirty="0"/>
          </a:p>
          <a:p>
            <a:r>
              <a:rPr lang="en-US" dirty="0"/>
              <a:t>The cookbook name is combined with the file name to create the name of the resource.</a:t>
            </a:r>
          </a:p>
        </p:txBody>
      </p:sp>
    </p:spTree>
    <p:extLst>
      <p:ext uri="{BB962C8B-B14F-4D97-AF65-F5344CB8AC3E}">
        <p14:creationId xmlns:p14="http://schemas.microsoft.com/office/powerpoint/2010/main" val="882870954"/>
      </p:ext>
    </p:extLst>
  </p:cSld>
  <p:clrMapOvr>
    <a:masterClrMapping/>
  </p:clrMapOvr>
  <p:transition spd="med">
    <p:fade/>
  </p:transition>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 </a:t>
            </a:r>
          </a:p>
        </p:txBody>
      </p:sp>
      <p:sp>
        <p:nvSpPr>
          <p:cNvPr id="7" name="TextBox 6"/>
          <p:cNvSpPr txBox="1"/>
          <p:nvPr/>
        </p:nvSpPr>
        <p:spPr bwMode="white">
          <a:xfrm>
            <a:off x="773280" y="263175"/>
            <a:ext cx="14771520" cy="95596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wrap="square" lIns="731520" tIns="91440" rIns="91440" bIns="91440" rtlCol="0" anchor="ctr">
            <a:normAutofit/>
          </a:bodyPr>
          <a:lstStyle/>
          <a:p>
            <a:r>
              <a:rPr lang="en-US" sz="3600" dirty="0"/>
              <a:t>Light-Weight  Resource-Providers (LWRP)</a:t>
            </a:r>
          </a:p>
        </p:txBody>
      </p:sp>
      <p:sp>
        <p:nvSpPr>
          <p:cNvPr id="8" name="Oval 7"/>
          <p:cNvSpPr/>
          <p:nvPr/>
        </p:nvSpPr>
        <p:spPr bwMode="auto">
          <a:xfrm>
            <a:off x="302407" y="263175"/>
            <a:ext cx="941746" cy="941746"/>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rPr>
              <a:t>3</a:t>
            </a:r>
          </a:p>
        </p:txBody>
      </p:sp>
      <p:sp>
        <p:nvSpPr>
          <p:cNvPr id="9" name="Rectangle 8"/>
          <p:cNvSpPr/>
          <p:nvPr/>
        </p:nvSpPr>
        <p:spPr bwMode="auto">
          <a:xfrm>
            <a:off x="773280" y="1240394"/>
            <a:ext cx="14771520" cy="530141"/>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b="1" dirty="0">
                <a:gradFill>
                  <a:gsLst>
                    <a:gs pos="0">
                      <a:srgbClr val="FFFFFF"/>
                    </a:gs>
                    <a:gs pos="100000">
                      <a:srgbClr val="FFFFFF"/>
                    </a:gs>
                  </a:gsLst>
                  <a:lin ang="5400000" scaled="0"/>
                </a:gradFill>
              </a:rPr>
              <a:t>IMPLEMENTATION LANGUAGE - RESOURCE</a:t>
            </a:r>
            <a:endParaRPr lang="en-US" sz="2400" b="1" dirty="0">
              <a:gradFill>
                <a:gsLst>
                  <a:gs pos="0">
                    <a:srgbClr val="FFFFFF"/>
                  </a:gs>
                  <a:gs pos="100000">
                    <a:srgbClr val="FFFFFF"/>
                  </a:gs>
                </a:gsLst>
                <a:lin ang="5400000" scaled="0"/>
              </a:gradFill>
            </a:endParaRPr>
          </a:p>
        </p:txBody>
      </p:sp>
      <p:sp>
        <p:nvSpPr>
          <p:cNvPr id="6" name="TextBox 5"/>
          <p:cNvSpPr txBox="1"/>
          <p:nvPr/>
        </p:nvSpPr>
        <p:spPr bwMode="white">
          <a:xfrm>
            <a:off x="736600" y="2652082"/>
            <a:ext cx="14771520" cy="5417098"/>
          </a:xfrm>
          <a:prstGeom prst="rect">
            <a:avLst/>
          </a:prstGeom>
          <a:ln w="12700">
            <a:solidFill>
              <a:schemeClr val="tx2"/>
            </a:solidFill>
            <a:prstDash val="dash"/>
          </a:ln>
        </p:spPr>
        <p:txBody>
          <a:bodyPr vert="horz" wrap="square" lIns="91440" tIns="91440" rIns="91440" bIns="91440" rtlCol="0">
            <a:noAutofit/>
          </a:bodyPr>
          <a:lstStyle/>
          <a:p>
            <a:r>
              <a:rPr lang="en-US" sz="2000" b="1" dirty="0">
                <a:latin typeface="Courier New" charset="0"/>
                <a:ea typeface="Courier New" charset="0"/>
                <a:cs typeface="Courier New" charset="0"/>
              </a:rPr>
              <a:t>actions :create, :delete</a:t>
            </a:r>
          </a:p>
          <a:p>
            <a:endParaRPr lang="en-US" sz="2000" b="1" dirty="0">
              <a:latin typeface="Courier New" charset="0"/>
              <a:ea typeface="Courier New" charset="0"/>
              <a:cs typeface="Courier New" charset="0"/>
            </a:endParaRPr>
          </a:p>
          <a:p>
            <a:r>
              <a:rPr lang="en-US" sz="2000" b="1" dirty="0" err="1">
                <a:latin typeface="Courier New" charset="0"/>
                <a:ea typeface="Courier New" charset="0"/>
                <a:cs typeface="Courier New" charset="0"/>
              </a:rPr>
              <a:t>default_action</a:t>
            </a:r>
            <a:r>
              <a:rPr lang="en-US" sz="2000" b="1" dirty="0">
                <a:latin typeface="Courier New" charset="0"/>
                <a:ea typeface="Courier New" charset="0"/>
                <a:cs typeface="Courier New" charset="0"/>
              </a:rPr>
              <a:t> :create</a:t>
            </a:r>
          </a:p>
          <a:p>
            <a:endParaRPr lang="en-US" sz="2000" b="1" dirty="0">
              <a:latin typeface="Courier New" charset="0"/>
              <a:ea typeface="Courier New" charset="0"/>
              <a:cs typeface="Courier New" charset="0"/>
            </a:endParaRPr>
          </a:p>
          <a:p>
            <a:r>
              <a:rPr lang="en-US" sz="2000" b="1" dirty="0">
                <a:latin typeface="Courier New" charset="0"/>
                <a:ea typeface="Courier New" charset="0"/>
                <a:cs typeface="Courier New" charset="0"/>
              </a:rPr>
              <a:t>attribute :</a:t>
            </a:r>
            <a:r>
              <a:rPr lang="en-US" sz="2000" b="1" dirty="0" err="1">
                <a:latin typeface="Courier New" charset="0"/>
                <a:ea typeface="Courier New" charset="0"/>
                <a:cs typeface="Courier New" charset="0"/>
              </a:rPr>
              <a:t>site_name</a:t>
            </a:r>
            <a:r>
              <a:rPr lang="en-US" sz="2000" b="1" dirty="0">
                <a:latin typeface="Courier New" charset="0"/>
                <a:ea typeface="Courier New" charset="0"/>
                <a:cs typeface="Courier New" charset="0"/>
              </a:rPr>
              <a:t>, String, </a:t>
            </a:r>
            <a:r>
              <a:rPr lang="en-US" sz="2000" b="1" dirty="0" err="1">
                <a:latin typeface="Courier New" charset="0"/>
                <a:ea typeface="Courier New" charset="0"/>
                <a:cs typeface="Courier New" charset="0"/>
              </a:rPr>
              <a:t>name_attribute</a:t>
            </a:r>
            <a:r>
              <a:rPr lang="en-US" sz="2000" b="1" dirty="0">
                <a:latin typeface="Courier New" charset="0"/>
                <a:ea typeface="Courier New" charset="0"/>
                <a:cs typeface="Courier New" charset="0"/>
              </a:rPr>
              <a:t>: true</a:t>
            </a:r>
          </a:p>
          <a:p>
            <a:r>
              <a:rPr lang="en-US" sz="2000" b="1" dirty="0">
                <a:latin typeface="Courier New" charset="0"/>
                <a:ea typeface="Courier New" charset="0"/>
                <a:cs typeface="Courier New" charset="0"/>
              </a:rPr>
              <a:t>attribute :</a:t>
            </a:r>
            <a:r>
              <a:rPr lang="en-US" sz="2000" b="1" dirty="0" err="1">
                <a:latin typeface="Courier New" charset="0"/>
                <a:ea typeface="Courier New" charset="0"/>
                <a:cs typeface="Courier New" charset="0"/>
              </a:rPr>
              <a:t>site_port</a:t>
            </a:r>
            <a:r>
              <a:rPr lang="en-US" sz="2000" b="1" dirty="0">
                <a:latin typeface="Courier New" charset="0"/>
                <a:ea typeface="Courier New" charset="0"/>
                <a:cs typeface="Courier New" charset="0"/>
              </a:rPr>
              <a:t>, Integer, default: 80</a:t>
            </a:r>
          </a:p>
        </p:txBody>
      </p:sp>
      <p:sp>
        <p:nvSpPr>
          <p:cNvPr id="11" name="TextBox 10"/>
          <p:cNvSpPr txBox="1"/>
          <p:nvPr/>
        </p:nvSpPr>
        <p:spPr bwMode="white">
          <a:xfrm>
            <a:off x="736600" y="1912524"/>
            <a:ext cx="14771520" cy="597568"/>
          </a:xfrm>
          <a:prstGeom prst="rect">
            <a:avLst/>
          </a:prstGeom>
          <a:solidFill>
            <a:schemeClr val="bg1">
              <a:lumMod val="85000"/>
              <a:alpha val="50000"/>
            </a:schemeClr>
          </a:solidFill>
        </p:spPr>
        <p:txBody>
          <a:bodyPr vert="horz" wrap="square" lIns="91440" tIns="91440" rIns="91440" bIns="91440" rtlCol="0">
            <a:normAutofit/>
          </a:bodyPr>
          <a:lstStyle/>
          <a:p>
            <a:r>
              <a:rPr lang="en-US" b="1" dirty="0">
                <a:latin typeface="Courier New" charset="0"/>
                <a:ea typeface="Courier New" charset="0"/>
                <a:cs typeface="Courier New" charset="0"/>
              </a:rPr>
              <a:t>resources/</a:t>
            </a:r>
            <a:r>
              <a:rPr lang="en-US" b="1" dirty="0" err="1">
                <a:latin typeface="Courier New" charset="0"/>
                <a:ea typeface="Courier New" charset="0"/>
                <a:cs typeface="Courier New" charset="0"/>
              </a:rPr>
              <a:t>vhost.rb</a:t>
            </a:r>
            <a:endParaRPr lang="en-US" b="1" dirty="0">
              <a:latin typeface="Courier New" charset="0"/>
              <a:ea typeface="Courier New" charset="0"/>
              <a:cs typeface="Courier New" charset="0"/>
            </a:endParaRPr>
          </a:p>
        </p:txBody>
      </p:sp>
    </p:spTree>
    <p:extLst>
      <p:ext uri="{BB962C8B-B14F-4D97-AF65-F5344CB8AC3E}">
        <p14:creationId xmlns:p14="http://schemas.microsoft.com/office/powerpoint/2010/main" val="1084494422"/>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Text Placeholder 2"/>
          <p:cNvSpPr>
            <a:spLocks noGrp="1"/>
          </p:cNvSpPr>
          <p:nvPr>
            <p:ph type="body" sz="quarter" idx="12"/>
          </p:nvPr>
        </p:nvSpPr>
        <p:spPr/>
        <p:txBody>
          <a:bodyPr/>
          <a:lstStyle/>
          <a:p>
            <a:r>
              <a:rPr lang="en-US" dirty="0"/>
              <a:t>After completing this module, you should be able to:</a:t>
            </a:r>
          </a:p>
          <a:p>
            <a:endParaRPr lang="en-US" dirty="0"/>
          </a:p>
          <a:p>
            <a:pPr marL="457200" indent="-457200">
              <a:buFont typeface="Wingdings" charset="2"/>
              <a:buChar char="Ø"/>
            </a:pPr>
            <a:r>
              <a:rPr lang="en-US" dirty="0"/>
              <a:t>Write an integration test</a:t>
            </a:r>
          </a:p>
          <a:p>
            <a:pPr marL="457200" indent="-457200">
              <a:buFont typeface="Wingdings" charset="2"/>
              <a:buChar char="Ø"/>
            </a:pPr>
            <a:r>
              <a:rPr lang="en-US" dirty="0"/>
              <a:t>Use Test Kitchen to create, converge, and verify a recipe</a:t>
            </a:r>
          </a:p>
          <a:p>
            <a:pPr marL="457200" indent="-457200">
              <a:buFont typeface="Wingdings" charset="2"/>
              <a:buChar char="Ø"/>
            </a:pPr>
            <a:r>
              <a:rPr lang="en-US" dirty="0"/>
              <a:t>Develop a cookbook with a test-driven approach</a:t>
            </a:r>
          </a:p>
        </p:txBody>
      </p:sp>
    </p:spTree>
    <p:extLst>
      <p:ext uri="{BB962C8B-B14F-4D97-AF65-F5344CB8AC3E}">
        <p14:creationId xmlns:p14="http://schemas.microsoft.com/office/powerpoint/2010/main" val="3816834146"/>
      </p:ext>
    </p:extLst>
  </p:cSld>
  <p:clrMapOvr>
    <a:masterClrMapping/>
  </p:clrMapOvr>
  <p:transition spd="med">
    <p:fade/>
  </p:transition>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 </a:t>
            </a:r>
          </a:p>
        </p:txBody>
      </p:sp>
      <p:sp>
        <p:nvSpPr>
          <p:cNvPr id="7" name="TextBox 6"/>
          <p:cNvSpPr txBox="1"/>
          <p:nvPr/>
        </p:nvSpPr>
        <p:spPr bwMode="white">
          <a:xfrm>
            <a:off x="773280" y="263175"/>
            <a:ext cx="14771520" cy="95596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wrap="square" lIns="731520" tIns="91440" rIns="91440" bIns="91440" rtlCol="0" anchor="ctr">
            <a:normAutofit/>
          </a:bodyPr>
          <a:lstStyle/>
          <a:p>
            <a:r>
              <a:rPr lang="en-US" sz="3600" dirty="0"/>
              <a:t>Light-Weight  Resource-Providers (LWRP)</a:t>
            </a:r>
          </a:p>
        </p:txBody>
      </p:sp>
      <p:sp>
        <p:nvSpPr>
          <p:cNvPr id="8" name="Oval 7"/>
          <p:cNvSpPr/>
          <p:nvPr/>
        </p:nvSpPr>
        <p:spPr bwMode="auto">
          <a:xfrm>
            <a:off x="302407" y="263175"/>
            <a:ext cx="941746" cy="941746"/>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rPr>
              <a:t>3</a:t>
            </a:r>
          </a:p>
        </p:txBody>
      </p:sp>
      <p:sp>
        <p:nvSpPr>
          <p:cNvPr id="9" name="Rectangle 8"/>
          <p:cNvSpPr/>
          <p:nvPr/>
        </p:nvSpPr>
        <p:spPr bwMode="auto">
          <a:xfrm>
            <a:off x="773280" y="1240394"/>
            <a:ext cx="14771520" cy="530141"/>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b="1" dirty="0">
                <a:gradFill>
                  <a:gsLst>
                    <a:gs pos="0">
                      <a:srgbClr val="FFFFFF"/>
                    </a:gs>
                    <a:gs pos="100000">
                      <a:srgbClr val="FFFFFF"/>
                    </a:gs>
                  </a:gsLst>
                  <a:lin ang="5400000" scaled="0"/>
                </a:gradFill>
              </a:rPr>
              <a:t>IMPLEMENTATION LANGUAGE - PROVIDER</a:t>
            </a:r>
            <a:endParaRPr lang="en-US" sz="2400" b="1" dirty="0">
              <a:gradFill>
                <a:gsLst>
                  <a:gs pos="0">
                    <a:srgbClr val="FFFFFF"/>
                  </a:gs>
                  <a:gs pos="100000">
                    <a:srgbClr val="FFFFFF"/>
                  </a:gs>
                </a:gsLst>
                <a:lin ang="5400000" scaled="0"/>
              </a:gradFill>
            </a:endParaRPr>
          </a:p>
        </p:txBody>
      </p:sp>
      <p:sp>
        <p:nvSpPr>
          <p:cNvPr id="6" name="TextBox 5"/>
          <p:cNvSpPr txBox="1"/>
          <p:nvPr/>
        </p:nvSpPr>
        <p:spPr bwMode="white">
          <a:xfrm>
            <a:off x="736600" y="2652082"/>
            <a:ext cx="14771520" cy="5417098"/>
          </a:xfrm>
          <a:prstGeom prst="rect">
            <a:avLst/>
          </a:prstGeom>
          <a:ln w="12700">
            <a:solidFill>
              <a:schemeClr val="tx2"/>
            </a:solidFill>
            <a:prstDash val="dash"/>
          </a:ln>
        </p:spPr>
        <p:txBody>
          <a:bodyPr vert="horz" wrap="square" lIns="91440" tIns="91440" rIns="91440" bIns="91440" rtlCol="0">
            <a:noAutofit/>
          </a:bodyPr>
          <a:lstStyle/>
          <a:p>
            <a:r>
              <a:rPr lang="en-US" sz="2000" b="1" dirty="0">
                <a:latin typeface="Courier New" charset="0"/>
                <a:ea typeface="Courier New" charset="0"/>
                <a:cs typeface="Courier New" charset="0"/>
              </a:rPr>
              <a:t>action :create do</a:t>
            </a:r>
          </a:p>
          <a:p>
            <a:r>
              <a:rPr lang="en-US" sz="2000" b="1" dirty="0">
                <a:latin typeface="Courier New" charset="0"/>
                <a:ea typeface="Courier New" charset="0"/>
                <a:cs typeface="Courier New" charset="0"/>
              </a:rPr>
              <a:t>  directory "/</a:t>
            </a:r>
            <a:r>
              <a:rPr lang="en-US" sz="2000" b="1" dirty="0" err="1">
                <a:latin typeface="Courier New" charset="0"/>
                <a:ea typeface="Courier New" charset="0"/>
                <a:cs typeface="Courier New" charset="0"/>
              </a:rPr>
              <a:t>srv</a:t>
            </a:r>
            <a:r>
              <a:rPr lang="en-US" sz="2000" b="1" dirty="0">
                <a:latin typeface="Courier New" charset="0"/>
                <a:ea typeface="Courier New" charset="0"/>
                <a:cs typeface="Courier New" charset="0"/>
              </a:rPr>
              <a:t>/apache/#{</a:t>
            </a:r>
            <a:r>
              <a:rPr lang="en-US" sz="2000" b="1" dirty="0" err="1">
                <a:latin typeface="Courier New" charset="0"/>
                <a:ea typeface="Courier New" charset="0"/>
                <a:cs typeface="Courier New" charset="0"/>
              </a:rPr>
              <a:t>new_resource.site_name</a:t>
            </a:r>
            <a:r>
              <a:rPr lang="en-US" sz="2000" b="1" dirty="0">
                <a:latin typeface="Courier New" charset="0"/>
                <a:ea typeface="Courier New" charset="0"/>
                <a:cs typeface="Courier New" charset="0"/>
              </a:rPr>
              <a:t>}/html' do</a:t>
            </a:r>
          </a:p>
          <a:p>
            <a:r>
              <a:rPr lang="en-US" sz="2000" b="1" dirty="0">
                <a:latin typeface="Courier New" charset="0"/>
                <a:ea typeface="Courier New" charset="0"/>
                <a:cs typeface="Courier New" charset="0"/>
              </a:rPr>
              <a:t>    recursive true</a:t>
            </a:r>
          </a:p>
          <a:p>
            <a:r>
              <a:rPr lang="en-US" sz="2000" b="1" dirty="0">
                <a:latin typeface="Courier New" charset="0"/>
                <a:ea typeface="Courier New" charset="0"/>
                <a:cs typeface="Courier New" charset="0"/>
              </a:rPr>
              <a:t>    mode '0755'</a:t>
            </a:r>
          </a:p>
          <a:p>
            <a:r>
              <a:rPr lang="en-US" sz="2000" b="1" dirty="0">
                <a:latin typeface="Courier New" charset="0"/>
                <a:ea typeface="Courier New" charset="0"/>
                <a:cs typeface="Courier New" charset="0"/>
              </a:rPr>
              <a:t>  end</a:t>
            </a:r>
          </a:p>
          <a:p>
            <a:endParaRPr lang="en-US" sz="2000" b="1" dirty="0">
              <a:latin typeface="Courier New" charset="0"/>
              <a:ea typeface="Courier New" charset="0"/>
              <a:cs typeface="Courier New" charset="0"/>
            </a:endParaRPr>
          </a:p>
          <a:p>
            <a:r>
              <a:rPr lang="en-US" sz="2000" b="1" dirty="0">
                <a:latin typeface="Courier New" charset="0"/>
                <a:ea typeface="Courier New" charset="0"/>
                <a:cs typeface="Courier New" charset="0"/>
              </a:rPr>
              <a:t>  templates "/</a:t>
            </a:r>
            <a:r>
              <a:rPr lang="en-US" sz="2000" b="1" dirty="0" err="1">
                <a:latin typeface="Courier New" charset="0"/>
                <a:ea typeface="Courier New" charset="0"/>
                <a:cs typeface="Courier New" charset="0"/>
              </a:rPr>
              <a:t>srv</a:t>
            </a:r>
            <a:r>
              <a:rPr lang="en-US" sz="2000" b="1" dirty="0">
                <a:latin typeface="Courier New" charset="0"/>
                <a:ea typeface="Courier New" charset="0"/>
                <a:cs typeface="Courier New" charset="0"/>
              </a:rPr>
              <a:t>/apache/#{</a:t>
            </a:r>
            <a:r>
              <a:rPr lang="en-US" sz="2000" b="1" dirty="0" err="1">
                <a:latin typeface="Courier New" charset="0"/>
                <a:ea typeface="Courier New" charset="0"/>
                <a:cs typeface="Courier New" charset="0"/>
              </a:rPr>
              <a:t>new_resource.site_name</a:t>
            </a:r>
            <a:r>
              <a:rPr lang="en-US" sz="2000" b="1" dirty="0">
                <a:latin typeface="Courier New" charset="0"/>
                <a:ea typeface="Courier New" charset="0"/>
                <a:cs typeface="Courier New" charset="0"/>
              </a:rPr>
              <a:t>}/html" do</a:t>
            </a:r>
          </a:p>
          <a:p>
            <a:r>
              <a:rPr lang="en-US" sz="2000" b="1" dirty="0">
                <a:latin typeface="Courier New" charset="0"/>
                <a:ea typeface="Courier New" charset="0"/>
                <a:cs typeface="Courier New" charset="0"/>
              </a:rPr>
              <a:t>    source '</a:t>
            </a:r>
            <a:r>
              <a:rPr lang="en-US" sz="2000" b="1" dirty="0" err="1">
                <a:latin typeface="Courier New" charset="0"/>
                <a:ea typeface="Courier New" charset="0"/>
                <a:cs typeface="Courier New" charset="0"/>
              </a:rPr>
              <a:t>conf.erb</a:t>
            </a:r>
            <a:r>
              <a:rPr lang="en-US" sz="2000" b="1" dirty="0">
                <a:latin typeface="Courier New" charset="0"/>
                <a:ea typeface="Courier New" charset="0"/>
                <a:cs typeface="Courier New" charset="0"/>
              </a:rPr>
              <a:t>'</a:t>
            </a:r>
          </a:p>
          <a:p>
            <a:r>
              <a:rPr lang="en-US" sz="2000" b="1" dirty="0">
                <a:latin typeface="Courier New" charset="0"/>
                <a:ea typeface="Courier New" charset="0"/>
                <a:cs typeface="Courier New" charset="0"/>
              </a:rPr>
              <a:t>    mode '0644'</a:t>
            </a:r>
          </a:p>
          <a:p>
            <a:r>
              <a:rPr lang="en-US" sz="2000" b="1" dirty="0">
                <a:latin typeface="Courier New" charset="0"/>
                <a:ea typeface="Courier New" charset="0"/>
                <a:cs typeface="Courier New" charset="0"/>
              </a:rPr>
              <a:t>    variables(</a:t>
            </a:r>
            <a:r>
              <a:rPr lang="en-US" sz="2000" b="1" dirty="0" err="1">
                <a:latin typeface="Courier New" charset="0"/>
                <a:ea typeface="Courier New" charset="0"/>
                <a:cs typeface="Courier New" charset="0"/>
              </a:rPr>
              <a:t>document_root</a:t>
            </a:r>
            <a:r>
              <a:rPr lang="en-US" sz="2000" b="1" dirty="0">
                <a:latin typeface="Courier New" charset="0"/>
                <a:ea typeface="Courier New" charset="0"/>
                <a:cs typeface="Courier New" charset="0"/>
              </a:rPr>
              <a:t>: "/</a:t>
            </a:r>
            <a:r>
              <a:rPr lang="en-US" sz="2000" b="1" dirty="0" err="1">
                <a:latin typeface="Courier New" charset="0"/>
                <a:ea typeface="Courier New" charset="0"/>
                <a:cs typeface="Courier New" charset="0"/>
              </a:rPr>
              <a:t>srv</a:t>
            </a:r>
            <a:r>
              <a:rPr lang="en-US" sz="2000" b="1" dirty="0">
                <a:latin typeface="Courier New" charset="0"/>
                <a:ea typeface="Courier New" charset="0"/>
                <a:cs typeface="Courier New" charset="0"/>
              </a:rPr>
              <a:t>/apache/#{</a:t>
            </a:r>
            <a:r>
              <a:rPr lang="en-US" sz="2000" b="1" dirty="0" err="1">
                <a:latin typeface="Courier New" charset="0"/>
                <a:ea typeface="Courier New" charset="0"/>
                <a:cs typeface="Courier New" charset="0"/>
              </a:rPr>
              <a:t>new_resource.site_name</a:t>
            </a:r>
            <a:r>
              <a:rPr lang="en-US" sz="2000" b="1" dirty="0">
                <a:latin typeface="Courier New" charset="0"/>
                <a:ea typeface="Courier New" charset="0"/>
                <a:cs typeface="Courier New" charset="0"/>
              </a:rPr>
              <a:t>}/html", </a:t>
            </a:r>
          </a:p>
          <a:p>
            <a:r>
              <a:rPr lang="en-US" sz="2000" b="1" dirty="0">
                <a:latin typeface="Courier New" charset="0"/>
                <a:ea typeface="Courier New" charset="0"/>
                <a:cs typeface="Courier New" charset="0"/>
              </a:rPr>
              <a:t>              port: </a:t>
            </a:r>
            <a:r>
              <a:rPr lang="en-US" sz="2000" b="1" dirty="0" err="1">
                <a:latin typeface="Courier New" charset="0"/>
                <a:ea typeface="Courier New" charset="0"/>
                <a:cs typeface="Courier New" charset="0"/>
              </a:rPr>
              <a:t>new_resource.site_port</a:t>
            </a:r>
            <a:r>
              <a:rPr lang="en-US" sz="2000" b="1" dirty="0">
                <a:latin typeface="Courier New" charset="0"/>
                <a:ea typeface="Courier New" charset="0"/>
                <a:cs typeface="Courier New" charset="0"/>
              </a:rPr>
              <a:t>]</a:t>
            </a:r>
          </a:p>
          <a:p>
            <a:r>
              <a:rPr lang="en-US" sz="2000" b="1" dirty="0">
                <a:latin typeface="Courier New" charset="0"/>
                <a:ea typeface="Courier New" charset="0"/>
                <a:cs typeface="Courier New" charset="0"/>
              </a:rPr>
              <a:t>    mode '0755'</a:t>
            </a:r>
          </a:p>
          <a:p>
            <a:r>
              <a:rPr lang="en-US" sz="2000" b="1" dirty="0">
                <a:latin typeface="Courier New" charset="0"/>
                <a:ea typeface="Courier New" charset="0"/>
                <a:cs typeface="Courier New" charset="0"/>
              </a:rPr>
              <a:t>    notifies :restart, 'service[</a:t>
            </a:r>
            <a:r>
              <a:rPr lang="en-US" sz="2000" b="1" dirty="0" err="1">
                <a:latin typeface="Courier New" charset="0"/>
                <a:ea typeface="Courier New" charset="0"/>
                <a:cs typeface="Courier New" charset="0"/>
              </a:rPr>
              <a:t>httpd</a:t>
            </a:r>
            <a:r>
              <a:rPr lang="en-US" sz="2000" b="1" dirty="0">
                <a:latin typeface="Courier New" charset="0"/>
                <a:ea typeface="Courier New" charset="0"/>
                <a:cs typeface="Courier New" charset="0"/>
              </a:rPr>
              <a:t>]'</a:t>
            </a:r>
          </a:p>
          <a:p>
            <a:r>
              <a:rPr lang="en-US" sz="2000" b="1" dirty="0">
                <a:latin typeface="Courier New" charset="0"/>
                <a:ea typeface="Courier New" charset="0"/>
                <a:cs typeface="Courier New" charset="0"/>
              </a:rPr>
              <a:t>  end</a:t>
            </a:r>
          </a:p>
          <a:p>
            <a:endParaRPr lang="en-US" sz="2000" b="1" dirty="0">
              <a:latin typeface="Courier New" charset="0"/>
              <a:ea typeface="Courier New" charset="0"/>
              <a:cs typeface="Courier New" charset="0"/>
            </a:endParaRPr>
          </a:p>
          <a:p>
            <a:r>
              <a:rPr lang="en-US" sz="2000" b="1" dirty="0">
                <a:latin typeface="Courier New" charset="0"/>
                <a:ea typeface="Courier New" charset="0"/>
                <a:cs typeface="Courier New" charset="0"/>
              </a:rPr>
              <a:t>  # ... remaining resources ...</a:t>
            </a:r>
          </a:p>
          <a:p>
            <a:r>
              <a:rPr lang="en-US" sz="2000" b="1" dirty="0">
                <a:latin typeface="Courier New" charset="0"/>
                <a:ea typeface="Courier New" charset="0"/>
                <a:cs typeface="Courier New" charset="0"/>
              </a:rPr>
              <a:t>end</a:t>
            </a:r>
          </a:p>
        </p:txBody>
      </p:sp>
      <p:sp>
        <p:nvSpPr>
          <p:cNvPr id="11" name="TextBox 10"/>
          <p:cNvSpPr txBox="1"/>
          <p:nvPr/>
        </p:nvSpPr>
        <p:spPr bwMode="white">
          <a:xfrm>
            <a:off x="736600" y="1912524"/>
            <a:ext cx="14771520" cy="597568"/>
          </a:xfrm>
          <a:prstGeom prst="rect">
            <a:avLst/>
          </a:prstGeom>
          <a:solidFill>
            <a:schemeClr val="bg1">
              <a:lumMod val="85000"/>
              <a:alpha val="50000"/>
            </a:schemeClr>
          </a:solidFill>
        </p:spPr>
        <p:txBody>
          <a:bodyPr vert="horz" wrap="square" lIns="91440" tIns="91440" rIns="91440" bIns="91440" rtlCol="0">
            <a:normAutofit/>
          </a:bodyPr>
          <a:lstStyle/>
          <a:p>
            <a:r>
              <a:rPr lang="en-US" b="1" dirty="0">
                <a:latin typeface="Courier New" charset="0"/>
                <a:ea typeface="Courier New" charset="0"/>
                <a:cs typeface="Courier New" charset="0"/>
              </a:rPr>
              <a:t>providers/</a:t>
            </a:r>
            <a:r>
              <a:rPr lang="en-US" b="1" dirty="0" err="1">
                <a:latin typeface="Courier New" charset="0"/>
                <a:ea typeface="Courier New" charset="0"/>
                <a:cs typeface="Courier New" charset="0"/>
              </a:rPr>
              <a:t>vhost.rb</a:t>
            </a:r>
            <a:endParaRPr lang="en-US" b="1" dirty="0">
              <a:latin typeface="Courier New" charset="0"/>
              <a:ea typeface="Courier New" charset="0"/>
              <a:cs typeface="Courier New" charset="0"/>
            </a:endParaRPr>
          </a:p>
        </p:txBody>
      </p:sp>
    </p:spTree>
    <p:extLst>
      <p:ext uri="{BB962C8B-B14F-4D97-AF65-F5344CB8AC3E}">
        <p14:creationId xmlns:p14="http://schemas.microsoft.com/office/powerpoint/2010/main" val="1967603806"/>
      </p:ext>
    </p:extLst>
  </p:cSld>
  <p:clrMapOvr>
    <a:masterClrMapping/>
  </p:clrMapOvr>
  <p:transition spd="med">
    <p:fade/>
  </p:transition>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 </a:t>
            </a:r>
          </a:p>
        </p:txBody>
      </p:sp>
      <p:sp>
        <p:nvSpPr>
          <p:cNvPr id="7" name="TextBox 6"/>
          <p:cNvSpPr txBox="1"/>
          <p:nvPr/>
        </p:nvSpPr>
        <p:spPr bwMode="white">
          <a:xfrm>
            <a:off x="773280" y="263175"/>
            <a:ext cx="14771520" cy="95596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wrap="square" lIns="731520" tIns="91440" rIns="91440" bIns="91440" rtlCol="0" anchor="ctr">
            <a:normAutofit/>
          </a:bodyPr>
          <a:lstStyle/>
          <a:p>
            <a:r>
              <a:rPr lang="en-US" sz="3600" dirty="0"/>
              <a:t>Light-Weight  Resource-Providers (LWRP)</a:t>
            </a:r>
          </a:p>
        </p:txBody>
      </p:sp>
      <p:sp>
        <p:nvSpPr>
          <p:cNvPr id="8" name="Oval 7"/>
          <p:cNvSpPr/>
          <p:nvPr/>
        </p:nvSpPr>
        <p:spPr bwMode="auto">
          <a:xfrm>
            <a:off x="302407" y="263175"/>
            <a:ext cx="941746" cy="941746"/>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rPr>
              <a:t>3</a:t>
            </a:r>
          </a:p>
        </p:txBody>
      </p:sp>
      <p:sp>
        <p:nvSpPr>
          <p:cNvPr id="9" name="Rectangle 8"/>
          <p:cNvSpPr/>
          <p:nvPr/>
        </p:nvSpPr>
        <p:spPr bwMode="auto">
          <a:xfrm>
            <a:off x="773280" y="1240394"/>
            <a:ext cx="14771520" cy="530141"/>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b="1" dirty="0">
                <a:gradFill>
                  <a:gsLst>
                    <a:gs pos="0">
                      <a:srgbClr val="FFFFFF"/>
                    </a:gs>
                    <a:gs pos="100000">
                      <a:srgbClr val="FFFFFF"/>
                    </a:gs>
                  </a:gsLst>
                  <a:lin ang="5400000" scaled="0"/>
                </a:gradFill>
              </a:rPr>
              <a:t>USAGE</a:t>
            </a:r>
            <a:endParaRPr lang="en-US" sz="2400" b="1" dirty="0">
              <a:gradFill>
                <a:gsLst>
                  <a:gs pos="0">
                    <a:srgbClr val="FFFFFF"/>
                  </a:gs>
                  <a:gs pos="100000">
                    <a:srgbClr val="FFFFFF"/>
                  </a:gs>
                </a:gsLst>
                <a:lin ang="5400000" scaled="0"/>
              </a:gradFill>
            </a:endParaRPr>
          </a:p>
        </p:txBody>
      </p:sp>
      <p:sp>
        <p:nvSpPr>
          <p:cNvPr id="6" name="TextBox 5"/>
          <p:cNvSpPr txBox="1"/>
          <p:nvPr/>
        </p:nvSpPr>
        <p:spPr bwMode="white">
          <a:xfrm>
            <a:off x="736600" y="2652082"/>
            <a:ext cx="14771520" cy="5417098"/>
          </a:xfrm>
          <a:prstGeom prst="rect">
            <a:avLst/>
          </a:prstGeom>
          <a:ln w="12700">
            <a:solidFill>
              <a:schemeClr val="tx2"/>
            </a:solidFill>
            <a:prstDash val="dash"/>
          </a:ln>
        </p:spPr>
        <p:txBody>
          <a:bodyPr vert="horz" wrap="square" lIns="91440" tIns="91440" rIns="91440" bIns="91440" rtlCol="0">
            <a:noAutofit/>
          </a:bodyPr>
          <a:lstStyle/>
          <a:p>
            <a:r>
              <a:rPr lang="en-US" sz="2000" b="1" dirty="0" err="1">
                <a:latin typeface="Courier New" charset="0"/>
                <a:ea typeface="Courier New" charset="0"/>
                <a:cs typeface="Courier New" charset="0"/>
              </a:rPr>
              <a:t>apache_vhost</a:t>
            </a:r>
            <a:r>
              <a:rPr lang="en-US" sz="2000" b="1" dirty="0">
                <a:latin typeface="Courier New" charset="0"/>
                <a:ea typeface="Courier New" charset="0"/>
                <a:cs typeface="Courier New" charset="0"/>
              </a:rPr>
              <a:t> 'welcome' do</a:t>
            </a:r>
          </a:p>
          <a:p>
            <a:r>
              <a:rPr lang="en-US" sz="2000" b="1" dirty="0">
                <a:latin typeface="Courier New" charset="0"/>
                <a:ea typeface="Courier New" charset="0"/>
                <a:cs typeface="Courier New" charset="0"/>
              </a:rPr>
              <a:t>  action :delete</a:t>
            </a:r>
          </a:p>
          <a:p>
            <a:r>
              <a:rPr lang="en-US" sz="2000" b="1" dirty="0">
                <a:latin typeface="Courier New" charset="0"/>
                <a:ea typeface="Courier New" charset="0"/>
                <a:cs typeface="Courier New" charset="0"/>
              </a:rPr>
              <a:t>end</a:t>
            </a:r>
          </a:p>
          <a:p>
            <a:endParaRPr lang="en-US" sz="2000" b="1" dirty="0">
              <a:latin typeface="Courier New" charset="0"/>
              <a:ea typeface="Courier New" charset="0"/>
              <a:cs typeface="Courier New" charset="0"/>
            </a:endParaRPr>
          </a:p>
          <a:p>
            <a:r>
              <a:rPr lang="en-US" sz="2000" b="1" dirty="0" err="1">
                <a:latin typeface="Courier New" charset="0"/>
                <a:ea typeface="Courier New" charset="0"/>
                <a:cs typeface="Courier New" charset="0"/>
              </a:rPr>
              <a:t>apache_vhost</a:t>
            </a:r>
            <a:r>
              <a:rPr lang="en-US" sz="2000" b="1" dirty="0">
                <a:latin typeface="Courier New" charset="0"/>
                <a:ea typeface="Courier New" charset="0"/>
                <a:cs typeface="Courier New" charset="0"/>
              </a:rPr>
              <a:t> 'users'</a:t>
            </a:r>
          </a:p>
          <a:p>
            <a:endParaRPr lang="en-US" sz="2000" b="1" dirty="0">
              <a:latin typeface="Courier New" charset="0"/>
              <a:ea typeface="Courier New" charset="0"/>
              <a:cs typeface="Courier New" charset="0"/>
            </a:endParaRPr>
          </a:p>
          <a:p>
            <a:r>
              <a:rPr lang="en-US" sz="2000" b="1" dirty="0" err="1">
                <a:latin typeface="Courier New" charset="0"/>
                <a:ea typeface="Courier New" charset="0"/>
                <a:cs typeface="Courier New" charset="0"/>
              </a:rPr>
              <a:t>apache_vhost</a:t>
            </a:r>
            <a:r>
              <a:rPr lang="en-US" sz="2000" b="1" dirty="0">
                <a:latin typeface="Courier New" charset="0"/>
                <a:ea typeface="Courier New" charset="0"/>
                <a:cs typeface="Courier New" charset="0"/>
              </a:rPr>
              <a:t> 'admins' do</a:t>
            </a:r>
          </a:p>
          <a:p>
            <a:r>
              <a:rPr lang="en-US" sz="2000" b="1" dirty="0">
                <a:latin typeface="Courier New" charset="0"/>
                <a:ea typeface="Courier New" charset="0"/>
                <a:cs typeface="Courier New" charset="0"/>
              </a:rPr>
              <a:t>  </a:t>
            </a:r>
            <a:r>
              <a:rPr lang="en-US" sz="2000" b="1" dirty="0" err="1">
                <a:latin typeface="Courier New" charset="0"/>
                <a:ea typeface="Courier New" charset="0"/>
                <a:cs typeface="Courier New" charset="0"/>
              </a:rPr>
              <a:t>site_port</a:t>
            </a:r>
            <a:r>
              <a:rPr lang="en-US" sz="2000" b="1" dirty="0">
                <a:latin typeface="Courier New" charset="0"/>
                <a:ea typeface="Courier New" charset="0"/>
                <a:cs typeface="Courier New" charset="0"/>
              </a:rPr>
              <a:t> 8080</a:t>
            </a:r>
          </a:p>
          <a:p>
            <a:r>
              <a:rPr lang="en-US" sz="2000" b="1" dirty="0">
                <a:latin typeface="Courier New" charset="0"/>
                <a:ea typeface="Courier New" charset="0"/>
                <a:cs typeface="Courier New" charset="0"/>
              </a:rPr>
              <a:t>end</a:t>
            </a:r>
          </a:p>
        </p:txBody>
      </p:sp>
      <p:sp>
        <p:nvSpPr>
          <p:cNvPr id="11" name="TextBox 10"/>
          <p:cNvSpPr txBox="1"/>
          <p:nvPr/>
        </p:nvSpPr>
        <p:spPr bwMode="white">
          <a:xfrm>
            <a:off x="736600" y="1912524"/>
            <a:ext cx="14771520" cy="597568"/>
          </a:xfrm>
          <a:prstGeom prst="rect">
            <a:avLst/>
          </a:prstGeom>
          <a:solidFill>
            <a:schemeClr val="bg1">
              <a:lumMod val="85000"/>
              <a:alpha val="50000"/>
            </a:schemeClr>
          </a:solidFill>
        </p:spPr>
        <p:txBody>
          <a:bodyPr vert="horz" wrap="square" lIns="91440" tIns="91440" rIns="91440" bIns="91440" rtlCol="0">
            <a:normAutofit/>
          </a:bodyPr>
          <a:lstStyle/>
          <a:p>
            <a:r>
              <a:rPr lang="en-US" b="1" dirty="0">
                <a:latin typeface="Courier New" charset="0"/>
                <a:ea typeface="Courier New" charset="0"/>
                <a:cs typeface="Courier New" charset="0"/>
              </a:rPr>
              <a:t>recipes/</a:t>
            </a:r>
            <a:r>
              <a:rPr lang="en-US" b="1" dirty="0" err="1">
                <a:latin typeface="Courier New" charset="0"/>
                <a:ea typeface="Courier New" charset="0"/>
                <a:cs typeface="Courier New" charset="0"/>
              </a:rPr>
              <a:t>default.rb</a:t>
            </a:r>
            <a:endParaRPr lang="en-US" b="1" dirty="0">
              <a:latin typeface="Courier New" charset="0"/>
              <a:ea typeface="Courier New" charset="0"/>
              <a:cs typeface="Courier New" charset="0"/>
            </a:endParaRPr>
          </a:p>
        </p:txBody>
      </p:sp>
    </p:spTree>
    <p:extLst>
      <p:ext uri="{BB962C8B-B14F-4D97-AF65-F5344CB8AC3E}">
        <p14:creationId xmlns:p14="http://schemas.microsoft.com/office/powerpoint/2010/main" val="2482078144"/>
      </p:ext>
    </p:extLst>
  </p:cSld>
  <p:clrMapOvr>
    <a:masterClrMapping/>
  </p:clrMapOvr>
  <p:transition spd="med">
    <p:fade/>
  </p:transition>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 </a:t>
            </a:r>
          </a:p>
        </p:txBody>
      </p:sp>
      <p:sp>
        <p:nvSpPr>
          <p:cNvPr id="7" name="TextBox 6"/>
          <p:cNvSpPr txBox="1"/>
          <p:nvPr/>
        </p:nvSpPr>
        <p:spPr bwMode="white">
          <a:xfrm>
            <a:off x="773280" y="263175"/>
            <a:ext cx="14771520" cy="95596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wrap="square" lIns="731520" tIns="91440" rIns="91440" bIns="91440" rtlCol="0" anchor="ctr">
            <a:normAutofit/>
          </a:bodyPr>
          <a:lstStyle/>
          <a:p>
            <a:r>
              <a:rPr lang="en-US" sz="3600" dirty="0"/>
              <a:t>Light-Weight  Resource-Providers (LWRP)</a:t>
            </a:r>
          </a:p>
        </p:txBody>
      </p:sp>
      <p:sp>
        <p:nvSpPr>
          <p:cNvPr id="8" name="Oval 7"/>
          <p:cNvSpPr/>
          <p:nvPr/>
        </p:nvSpPr>
        <p:spPr bwMode="auto">
          <a:xfrm>
            <a:off x="302407" y="263175"/>
            <a:ext cx="941746" cy="941746"/>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rPr>
              <a:t>3</a:t>
            </a:r>
          </a:p>
        </p:txBody>
      </p:sp>
      <p:sp>
        <p:nvSpPr>
          <p:cNvPr id="9" name="Rectangle 8"/>
          <p:cNvSpPr/>
          <p:nvPr/>
        </p:nvSpPr>
        <p:spPr bwMode="auto">
          <a:xfrm>
            <a:off x="773280" y="1240394"/>
            <a:ext cx="14771520" cy="530141"/>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b="1" dirty="0">
                <a:gradFill>
                  <a:gsLst>
                    <a:gs pos="0">
                      <a:srgbClr val="FFFFFF"/>
                    </a:gs>
                    <a:gs pos="100000">
                      <a:srgbClr val="FFFFFF"/>
                    </a:gs>
                  </a:gsLst>
                  <a:lin ang="5400000" scaled="0"/>
                </a:gradFill>
              </a:rPr>
              <a:t>BENEFITS &amp; DRAWBACKS</a:t>
            </a:r>
          </a:p>
        </p:txBody>
      </p:sp>
      <p:sp>
        <p:nvSpPr>
          <p:cNvPr id="6" name="Text Placeholder 4"/>
          <p:cNvSpPr>
            <a:spLocks noGrp="1"/>
          </p:cNvSpPr>
          <p:nvPr>
            <p:ph type="body" sz="quarter" idx="12"/>
          </p:nvPr>
        </p:nvSpPr>
        <p:spPr>
          <a:xfrm>
            <a:off x="736600" y="2209800"/>
            <a:ext cx="14812064" cy="4992351"/>
          </a:xfrm>
        </p:spPr>
        <p:txBody>
          <a:bodyPr/>
          <a:lstStyle/>
          <a:p>
            <a:pPr marL="457200" indent="-457200">
              <a:buFont typeface="Arial" charset="0"/>
              <a:buChar char="•"/>
            </a:pPr>
            <a:r>
              <a:rPr lang="en-US" dirty="0"/>
              <a:t>Available in 0.7.12 version of Chef</a:t>
            </a:r>
          </a:p>
          <a:p>
            <a:pPr marL="457200" indent="-457200">
              <a:buFont typeface="Arial" charset="0"/>
              <a:buChar char="•"/>
            </a:pPr>
            <a:r>
              <a:rPr lang="en-US" dirty="0"/>
              <a:t>Allows for a real resource definition without understanding Ruby (vs. HWRP)</a:t>
            </a:r>
          </a:p>
          <a:p>
            <a:pPr marL="457200" indent="-457200">
              <a:buFont typeface="Arial" charset="0"/>
              <a:buChar char="•"/>
            </a:pPr>
            <a:r>
              <a:rPr lang="en-US" dirty="0"/>
              <a:t>Resource and provider implementation require learning a new DSL</a:t>
            </a:r>
          </a:p>
          <a:p>
            <a:pPr marL="457200" indent="-457200">
              <a:buFont typeface="Arial" charset="0"/>
              <a:buChar char="•"/>
            </a:pPr>
            <a:r>
              <a:rPr lang="en-US" dirty="0"/>
              <a:t>Complete resource definition is spread across two files</a:t>
            </a:r>
          </a:p>
        </p:txBody>
      </p:sp>
    </p:spTree>
    <p:extLst>
      <p:ext uri="{BB962C8B-B14F-4D97-AF65-F5344CB8AC3E}">
        <p14:creationId xmlns:p14="http://schemas.microsoft.com/office/powerpoint/2010/main" val="1124168019"/>
      </p:ext>
    </p:extLst>
  </p:cSld>
  <p:clrMapOvr>
    <a:masterClrMapping/>
  </p:clrMapOvr>
  <p:transition spd="med">
    <p:fade/>
  </p:transition>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 </a:t>
            </a:r>
          </a:p>
        </p:txBody>
      </p:sp>
      <p:sp>
        <p:nvSpPr>
          <p:cNvPr id="7" name="TextBox 6"/>
          <p:cNvSpPr txBox="1"/>
          <p:nvPr/>
        </p:nvSpPr>
        <p:spPr bwMode="white">
          <a:xfrm>
            <a:off x="773280" y="263175"/>
            <a:ext cx="14771520" cy="9559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vert="horz" wrap="square" lIns="731520" tIns="91440" rIns="91440" bIns="91440" rtlCol="0" anchor="ctr">
            <a:normAutofit/>
          </a:bodyPr>
          <a:lstStyle/>
          <a:p>
            <a:r>
              <a:rPr lang="en-US" sz="3600" dirty="0"/>
              <a:t>Custom Resources</a:t>
            </a:r>
          </a:p>
        </p:txBody>
      </p:sp>
      <p:sp>
        <p:nvSpPr>
          <p:cNvPr id="8" name="Oval 7"/>
          <p:cNvSpPr/>
          <p:nvPr/>
        </p:nvSpPr>
        <p:spPr bwMode="auto">
          <a:xfrm>
            <a:off x="302407" y="263175"/>
            <a:ext cx="941746" cy="941746"/>
          </a:xfrm>
          <a:prstGeom prst="ellips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rPr>
              <a:t>4</a:t>
            </a:r>
          </a:p>
        </p:txBody>
      </p:sp>
      <p:sp>
        <p:nvSpPr>
          <p:cNvPr id="9" name="Rectangle 8"/>
          <p:cNvSpPr/>
          <p:nvPr/>
        </p:nvSpPr>
        <p:spPr bwMode="auto">
          <a:xfrm>
            <a:off x="773280" y="1240394"/>
            <a:ext cx="14771520" cy="530141"/>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b="1" dirty="0">
                <a:gradFill>
                  <a:gsLst>
                    <a:gs pos="0">
                      <a:srgbClr val="FFFFFF"/>
                    </a:gs>
                    <a:gs pos="100000">
                      <a:srgbClr val="FFFFFF"/>
                    </a:gs>
                  </a:gsLst>
                  <a:lin ang="5400000" scaled="0"/>
                </a:gradFill>
              </a:rPr>
              <a:t>DESCRIPTION</a:t>
            </a:r>
            <a:endParaRPr lang="en-US" sz="2400" b="1" dirty="0">
              <a:gradFill>
                <a:gsLst>
                  <a:gs pos="0">
                    <a:srgbClr val="FFFFFF"/>
                  </a:gs>
                  <a:gs pos="100000">
                    <a:srgbClr val="FFFFFF"/>
                  </a:gs>
                </a:gsLst>
                <a:lin ang="5400000" scaled="0"/>
              </a:gradFill>
            </a:endParaRPr>
          </a:p>
        </p:txBody>
      </p:sp>
      <p:sp>
        <p:nvSpPr>
          <p:cNvPr id="6" name="Oval 5"/>
          <p:cNvSpPr/>
          <p:nvPr/>
        </p:nvSpPr>
        <p:spPr bwMode="auto">
          <a:xfrm>
            <a:off x="1588170" y="3769895"/>
            <a:ext cx="2117558" cy="2117558"/>
          </a:xfrm>
          <a:prstGeom prst="ellipse">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a:gradFill>
                  <a:gsLst>
                    <a:gs pos="0">
                      <a:srgbClr val="FFFFFF"/>
                    </a:gs>
                    <a:gs pos="100000">
                      <a:srgbClr val="FFFFFF"/>
                    </a:gs>
                  </a:gsLst>
                  <a:lin ang="5400000" scaled="0"/>
                </a:gradFill>
              </a:rPr>
              <a:t>Custom Resource DSL</a:t>
            </a:r>
            <a:endParaRPr lang="en-US" sz="2400" dirty="0">
              <a:gradFill>
                <a:gsLst>
                  <a:gs pos="0">
                    <a:srgbClr val="FFFFFF"/>
                  </a:gs>
                  <a:gs pos="100000">
                    <a:srgbClr val="FFFFFF"/>
                  </a:gs>
                </a:gsLst>
                <a:lin ang="5400000" scaled="0"/>
              </a:gradFill>
            </a:endParaRPr>
          </a:p>
        </p:txBody>
      </p:sp>
      <p:sp>
        <p:nvSpPr>
          <p:cNvPr id="12" name="Rectangle 11"/>
          <p:cNvSpPr/>
          <p:nvPr/>
        </p:nvSpPr>
        <p:spPr bwMode="auto">
          <a:xfrm>
            <a:off x="5005135" y="4090736"/>
            <a:ext cx="3368842" cy="1491916"/>
          </a:xfrm>
          <a:prstGeom prst="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a:gradFill>
                  <a:gsLst>
                    <a:gs pos="0">
                      <a:srgbClr val="FFFFFF"/>
                    </a:gs>
                    <a:gs pos="100000">
                      <a:srgbClr val="FFFFFF"/>
                    </a:gs>
                  </a:gsLst>
                  <a:lin ang="5400000" scaled="0"/>
                </a:gradFill>
              </a:rPr>
              <a:t>Custom Resource DSL Parser</a:t>
            </a:r>
          </a:p>
        </p:txBody>
      </p:sp>
      <p:sp>
        <p:nvSpPr>
          <p:cNvPr id="15" name="Oval 14"/>
          <p:cNvSpPr/>
          <p:nvPr/>
        </p:nvSpPr>
        <p:spPr bwMode="auto">
          <a:xfrm>
            <a:off x="10764252" y="2975810"/>
            <a:ext cx="3753853" cy="3753853"/>
          </a:xfrm>
          <a:prstGeom prst="ellipse">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a:gradFill>
                  <a:gsLst>
                    <a:gs pos="0">
                      <a:srgbClr val="FFFFFF"/>
                    </a:gs>
                    <a:gs pos="100000">
                      <a:srgbClr val="FFFFFF"/>
                    </a:gs>
                  </a:gsLst>
                  <a:lin ang="5400000" scaled="0"/>
                </a:gradFill>
              </a:rPr>
              <a:t>User Defined Resource</a:t>
            </a:r>
          </a:p>
        </p:txBody>
      </p:sp>
      <p:cxnSp>
        <p:nvCxnSpPr>
          <p:cNvPr id="17" name="Straight Arrow Connector 16"/>
          <p:cNvCxnSpPr/>
          <p:nvPr/>
        </p:nvCxnSpPr>
        <p:spPr>
          <a:xfrm>
            <a:off x="4106779" y="4838700"/>
            <a:ext cx="577516" cy="0"/>
          </a:xfrm>
          <a:prstGeom prst="straightConnector1">
            <a:avLst/>
          </a:prstGeom>
          <a:ln w="101600">
            <a:solidFill>
              <a:schemeClr val="accent5"/>
            </a:solidFill>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p:cNvCxnSpPr/>
          <p:nvPr/>
        </p:nvCxnSpPr>
        <p:spPr>
          <a:xfrm>
            <a:off x="8903367" y="4838700"/>
            <a:ext cx="1331495" cy="0"/>
          </a:xfrm>
          <a:prstGeom prst="straightConnector1">
            <a:avLst/>
          </a:prstGeom>
          <a:ln w="101600">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40138491"/>
      </p:ext>
    </p:extLst>
  </p:cSld>
  <p:clrMapOvr>
    <a:masterClrMapping/>
  </p:clrMapOvr>
  <p:transition spd="med">
    <p:fade/>
  </p:transition>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 </a:t>
            </a:r>
          </a:p>
        </p:txBody>
      </p:sp>
      <p:sp>
        <p:nvSpPr>
          <p:cNvPr id="7" name="TextBox 6"/>
          <p:cNvSpPr txBox="1"/>
          <p:nvPr/>
        </p:nvSpPr>
        <p:spPr bwMode="white">
          <a:xfrm>
            <a:off x="773280" y="263175"/>
            <a:ext cx="14771520" cy="9559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vert="horz" wrap="square" lIns="731520" tIns="91440" rIns="91440" bIns="91440" rtlCol="0" anchor="ctr">
            <a:normAutofit/>
          </a:bodyPr>
          <a:lstStyle/>
          <a:p>
            <a:r>
              <a:rPr lang="en-US" sz="3600" dirty="0"/>
              <a:t>Custom Resources</a:t>
            </a:r>
          </a:p>
        </p:txBody>
      </p:sp>
      <p:sp>
        <p:nvSpPr>
          <p:cNvPr id="8" name="Oval 7"/>
          <p:cNvSpPr/>
          <p:nvPr/>
        </p:nvSpPr>
        <p:spPr bwMode="auto">
          <a:xfrm>
            <a:off x="302407" y="263175"/>
            <a:ext cx="941746" cy="941746"/>
          </a:xfrm>
          <a:prstGeom prst="ellips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rPr>
              <a:t>4</a:t>
            </a:r>
          </a:p>
        </p:txBody>
      </p:sp>
      <p:sp>
        <p:nvSpPr>
          <p:cNvPr id="9" name="Rectangle 8"/>
          <p:cNvSpPr/>
          <p:nvPr/>
        </p:nvSpPr>
        <p:spPr bwMode="auto">
          <a:xfrm>
            <a:off x="773280" y="1240394"/>
            <a:ext cx="14771520" cy="530141"/>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b="1" dirty="0">
                <a:gradFill>
                  <a:gsLst>
                    <a:gs pos="0">
                      <a:srgbClr val="FFFFFF"/>
                    </a:gs>
                    <a:gs pos="100000">
                      <a:srgbClr val="FFFFFF"/>
                    </a:gs>
                  </a:gsLst>
                  <a:lin ang="5400000" scaled="0"/>
                </a:gradFill>
              </a:rPr>
              <a:t>STRUCTURE</a:t>
            </a:r>
            <a:endParaRPr lang="en-US" sz="2400" b="1" dirty="0">
              <a:gradFill>
                <a:gsLst>
                  <a:gs pos="0">
                    <a:srgbClr val="FFFFFF"/>
                  </a:gs>
                  <a:gs pos="100000">
                    <a:srgbClr val="FFFFFF"/>
                  </a:gs>
                </a:gsLst>
                <a:lin ang="5400000" scaled="0"/>
              </a:gradFill>
            </a:endParaRPr>
          </a:p>
        </p:txBody>
      </p:sp>
      <p:grpSp>
        <p:nvGrpSpPr>
          <p:cNvPr id="6" name="Group 5"/>
          <p:cNvGrpSpPr/>
          <p:nvPr/>
        </p:nvGrpSpPr>
        <p:grpSpPr>
          <a:xfrm>
            <a:off x="773282" y="2257926"/>
            <a:ext cx="14771518" cy="3565358"/>
            <a:chOff x="0" y="0"/>
            <a:chExt cx="14771518" cy="2855494"/>
          </a:xfrm>
        </p:grpSpPr>
        <p:sp>
          <p:nvSpPr>
            <p:cNvPr id="11" name="Rounded Rectangle 10"/>
            <p:cNvSpPr/>
            <p:nvPr/>
          </p:nvSpPr>
          <p:spPr>
            <a:xfrm>
              <a:off x="0" y="0"/>
              <a:ext cx="14771518" cy="2855494"/>
            </a:xfrm>
            <a:prstGeom prst="roundRect">
              <a:avLst>
                <a:gd name="adj" fmla="val 8500"/>
              </a:avLst>
            </a:prstGeom>
          </p:spPr>
          <p:style>
            <a:lnRef idx="2">
              <a:schemeClr val="accent2">
                <a:shade val="50000"/>
              </a:schemeClr>
            </a:lnRef>
            <a:fillRef idx="1">
              <a:schemeClr val="accent2"/>
            </a:fillRef>
            <a:effectRef idx="0">
              <a:schemeClr val="accent2"/>
            </a:effectRef>
            <a:fontRef idx="minor">
              <a:schemeClr val="lt1"/>
            </a:fontRef>
          </p:style>
        </p:sp>
        <p:sp>
          <p:nvSpPr>
            <p:cNvPr id="12" name="Rounded Rectangle 4"/>
            <p:cNvSpPr/>
            <p:nvPr/>
          </p:nvSpPr>
          <p:spPr>
            <a:xfrm>
              <a:off x="71089" y="71089"/>
              <a:ext cx="14629340" cy="27133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13360" tIns="213360" rIns="213360" bIns="1762871" numCol="1" spcCol="1270" anchor="t" anchorCtr="0">
              <a:noAutofit/>
            </a:bodyPr>
            <a:lstStyle/>
            <a:p>
              <a:pPr lvl="0" algn="l" defTabSz="2489200">
                <a:lnSpc>
                  <a:spcPct val="90000"/>
                </a:lnSpc>
                <a:spcBef>
                  <a:spcPct val="0"/>
                </a:spcBef>
                <a:spcAft>
                  <a:spcPct val="35000"/>
                </a:spcAft>
              </a:pPr>
              <a:r>
                <a:rPr lang="en-US" sz="5600" b="1" kern="1200" dirty="0" err="1">
                  <a:latin typeface="Courier New" charset="0"/>
                  <a:ea typeface="Courier New" charset="0"/>
                  <a:cs typeface="Courier New" charset="0"/>
                </a:rPr>
                <a:t>my_cookbook</a:t>
              </a:r>
              <a:endParaRPr lang="en-US" sz="5600" b="1" kern="1200" dirty="0">
                <a:latin typeface="Courier New" charset="0"/>
                <a:ea typeface="Courier New" charset="0"/>
                <a:cs typeface="Courier New" charset="0"/>
              </a:endParaRPr>
            </a:p>
          </p:txBody>
        </p:sp>
      </p:grpSp>
      <p:grpSp>
        <p:nvGrpSpPr>
          <p:cNvPr id="13" name="Group 12"/>
          <p:cNvGrpSpPr/>
          <p:nvPr/>
        </p:nvGrpSpPr>
        <p:grpSpPr>
          <a:xfrm>
            <a:off x="1137971" y="3558940"/>
            <a:ext cx="14032942" cy="2108676"/>
            <a:chOff x="369287" y="1284972"/>
            <a:chExt cx="14032942" cy="1245455"/>
          </a:xfrm>
        </p:grpSpPr>
        <p:sp>
          <p:nvSpPr>
            <p:cNvPr id="14" name="Rounded Rectangle 13"/>
            <p:cNvSpPr/>
            <p:nvPr/>
          </p:nvSpPr>
          <p:spPr>
            <a:xfrm>
              <a:off x="369287" y="1284972"/>
              <a:ext cx="14032942" cy="1147898"/>
            </a:xfrm>
            <a:prstGeom prst="roundRect">
              <a:avLst>
                <a:gd name="adj" fmla="val 10500"/>
              </a:avLst>
            </a:prstGeom>
          </p:spPr>
          <p:style>
            <a:lnRef idx="1">
              <a:schemeClr val="dk2">
                <a:hueOff val="0"/>
                <a:satOff val="0"/>
                <a:lumOff val="0"/>
                <a:alphaOff val="0"/>
              </a:schemeClr>
            </a:lnRef>
            <a:fillRef idx="1">
              <a:schemeClr val="lt2">
                <a:alpha val="90000"/>
                <a:hueOff val="0"/>
                <a:satOff val="0"/>
                <a:lumOff val="0"/>
                <a:alphaOff val="0"/>
              </a:schemeClr>
            </a:fillRef>
            <a:effectRef idx="2">
              <a:schemeClr val="lt2">
                <a:alpha val="90000"/>
                <a:hueOff val="0"/>
                <a:satOff val="0"/>
                <a:lumOff val="0"/>
                <a:alphaOff val="0"/>
              </a:schemeClr>
            </a:effectRef>
            <a:fontRef idx="minor">
              <a:schemeClr val="dk1">
                <a:hueOff val="0"/>
                <a:satOff val="0"/>
                <a:lumOff val="0"/>
                <a:alphaOff val="0"/>
              </a:schemeClr>
            </a:fontRef>
          </p:style>
        </p:sp>
        <p:sp>
          <p:nvSpPr>
            <p:cNvPr id="15" name="Rounded Rectangle 6"/>
            <p:cNvSpPr/>
            <p:nvPr/>
          </p:nvSpPr>
          <p:spPr>
            <a:xfrm>
              <a:off x="408804" y="1324489"/>
              <a:ext cx="13953908" cy="120593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b="1" dirty="0">
                  <a:latin typeface="Courier New" charset="0"/>
                  <a:ea typeface="Courier New" charset="0"/>
                  <a:cs typeface="Courier New" charset="0"/>
                </a:rPr>
                <a:t>resources/</a:t>
              </a:r>
              <a:endParaRPr lang="en-US" sz="2400" b="1" kern="1200" dirty="0">
                <a:latin typeface="Courier New" charset="0"/>
                <a:ea typeface="Courier New" charset="0"/>
                <a:cs typeface="Courier New" charset="0"/>
              </a:endParaRPr>
            </a:p>
            <a:p>
              <a:pPr marL="171450" lvl="1" indent="-171450" algn="l" defTabSz="844550">
                <a:lnSpc>
                  <a:spcPct val="90000"/>
                </a:lnSpc>
                <a:spcBef>
                  <a:spcPct val="0"/>
                </a:spcBef>
                <a:spcAft>
                  <a:spcPct val="15000"/>
                </a:spcAft>
                <a:buChar char="••"/>
              </a:pPr>
              <a:r>
                <a:rPr lang="en-US" sz="1900" b="1" dirty="0">
                  <a:latin typeface="Courier New" charset="0"/>
                  <a:ea typeface="Courier New" charset="0"/>
                  <a:cs typeface="Courier New" charset="0"/>
                </a:rPr>
                <a:t>[</a:t>
              </a:r>
              <a:r>
                <a:rPr lang="en-US" sz="1900" b="1" dirty="0" err="1">
                  <a:latin typeface="Courier New" charset="0"/>
                  <a:ea typeface="Courier New" charset="0"/>
                  <a:cs typeface="Courier New" charset="0"/>
                </a:rPr>
                <a:t>my_resource_name</a:t>
              </a:r>
              <a:r>
                <a:rPr lang="en-US" sz="1900" b="1" dirty="0">
                  <a:latin typeface="Courier New" charset="0"/>
                  <a:ea typeface="Courier New" charset="0"/>
                  <a:cs typeface="Courier New" charset="0"/>
                </a:rPr>
                <a:t>].</a:t>
              </a:r>
              <a:r>
                <a:rPr lang="en-US" sz="1900" b="1" dirty="0" err="1">
                  <a:latin typeface="Courier New" charset="0"/>
                  <a:ea typeface="Courier New" charset="0"/>
                  <a:cs typeface="Courier New" charset="0"/>
                </a:rPr>
                <a:t>rb</a:t>
              </a:r>
              <a:endParaRPr lang="en-US" sz="1900" b="1" dirty="0">
                <a:latin typeface="Courier New" charset="0"/>
                <a:ea typeface="Courier New" charset="0"/>
                <a:cs typeface="Courier New" charset="0"/>
              </a:endParaRPr>
            </a:p>
          </p:txBody>
        </p:sp>
      </p:grpSp>
      <p:sp>
        <p:nvSpPr>
          <p:cNvPr id="16" name="TextBox 15"/>
          <p:cNvSpPr txBox="1"/>
          <p:nvPr/>
        </p:nvSpPr>
        <p:spPr bwMode="white">
          <a:xfrm>
            <a:off x="773280" y="6866021"/>
            <a:ext cx="14771520" cy="1090863"/>
          </a:xfrm>
          <a:prstGeom prst="rect">
            <a:avLst/>
          </a:prstGeom>
        </p:spPr>
        <p:txBody>
          <a:bodyPr vert="horz" wrap="square" lIns="91440" tIns="91440" rIns="91440" bIns="91440" rtlCol="0">
            <a:normAutofit/>
          </a:bodyPr>
          <a:lstStyle/>
          <a:p>
            <a:r>
              <a:rPr lang="en-US" dirty="0"/>
              <a:t>A custom resource is defined in a single file within the resources directory.</a:t>
            </a:r>
          </a:p>
        </p:txBody>
      </p:sp>
    </p:spTree>
    <p:extLst>
      <p:ext uri="{BB962C8B-B14F-4D97-AF65-F5344CB8AC3E}">
        <p14:creationId xmlns:p14="http://schemas.microsoft.com/office/powerpoint/2010/main" val="362767963"/>
      </p:ext>
    </p:extLst>
  </p:cSld>
  <p:clrMapOvr>
    <a:masterClrMapping/>
  </p:clrMapOvr>
  <p:transition spd="med">
    <p:fade/>
  </p:transition>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 </a:t>
            </a:r>
          </a:p>
        </p:txBody>
      </p:sp>
      <p:sp>
        <p:nvSpPr>
          <p:cNvPr id="7" name="TextBox 6"/>
          <p:cNvSpPr txBox="1"/>
          <p:nvPr/>
        </p:nvSpPr>
        <p:spPr bwMode="white">
          <a:xfrm>
            <a:off x="773280" y="263175"/>
            <a:ext cx="14771520" cy="9559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vert="horz" wrap="square" lIns="731520" tIns="91440" rIns="91440" bIns="91440" rtlCol="0" anchor="ctr">
            <a:normAutofit/>
          </a:bodyPr>
          <a:lstStyle/>
          <a:p>
            <a:r>
              <a:rPr lang="en-US" sz="3600" dirty="0"/>
              <a:t>Custom Resources</a:t>
            </a:r>
          </a:p>
        </p:txBody>
      </p:sp>
      <p:sp>
        <p:nvSpPr>
          <p:cNvPr id="8" name="Oval 7"/>
          <p:cNvSpPr/>
          <p:nvPr/>
        </p:nvSpPr>
        <p:spPr bwMode="auto">
          <a:xfrm>
            <a:off x="302407" y="263175"/>
            <a:ext cx="941746" cy="941746"/>
          </a:xfrm>
          <a:prstGeom prst="ellips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rPr>
              <a:t>4</a:t>
            </a:r>
          </a:p>
        </p:txBody>
      </p:sp>
      <p:sp>
        <p:nvSpPr>
          <p:cNvPr id="9" name="Rectangle 8"/>
          <p:cNvSpPr/>
          <p:nvPr/>
        </p:nvSpPr>
        <p:spPr bwMode="auto">
          <a:xfrm>
            <a:off x="773280" y="1240394"/>
            <a:ext cx="14771520" cy="530141"/>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b="1" dirty="0">
                <a:gradFill>
                  <a:gsLst>
                    <a:gs pos="0">
                      <a:srgbClr val="FFFFFF"/>
                    </a:gs>
                    <a:gs pos="100000">
                      <a:srgbClr val="FFFFFF"/>
                    </a:gs>
                  </a:gsLst>
                  <a:lin ang="5400000" scaled="0"/>
                </a:gradFill>
              </a:rPr>
              <a:t>IMPLEMENTATION LANGUAGE</a:t>
            </a:r>
            <a:endParaRPr lang="en-US" sz="2400" b="1" dirty="0">
              <a:gradFill>
                <a:gsLst>
                  <a:gs pos="0">
                    <a:srgbClr val="FFFFFF"/>
                  </a:gs>
                  <a:gs pos="100000">
                    <a:srgbClr val="FFFFFF"/>
                  </a:gs>
                </a:gsLst>
                <a:lin ang="5400000" scaled="0"/>
              </a:gradFill>
            </a:endParaRPr>
          </a:p>
        </p:txBody>
      </p:sp>
      <p:sp>
        <p:nvSpPr>
          <p:cNvPr id="6" name="TextBox 5"/>
          <p:cNvSpPr txBox="1"/>
          <p:nvPr/>
        </p:nvSpPr>
        <p:spPr bwMode="white">
          <a:xfrm>
            <a:off x="736600" y="2652082"/>
            <a:ext cx="14771520" cy="5417098"/>
          </a:xfrm>
          <a:prstGeom prst="rect">
            <a:avLst/>
          </a:prstGeom>
          <a:ln w="12700">
            <a:solidFill>
              <a:schemeClr val="tx2"/>
            </a:solidFill>
            <a:prstDash val="dash"/>
          </a:ln>
        </p:spPr>
        <p:txBody>
          <a:bodyPr vert="horz" wrap="square" lIns="91440" tIns="91440" rIns="91440" bIns="91440" rtlCol="0">
            <a:noAutofit/>
          </a:bodyPr>
          <a:lstStyle/>
          <a:p>
            <a:r>
              <a:rPr lang="en-US" sz="2000" b="1" dirty="0" err="1">
                <a:latin typeface="Courier New" charset="0"/>
                <a:ea typeface="Courier New" charset="0"/>
                <a:cs typeface="Courier New" charset="0"/>
              </a:rPr>
              <a:t>resource_name</a:t>
            </a:r>
            <a:r>
              <a:rPr lang="en-US" sz="2000" b="1" dirty="0">
                <a:latin typeface="Courier New" charset="0"/>
                <a:ea typeface="Courier New" charset="0"/>
                <a:cs typeface="Courier New" charset="0"/>
              </a:rPr>
              <a:t> :</a:t>
            </a:r>
            <a:r>
              <a:rPr lang="en-US" sz="2000" b="1" dirty="0" err="1">
                <a:latin typeface="Courier New" charset="0"/>
                <a:ea typeface="Courier New" charset="0"/>
                <a:cs typeface="Courier New" charset="0"/>
              </a:rPr>
              <a:t>apache_vhost</a:t>
            </a:r>
            <a:endParaRPr lang="en-US" sz="2000" b="1" dirty="0">
              <a:latin typeface="Courier New" charset="0"/>
              <a:ea typeface="Courier New" charset="0"/>
              <a:cs typeface="Courier New" charset="0"/>
            </a:endParaRPr>
          </a:p>
          <a:p>
            <a:endParaRPr lang="en-US" sz="2000" b="1" dirty="0">
              <a:latin typeface="Courier New" charset="0"/>
              <a:ea typeface="Courier New" charset="0"/>
              <a:cs typeface="Courier New" charset="0"/>
            </a:endParaRPr>
          </a:p>
          <a:p>
            <a:r>
              <a:rPr lang="en-US" sz="2000" b="1" dirty="0">
                <a:latin typeface="Courier New" charset="0"/>
                <a:ea typeface="Courier New" charset="0"/>
                <a:cs typeface="Courier New" charset="0"/>
              </a:rPr>
              <a:t>property :</a:t>
            </a:r>
            <a:r>
              <a:rPr lang="en-US" sz="2000" b="1" dirty="0" err="1">
                <a:latin typeface="Courier New" charset="0"/>
                <a:ea typeface="Courier New" charset="0"/>
                <a:cs typeface="Courier New" charset="0"/>
              </a:rPr>
              <a:t>site_name</a:t>
            </a:r>
            <a:r>
              <a:rPr lang="en-US" sz="2000" b="1" dirty="0">
                <a:latin typeface="Courier New" charset="0"/>
                <a:ea typeface="Courier New" charset="0"/>
                <a:cs typeface="Courier New" charset="0"/>
              </a:rPr>
              <a:t>, String, </a:t>
            </a:r>
            <a:r>
              <a:rPr lang="en-US" sz="2000" b="1" dirty="0" err="1">
                <a:latin typeface="Courier New" charset="0"/>
                <a:ea typeface="Courier New" charset="0"/>
                <a:cs typeface="Courier New" charset="0"/>
              </a:rPr>
              <a:t>name_attribute</a:t>
            </a:r>
            <a:r>
              <a:rPr lang="en-US" sz="2000" b="1" dirty="0">
                <a:latin typeface="Courier New" charset="0"/>
                <a:ea typeface="Courier New" charset="0"/>
                <a:cs typeface="Courier New" charset="0"/>
              </a:rPr>
              <a:t>: true</a:t>
            </a:r>
          </a:p>
          <a:p>
            <a:r>
              <a:rPr lang="en-US" sz="2000" b="1" dirty="0">
                <a:latin typeface="Courier New" charset="0"/>
                <a:ea typeface="Courier New" charset="0"/>
                <a:cs typeface="Courier New" charset="0"/>
              </a:rPr>
              <a:t>property :</a:t>
            </a:r>
            <a:r>
              <a:rPr lang="en-US" sz="2000" b="1" dirty="0" err="1">
                <a:latin typeface="Courier New" charset="0"/>
                <a:ea typeface="Courier New" charset="0"/>
                <a:cs typeface="Courier New" charset="0"/>
              </a:rPr>
              <a:t>site_port</a:t>
            </a:r>
            <a:r>
              <a:rPr lang="en-US" sz="2000" b="1" dirty="0">
                <a:latin typeface="Courier New" charset="0"/>
                <a:ea typeface="Courier New" charset="0"/>
                <a:cs typeface="Courier New" charset="0"/>
              </a:rPr>
              <a:t>, Integer, default: 80</a:t>
            </a:r>
          </a:p>
          <a:p>
            <a:endParaRPr lang="en-US" sz="2000" b="1" dirty="0">
              <a:latin typeface="Courier New" charset="0"/>
              <a:ea typeface="Courier New" charset="0"/>
              <a:cs typeface="Courier New" charset="0"/>
            </a:endParaRPr>
          </a:p>
          <a:p>
            <a:r>
              <a:rPr lang="en-US" sz="2000" b="1" dirty="0">
                <a:latin typeface="Courier New" charset="0"/>
                <a:ea typeface="Courier New" charset="0"/>
                <a:cs typeface="Courier New" charset="0"/>
              </a:rPr>
              <a:t>action :create do</a:t>
            </a:r>
          </a:p>
          <a:p>
            <a:r>
              <a:rPr lang="en-US" sz="2000" b="1" dirty="0">
                <a:latin typeface="Courier New" charset="0"/>
                <a:ea typeface="Courier New" charset="0"/>
                <a:cs typeface="Courier New" charset="0"/>
              </a:rPr>
              <a:t>  directory "/</a:t>
            </a:r>
            <a:r>
              <a:rPr lang="en-US" sz="2000" b="1" dirty="0" err="1">
                <a:latin typeface="Courier New" charset="0"/>
                <a:ea typeface="Courier New" charset="0"/>
                <a:cs typeface="Courier New" charset="0"/>
              </a:rPr>
              <a:t>srv</a:t>
            </a:r>
            <a:r>
              <a:rPr lang="en-US" sz="2000" b="1" dirty="0">
                <a:latin typeface="Courier New" charset="0"/>
                <a:ea typeface="Courier New" charset="0"/>
                <a:cs typeface="Courier New" charset="0"/>
              </a:rPr>
              <a:t>/apache/#{</a:t>
            </a:r>
            <a:r>
              <a:rPr lang="en-US" sz="2000" b="1" dirty="0" err="1">
                <a:latin typeface="Courier New" charset="0"/>
                <a:ea typeface="Courier New" charset="0"/>
                <a:cs typeface="Courier New" charset="0"/>
              </a:rPr>
              <a:t>new_resource.site_name</a:t>
            </a:r>
            <a:r>
              <a:rPr lang="en-US" sz="2000" b="1" dirty="0">
                <a:latin typeface="Courier New" charset="0"/>
                <a:ea typeface="Courier New" charset="0"/>
                <a:cs typeface="Courier New" charset="0"/>
              </a:rPr>
              <a:t>}/html' do</a:t>
            </a:r>
          </a:p>
          <a:p>
            <a:r>
              <a:rPr lang="en-US" sz="2000" b="1" dirty="0">
                <a:latin typeface="Courier New" charset="0"/>
                <a:ea typeface="Courier New" charset="0"/>
                <a:cs typeface="Courier New" charset="0"/>
              </a:rPr>
              <a:t>    recursive true</a:t>
            </a:r>
          </a:p>
          <a:p>
            <a:r>
              <a:rPr lang="en-US" sz="2000" b="1" dirty="0">
                <a:latin typeface="Courier New" charset="0"/>
                <a:ea typeface="Courier New" charset="0"/>
                <a:cs typeface="Courier New" charset="0"/>
              </a:rPr>
              <a:t>    mode '0755'</a:t>
            </a:r>
          </a:p>
          <a:p>
            <a:r>
              <a:rPr lang="en-US" sz="2000" b="1" dirty="0">
                <a:latin typeface="Courier New" charset="0"/>
                <a:ea typeface="Courier New" charset="0"/>
                <a:cs typeface="Courier New" charset="0"/>
              </a:rPr>
              <a:t>  end</a:t>
            </a:r>
          </a:p>
          <a:p>
            <a:endParaRPr lang="en-US" sz="2000" b="1" dirty="0">
              <a:latin typeface="Courier New" charset="0"/>
              <a:ea typeface="Courier New" charset="0"/>
              <a:cs typeface="Courier New" charset="0"/>
            </a:endParaRPr>
          </a:p>
          <a:p>
            <a:r>
              <a:rPr lang="en-US" sz="2000" b="1" dirty="0">
                <a:latin typeface="Courier New" charset="0"/>
                <a:ea typeface="Courier New" charset="0"/>
                <a:cs typeface="Courier New" charset="0"/>
              </a:rPr>
              <a:t>  # ... remaining resources ...</a:t>
            </a:r>
          </a:p>
          <a:p>
            <a:endParaRPr lang="en-US" sz="2000" b="1" dirty="0">
              <a:latin typeface="Courier New" charset="0"/>
              <a:ea typeface="Courier New" charset="0"/>
              <a:cs typeface="Courier New" charset="0"/>
            </a:endParaRPr>
          </a:p>
          <a:p>
            <a:r>
              <a:rPr lang="en-US" sz="2000" b="1" dirty="0">
                <a:latin typeface="Courier New" charset="0"/>
                <a:ea typeface="Courier New" charset="0"/>
                <a:cs typeface="Courier New" charset="0"/>
              </a:rPr>
              <a:t>end</a:t>
            </a:r>
          </a:p>
          <a:p>
            <a:endParaRPr lang="en-US" sz="2000" b="1" dirty="0">
              <a:latin typeface="Courier New" charset="0"/>
              <a:ea typeface="Courier New" charset="0"/>
              <a:cs typeface="Courier New" charset="0"/>
            </a:endParaRPr>
          </a:p>
          <a:p>
            <a:r>
              <a:rPr lang="en-US" sz="2000" b="1" dirty="0">
                <a:latin typeface="Courier New" charset="0"/>
                <a:ea typeface="Courier New" charset="0"/>
                <a:cs typeface="Courier New" charset="0"/>
              </a:rPr>
              <a:t># ... remaining actions ...</a:t>
            </a:r>
          </a:p>
        </p:txBody>
      </p:sp>
      <p:sp>
        <p:nvSpPr>
          <p:cNvPr id="11" name="TextBox 10"/>
          <p:cNvSpPr txBox="1"/>
          <p:nvPr/>
        </p:nvSpPr>
        <p:spPr bwMode="white">
          <a:xfrm>
            <a:off x="736600" y="1912524"/>
            <a:ext cx="14771520" cy="597568"/>
          </a:xfrm>
          <a:prstGeom prst="rect">
            <a:avLst/>
          </a:prstGeom>
          <a:solidFill>
            <a:schemeClr val="bg1">
              <a:lumMod val="85000"/>
              <a:alpha val="50000"/>
            </a:schemeClr>
          </a:solidFill>
        </p:spPr>
        <p:txBody>
          <a:bodyPr vert="horz" wrap="square" lIns="91440" tIns="91440" rIns="91440" bIns="91440" rtlCol="0">
            <a:normAutofit/>
          </a:bodyPr>
          <a:lstStyle/>
          <a:p>
            <a:r>
              <a:rPr lang="en-US" b="1" dirty="0">
                <a:latin typeface="Courier New" charset="0"/>
                <a:ea typeface="Courier New" charset="0"/>
                <a:cs typeface="Courier New" charset="0"/>
              </a:rPr>
              <a:t>resources/</a:t>
            </a:r>
            <a:r>
              <a:rPr lang="en-US" b="1" dirty="0" err="1">
                <a:latin typeface="Courier New" charset="0"/>
                <a:ea typeface="Courier New" charset="0"/>
                <a:cs typeface="Courier New" charset="0"/>
              </a:rPr>
              <a:t>vhost.rb</a:t>
            </a:r>
            <a:endParaRPr lang="en-US" b="1" dirty="0">
              <a:latin typeface="Courier New" charset="0"/>
              <a:ea typeface="Courier New" charset="0"/>
              <a:cs typeface="Courier New" charset="0"/>
            </a:endParaRPr>
          </a:p>
        </p:txBody>
      </p:sp>
    </p:spTree>
    <p:extLst>
      <p:ext uri="{BB962C8B-B14F-4D97-AF65-F5344CB8AC3E}">
        <p14:creationId xmlns:p14="http://schemas.microsoft.com/office/powerpoint/2010/main" val="992614122"/>
      </p:ext>
    </p:extLst>
  </p:cSld>
  <p:clrMapOvr>
    <a:masterClrMapping/>
  </p:clrMapOvr>
  <p:transition spd="med">
    <p:fade/>
  </p:transition>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 </a:t>
            </a:r>
          </a:p>
        </p:txBody>
      </p:sp>
      <p:sp>
        <p:nvSpPr>
          <p:cNvPr id="7" name="TextBox 6"/>
          <p:cNvSpPr txBox="1"/>
          <p:nvPr/>
        </p:nvSpPr>
        <p:spPr bwMode="white">
          <a:xfrm>
            <a:off x="773280" y="263175"/>
            <a:ext cx="14771520" cy="9559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vert="horz" wrap="square" lIns="731520" tIns="91440" rIns="91440" bIns="91440" rtlCol="0" anchor="ctr">
            <a:normAutofit/>
          </a:bodyPr>
          <a:lstStyle/>
          <a:p>
            <a:r>
              <a:rPr lang="en-US" sz="3600" dirty="0"/>
              <a:t>Custom Resources</a:t>
            </a:r>
          </a:p>
        </p:txBody>
      </p:sp>
      <p:sp>
        <p:nvSpPr>
          <p:cNvPr id="8" name="Oval 7"/>
          <p:cNvSpPr/>
          <p:nvPr/>
        </p:nvSpPr>
        <p:spPr bwMode="auto">
          <a:xfrm>
            <a:off x="302407" y="263175"/>
            <a:ext cx="941746" cy="941746"/>
          </a:xfrm>
          <a:prstGeom prst="ellips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rPr>
              <a:t>4</a:t>
            </a:r>
          </a:p>
        </p:txBody>
      </p:sp>
      <p:sp>
        <p:nvSpPr>
          <p:cNvPr id="9" name="Rectangle 8"/>
          <p:cNvSpPr/>
          <p:nvPr/>
        </p:nvSpPr>
        <p:spPr bwMode="auto">
          <a:xfrm>
            <a:off x="773280" y="1240394"/>
            <a:ext cx="14771520" cy="530141"/>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b="1" dirty="0">
                <a:gradFill>
                  <a:gsLst>
                    <a:gs pos="0">
                      <a:srgbClr val="FFFFFF"/>
                    </a:gs>
                    <a:gs pos="100000">
                      <a:srgbClr val="FFFFFF"/>
                    </a:gs>
                  </a:gsLst>
                  <a:lin ang="5400000" scaled="0"/>
                </a:gradFill>
              </a:rPr>
              <a:t>USAGE</a:t>
            </a:r>
            <a:endParaRPr lang="en-US" sz="2400" b="1" dirty="0">
              <a:gradFill>
                <a:gsLst>
                  <a:gs pos="0">
                    <a:srgbClr val="FFFFFF"/>
                  </a:gs>
                  <a:gs pos="100000">
                    <a:srgbClr val="FFFFFF"/>
                  </a:gs>
                </a:gsLst>
                <a:lin ang="5400000" scaled="0"/>
              </a:gradFill>
            </a:endParaRPr>
          </a:p>
        </p:txBody>
      </p:sp>
      <p:sp>
        <p:nvSpPr>
          <p:cNvPr id="6" name="TextBox 5"/>
          <p:cNvSpPr txBox="1"/>
          <p:nvPr/>
        </p:nvSpPr>
        <p:spPr bwMode="white">
          <a:xfrm>
            <a:off x="736600" y="2652082"/>
            <a:ext cx="14771520" cy="5417098"/>
          </a:xfrm>
          <a:prstGeom prst="rect">
            <a:avLst/>
          </a:prstGeom>
          <a:ln w="12700">
            <a:solidFill>
              <a:schemeClr val="tx2"/>
            </a:solidFill>
            <a:prstDash val="dash"/>
          </a:ln>
        </p:spPr>
        <p:txBody>
          <a:bodyPr vert="horz" wrap="square" lIns="91440" tIns="91440" rIns="91440" bIns="91440" rtlCol="0">
            <a:noAutofit/>
          </a:bodyPr>
          <a:lstStyle/>
          <a:p>
            <a:r>
              <a:rPr lang="en-US" sz="2000" b="1" dirty="0" err="1">
                <a:latin typeface="Courier New" charset="0"/>
                <a:ea typeface="Courier New" charset="0"/>
                <a:cs typeface="Courier New" charset="0"/>
              </a:rPr>
              <a:t>apache_vhost</a:t>
            </a:r>
            <a:r>
              <a:rPr lang="en-US" sz="2000" b="1" dirty="0">
                <a:latin typeface="Courier New" charset="0"/>
                <a:ea typeface="Courier New" charset="0"/>
                <a:cs typeface="Courier New" charset="0"/>
              </a:rPr>
              <a:t> 'welcome' do</a:t>
            </a:r>
          </a:p>
          <a:p>
            <a:r>
              <a:rPr lang="en-US" sz="2000" b="1" dirty="0">
                <a:latin typeface="Courier New" charset="0"/>
                <a:ea typeface="Courier New" charset="0"/>
                <a:cs typeface="Courier New" charset="0"/>
              </a:rPr>
              <a:t>  action :delete</a:t>
            </a:r>
          </a:p>
          <a:p>
            <a:r>
              <a:rPr lang="en-US" sz="2000" b="1" dirty="0">
                <a:latin typeface="Courier New" charset="0"/>
                <a:ea typeface="Courier New" charset="0"/>
                <a:cs typeface="Courier New" charset="0"/>
              </a:rPr>
              <a:t>end</a:t>
            </a:r>
          </a:p>
          <a:p>
            <a:endParaRPr lang="en-US" sz="2000" b="1" dirty="0">
              <a:latin typeface="Courier New" charset="0"/>
              <a:ea typeface="Courier New" charset="0"/>
              <a:cs typeface="Courier New" charset="0"/>
            </a:endParaRPr>
          </a:p>
          <a:p>
            <a:r>
              <a:rPr lang="en-US" sz="2000" b="1" dirty="0" err="1">
                <a:latin typeface="Courier New" charset="0"/>
                <a:ea typeface="Courier New" charset="0"/>
                <a:cs typeface="Courier New" charset="0"/>
              </a:rPr>
              <a:t>apache_vhost</a:t>
            </a:r>
            <a:r>
              <a:rPr lang="en-US" sz="2000" b="1" dirty="0">
                <a:latin typeface="Courier New" charset="0"/>
                <a:ea typeface="Courier New" charset="0"/>
                <a:cs typeface="Courier New" charset="0"/>
              </a:rPr>
              <a:t> 'users'</a:t>
            </a:r>
          </a:p>
          <a:p>
            <a:endParaRPr lang="en-US" sz="2000" b="1" dirty="0">
              <a:latin typeface="Courier New" charset="0"/>
              <a:ea typeface="Courier New" charset="0"/>
              <a:cs typeface="Courier New" charset="0"/>
            </a:endParaRPr>
          </a:p>
          <a:p>
            <a:r>
              <a:rPr lang="en-US" sz="2000" b="1" dirty="0" err="1">
                <a:latin typeface="Courier New" charset="0"/>
                <a:ea typeface="Courier New" charset="0"/>
                <a:cs typeface="Courier New" charset="0"/>
              </a:rPr>
              <a:t>apache_vhost</a:t>
            </a:r>
            <a:r>
              <a:rPr lang="en-US" sz="2000" b="1" dirty="0">
                <a:latin typeface="Courier New" charset="0"/>
                <a:ea typeface="Courier New" charset="0"/>
                <a:cs typeface="Courier New" charset="0"/>
              </a:rPr>
              <a:t> 'admins' do</a:t>
            </a:r>
          </a:p>
          <a:p>
            <a:r>
              <a:rPr lang="en-US" sz="2000" b="1" dirty="0">
                <a:latin typeface="Courier New" charset="0"/>
                <a:ea typeface="Courier New" charset="0"/>
                <a:cs typeface="Courier New" charset="0"/>
              </a:rPr>
              <a:t>  </a:t>
            </a:r>
            <a:r>
              <a:rPr lang="en-US" sz="2000" b="1" dirty="0" err="1">
                <a:latin typeface="Courier New" charset="0"/>
                <a:ea typeface="Courier New" charset="0"/>
                <a:cs typeface="Courier New" charset="0"/>
              </a:rPr>
              <a:t>site_port</a:t>
            </a:r>
            <a:r>
              <a:rPr lang="en-US" sz="2000" b="1" dirty="0">
                <a:latin typeface="Courier New" charset="0"/>
                <a:ea typeface="Courier New" charset="0"/>
                <a:cs typeface="Courier New" charset="0"/>
              </a:rPr>
              <a:t> 8080</a:t>
            </a:r>
          </a:p>
          <a:p>
            <a:r>
              <a:rPr lang="en-US" sz="2000" b="1" dirty="0">
                <a:latin typeface="Courier New" charset="0"/>
                <a:ea typeface="Courier New" charset="0"/>
                <a:cs typeface="Courier New" charset="0"/>
              </a:rPr>
              <a:t>end</a:t>
            </a:r>
          </a:p>
        </p:txBody>
      </p:sp>
      <p:sp>
        <p:nvSpPr>
          <p:cNvPr id="11" name="TextBox 10"/>
          <p:cNvSpPr txBox="1"/>
          <p:nvPr/>
        </p:nvSpPr>
        <p:spPr bwMode="white">
          <a:xfrm>
            <a:off x="736600" y="1912524"/>
            <a:ext cx="14771520" cy="597568"/>
          </a:xfrm>
          <a:prstGeom prst="rect">
            <a:avLst/>
          </a:prstGeom>
          <a:solidFill>
            <a:schemeClr val="bg1">
              <a:lumMod val="85000"/>
              <a:alpha val="50000"/>
            </a:schemeClr>
          </a:solidFill>
        </p:spPr>
        <p:txBody>
          <a:bodyPr vert="horz" wrap="square" lIns="91440" tIns="91440" rIns="91440" bIns="91440" rtlCol="0">
            <a:normAutofit/>
          </a:bodyPr>
          <a:lstStyle/>
          <a:p>
            <a:r>
              <a:rPr lang="en-US" b="1" dirty="0">
                <a:latin typeface="Courier New" charset="0"/>
                <a:ea typeface="Courier New" charset="0"/>
                <a:cs typeface="Courier New" charset="0"/>
              </a:rPr>
              <a:t>recipes/</a:t>
            </a:r>
            <a:r>
              <a:rPr lang="en-US" b="1" dirty="0" err="1">
                <a:latin typeface="Courier New" charset="0"/>
                <a:ea typeface="Courier New" charset="0"/>
                <a:cs typeface="Courier New" charset="0"/>
              </a:rPr>
              <a:t>default.rb</a:t>
            </a:r>
            <a:endParaRPr lang="en-US" b="1" dirty="0">
              <a:latin typeface="Courier New" charset="0"/>
              <a:ea typeface="Courier New" charset="0"/>
              <a:cs typeface="Courier New" charset="0"/>
            </a:endParaRPr>
          </a:p>
        </p:txBody>
      </p:sp>
    </p:spTree>
    <p:extLst>
      <p:ext uri="{BB962C8B-B14F-4D97-AF65-F5344CB8AC3E}">
        <p14:creationId xmlns:p14="http://schemas.microsoft.com/office/powerpoint/2010/main" val="326636575"/>
      </p:ext>
    </p:extLst>
  </p:cSld>
  <p:clrMapOvr>
    <a:masterClrMapping/>
  </p:clrMapOvr>
  <p:transition spd="med">
    <p:fade/>
  </p:transition>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 </a:t>
            </a:r>
          </a:p>
        </p:txBody>
      </p:sp>
      <p:sp>
        <p:nvSpPr>
          <p:cNvPr id="7" name="TextBox 6"/>
          <p:cNvSpPr txBox="1"/>
          <p:nvPr/>
        </p:nvSpPr>
        <p:spPr bwMode="white">
          <a:xfrm>
            <a:off x="773280" y="263175"/>
            <a:ext cx="14771520" cy="9559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vert="horz" wrap="square" lIns="731520" tIns="91440" rIns="91440" bIns="91440" rtlCol="0" anchor="ctr">
            <a:normAutofit/>
          </a:bodyPr>
          <a:lstStyle/>
          <a:p>
            <a:r>
              <a:rPr lang="en-US" sz="3600" dirty="0"/>
              <a:t>Custom Resources</a:t>
            </a:r>
          </a:p>
        </p:txBody>
      </p:sp>
      <p:sp>
        <p:nvSpPr>
          <p:cNvPr id="8" name="Oval 7"/>
          <p:cNvSpPr/>
          <p:nvPr/>
        </p:nvSpPr>
        <p:spPr bwMode="auto">
          <a:xfrm>
            <a:off x="302407" y="263175"/>
            <a:ext cx="941746" cy="941746"/>
          </a:xfrm>
          <a:prstGeom prst="ellips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rPr>
              <a:t>4</a:t>
            </a:r>
          </a:p>
        </p:txBody>
      </p:sp>
      <p:sp>
        <p:nvSpPr>
          <p:cNvPr id="9" name="Rectangle 8"/>
          <p:cNvSpPr/>
          <p:nvPr/>
        </p:nvSpPr>
        <p:spPr bwMode="auto">
          <a:xfrm>
            <a:off x="773280" y="1240394"/>
            <a:ext cx="14771520" cy="530141"/>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b="1" dirty="0">
                <a:gradFill>
                  <a:gsLst>
                    <a:gs pos="0">
                      <a:srgbClr val="FFFFFF"/>
                    </a:gs>
                    <a:gs pos="100000">
                      <a:srgbClr val="FFFFFF"/>
                    </a:gs>
                  </a:gsLst>
                  <a:lin ang="5400000" scaled="0"/>
                </a:gradFill>
              </a:rPr>
              <a:t>BENEFITS &amp; DRAWBACKS</a:t>
            </a:r>
          </a:p>
        </p:txBody>
      </p:sp>
      <p:sp>
        <p:nvSpPr>
          <p:cNvPr id="6" name="Text Placeholder 4"/>
          <p:cNvSpPr>
            <a:spLocks noGrp="1"/>
          </p:cNvSpPr>
          <p:nvPr>
            <p:ph type="body" sz="quarter" idx="12"/>
          </p:nvPr>
        </p:nvSpPr>
        <p:spPr>
          <a:xfrm>
            <a:off x="736600" y="2209800"/>
            <a:ext cx="14812064" cy="4992351"/>
          </a:xfrm>
        </p:spPr>
        <p:txBody>
          <a:bodyPr/>
          <a:lstStyle/>
          <a:p>
            <a:pPr marL="457200" indent="-457200">
              <a:buFont typeface="Arial" charset="0"/>
              <a:buChar char="•"/>
            </a:pPr>
            <a:r>
              <a:rPr lang="en-US" dirty="0"/>
              <a:t>Available in 12.5.0 version of Chef</a:t>
            </a:r>
          </a:p>
          <a:p>
            <a:pPr marL="457200" indent="-457200">
              <a:buFont typeface="Arial" charset="0"/>
              <a:buChar char="•"/>
            </a:pPr>
            <a:r>
              <a:rPr lang="en-US" dirty="0"/>
              <a:t>Allows for a real resource definition without understanding Ruby (vs. HWRP)</a:t>
            </a:r>
          </a:p>
          <a:p>
            <a:pPr marL="457200" indent="-457200">
              <a:buFont typeface="Arial" charset="0"/>
              <a:buChar char="•"/>
            </a:pPr>
            <a:r>
              <a:rPr lang="en-US" dirty="0"/>
              <a:t>Complete resource definition is defined in a single file (vs. LWRP)</a:t>
            </a:r>
          </a:p>
          <a:p>
            <a:pPr marL="457200" indent="-457200">
              <a:buFont typeface="Arial" charset="0"/>
              <a:buChar char="•"/>
            </a:pPr>
            <a:r>
              <a:rPr lang="en-US" dirty="0"/>
              <a:t>Custom resource implementation require learning a new DSL</a:t>
            </a:r>
          </a:p>
        </p:txBody>
      </p:sp>
    </p:spTree>
    <p:extLst>
      <p:ext uri="{BB962C8B-B14F-4D97-AF65-F5344CB8AC3E}">
        <p14:creationId xmlns:p14="http://schemas.microsoft.com/office/powerpoint/2010/main" val="188014276"/>
      </p:ext>
    </p:extLst>
  </p:cSld>
  <p:clrMapOvr>
    <a:masterClrMapping/>
  </p:clrMapOvr>
  <p:transition spd="med">
    <p:fade/>
  </p:transition>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5400" dirty="0"/>
              <a:t>Approaches to Extending Resources</a:t>
            </a:r>
          </a:p>
        </p:txBody>
      </p:sp>
      <p:sp>
        <p:nvSpPr>
          <p:cNvPr id="8" name="TextBox 7"/>
          <p:cNvSpPr txBox="1"/>
          <p:nvPr/>
        </p:nvSpPr>
        <p:spPr bwMode="white">
          <a:xfrm>
            <a:off x="1671638" y="5551048"/>
            <a:ext cx="12319000" cy="95596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wrap="square" lIns="731520" tIns="91440" rIns="91440" bIns="91440" rtlCol="0" anchor="ctr">
            <a:normAutofit/>
          </a:bodyPr>
          <a:lstStyle/>
          <a:p>
            <a:r>
              <a:rPr lang="en-US" sz="3600" dirty="0"/>
              <a:t>Light-Weight Resource-Providers (LWRP)</a:t>
            </a:r>
          </a:p>
        </p:txBody>
      </p:sp>
      <p:sp>
        <p:nvSpPr>
          <p:cNvPr id="10" name="TextBox 9"/>
          <p:cNvSpPr txBox="1"/>
          <p:nvPr/>
        </p:nvSpPr>
        <p:spPr bwMode="white">
          <a:xfrm>
            <a:off x="1671638" y="3546764"/>
            <a:ext cx="12319000" cy="95596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wrap="square" lIns="731520" tIns="91440" rIns="91440" bIns="91440" rtlCol="0" anchor="ctr">
            <a:normAutofit/>
          </a:bodyPr>
          <a:lstStyle/>
          <a:p>
            <a:r>
              <a:rPr lang="en-US" sz="3600" dirty="0"/>
              <a:t>Pure Ruby (Heavy-Weight Resource-Providers / HWRP)</a:t>
            </a:r>
          </a:p>
        </p:txBody>
      </p:sp>
      <p:sp>
        <p:nvSpPr>
          <p:cNvPr id="11" name="TextBox 10"/>
          <p:cNvSpPr txBox="1"/>
          <p:nvPr/>
        </p:nvSpPr>
        <p:spPr bwMode="white">
          <a:xfrm>
            <a:off x="1671638" y="4548906"/>
            <a:ext cx="12319000" cy="95596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square" lIns="731520" tIns="91440" rIns="91440" bIns="91440" rtlCol="0" anchor="ctr">
            <a:normAutofit/>
          </a:bodyPr>
          <a:lstStyle/>
          <a:p>
            <a:r>
              <a:rPr lang="en-US" sz="3600" dirty="0"/>
              <a:t>Definitions</a:t>
            </a:r>
          </a:p>
        </p:txBody>
      </p:sp>
      <p:sp>
        <p:nvSpPr>
          <p:cNvPr id="12" name="TextBox 11"/>
          <p:cNvSpPr txBox="1"/>
          <p:nvPr/>
        </p:nvSpPr>
        <p:spPr bwMode="white">
          <a:xfrm>
            <a:off x="1671638" y="6569231"/>
            <a:ext cx="12319000" cy="9559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vert="horz" wrap="square" lIns="731520" tIns="91440" rIns="91440" bIns="91440" rtlCol="0" anchor="ctr">
            <a:normAutofit/>
          </a:bodyPr>
          <a:lstStyle/>
          <a:p>
            <a:r>
              <a:rPr lang="en-US" sz="3600" dirty="0"/>
              <a:t>Custom Resources</a:t>
            </a:r>
          </a:p>
        </p:txBody>
      </p:sp>
      <p:sp>
        <p:nvSpPr>
          <p:cNvPr id="13" name="Oval 12"/>
          <p:cNvSpPr/>
          <p:nvPr/>
        </p:nvSpPr>
        <p:spPr bwMode="auto">
          <a:xfrm>
            <a:off x="1200765" y="3546764"/>
            <a:ext cx="941746" cy="941746"/>
          </a:xfrm>
          <a:prstGeom prst="ellipse">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rPr>
              <a:t>1</a:t>
            </a:r>
          </a:p>
        </p:txBody>
      </p:sp>
      <p:sp>
        <p:nvSpPr>
          <p:cNvPr id="14" name="Oval 13"/>
          <p:cNvSpPr/>
          <p:nvPr/>
        </p:nvSpPr>
        <p:spPr bwMode="auto">
          <a:xfrm>
            <a:off x="1172330" y="4534687"/>
            <a:ext cx="970181" cy="970181"/>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rPr>
              <a:t>2</a:t>
            </a:r>
          </a:p>
        </p:txBody>
      </p:sp>
      <p:sp>
        <p:nvSpPr>
          <p:cNvPr id="15" name="Oval 14"/>
          <p:cNvSpPr/>
          <p:nvPr/>
        </p:nvSpPr>
        <p:spPr bwMode="auto">
          <a:xfrm>
            <a:off x="1172331" y="5550898"/>
            <a:ext cx="956113" cy="956113"/>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rPr>
              <a:t>3</a:t>
            </a:r>
          </a:p>
        </p:txBody>
      </p:sp>
      <p:sp>
        <p:nvSpPr>
          <p:cNvPr id="16" name="Oval 15"/>
          <p:cNvSpPr/>
          <p:nvPr/>
        </p:nvSpPr>
        <p:spPr bwMode="auto">
          <a:xfrm>
            <a:off x="1172331" y="6569082"/>
            <a:ext cx="956455" cy="956455"/>
          </a:xfrm>
          <a:prstGeom prst="ellips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a:gradFill>
                  <a:gsLst>
                    <a:gs pos="0">
                      <a:srgbClr val="FFFFFF"/>
                    </a:gs>
                    <a:gs pos="100000">
                      <a:srgbClr val="FFFFFF"/>
                    </a:gs>
                  </a:gsLst>
                  <a:lin ang="5400000" scaled="0"/>
                </a:gradFill>
              </a:rPr>
              <a:t>4</a:t>
            </a:r>
          </a:p>
        </p:txBody>
      </p:sp>
    </p:spTree>
    <p:extLst>
      <p:ext uri="{BB962C8B-B14F-4D97-AF65-F5344CB8AC3E}">
        <p14:creationId xmlns:p14="http://schemas.microsoft.com/office/powerpoint/2010/main" val="214189914"/>
      </p:ext>
    </p:extLst>
  </p:cSld>
  <p:clrMapOvr>
    <a:masterClrMapping/>
  </p:clrMapOvr>
  <p:transition spd="med">
    <p:fade/>
  </p:transition>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Discussion</a:t>
            </a:r>
          </a:p>
        </p:txBody>
      </p:sp>
      <p:sp>
        <p:nvSpPr>
          <p:cNvPr id="3" name="Subtitle 2"/>
          <p:cNvSpPr>
            <a:spLocks noGrp="1"/>
          </p:cNvSpPr>
          <p:nvPr>
            <p:ph type="subTitle" idx="1"/>
          </p:nvPr>
        </p:nvSpPr>
        <p:spPr>
          <a:xfrm>
            <a:off x="1660524" y="3260725"/>
            <a:ext cx="12330113" cy="4327191"/>
          </a:xfrm>
        </p:spPr>
        <p:txBody>
          <a:bodyPr/>
          <a:lstStyle/>
          <a:p>
            <a:r>
              <a:rPr lang="en-US" dirty="0"/>
              <a:t>Which approaches require you to define your solution in two separate files?</a:t>
            </a:r>
          </a:p>
          <a:p>
            <a:endParaRPr lang="en-US" dirty="0"/>
          </a:p>
          <a:p>
            <a:r>
              <a:rPr lang="en-US" dirty="0"/>
              <a:t>What are the limitations of choosing the Definitions approach?</a:t>
            </a:r>
          </a:p>
          <a:p>
            <a:endParaRPr lang="en-US" dirty="0"/>
          </a:p>
          <a:p>
            <a:r>
              <a:rPr lang="en-US" dirty="0"/>
              <a:t>What are some differences between LWRP and Custom Resources?</a:t>
            </a:r>
          </a:p>
          <a:p>
            <a:endParaRPr lang="en-US" dirty="0"/>
          </a:p>
          <a:p>
            <a:r>
              <a:rPr lang="en-US" dirty="0"/>
              <a:t>Given a Chef version prior to 12.5.0, which approach would you choose?</a:t>
            </a:r>
          </a:p>
        </p:txBody>
      </p:sp>
    </p:spTree>
    <p:extLst>
      <p:ext uri="{BB962C8B-B14F-4D97-AF65-F5344CB8AC3E}">
        <p14:creationId xmlns:p14="http://schemas.microsoft.com/office/powerpoint/2010/main" val="702705372"/>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 Web Server</a:t>
            </a:r>
          </a:p>
        </p:txBody>
      </p:sp>
      <p:sp>
        <p:nvSpPr>
          <p:cNvPr id="3" name="Text Placeholder 2"/>
          <p:cNvSpPr>
            <a:spLocks noGrp="1"/>
          </p:cNvSpPr>
          <p:nvPr>
            <p:ph type="body" sz="quarter" idx="12"/>
          </p:nvPr>
        </p:nvSpPr>
        <p:spPr/>
        <p:txBody>
          <a:bodyPr/>
          <a:lstStyle/>
          <a:p>
            <a:pPr marL="514350" indent="-514350">
              <a:buFont typeface="+mj-lt"/>
              <a:buAutoNum type="arabicPeriod"/>
            </a:pPr>
            <a:r>
              <a:rPr lang="en-US" sz="4800" dirty="0"/>
              <a:t>Install the </a:t>
            </a:r>
            <a:r>
              <a:rPr lang="en-US" sz="4800" dirty="0" err="1"/>
              <a:t>httpd</a:t>
            </a:r>
            <a:r>
              <a:rPr lang="en-US" sz="4800" dirty="0"/>
              <a:t> package</a:t>
            </a:r>
          </a:p>
          <a:p>
            <a:pPr marL="514350" indent="-514350">
              <a:buFont typeface="+mj-lt"/>
              <a:buAutoNum type="arabicPeriod"/>
            </a:pPr>
            <a:r>
              <a:rPr lang="en-US" sz="4800" dirty="0"/>
              <a:t>Write out a test page</a:t>
            </a:r>
          </a:p>
          <a:p>
            <a:pPr marL="514350" indent="-514350">
              <a:buFont typeface="+mj-lt"/>
              <a:buAutoNum type="arabicPeriod"/>
            </a:pPr>
            <a:r>
              <a:rPr lang="en-US" sz="4800" dirty="0"/>
              <a:t>Start and enable the </a:t>
            </a:r>
            <a:r>
              <a:rPr lang="en-US" sz="4800" dirty="0" err="1"/>
              <a:t>httpd</a:t>
            </a:r>
            <a:r>
              <a:rPr lang="en-US" sz="4800" dirty="0"/>
              <a:t> service</a:t>
            </a:r>
          </a:p>
          <a:p>
            <a:pPr marL="514350" indent="-514350">
              <a:buFont typeface="+mj-lt"/>
              <a:buAutoNum type="arabicPeriod"/>
            </a:pPr>
            <a:endParaRPr lang="en-US" sz="4800" dirty="0"/>
          </a:p>
        </p:txBody>
      </p:sp>
    </p:spTree>
    <p:extLst>
      <p:ext uri="{BB962C8B-B14F-4D97-AF65-F5344CB8AC3E}">
        <p14:creationId xmlns:p14="http://schemas.microsoft.com/office/powerpoint/2010/main" val="1253748095"/>
      </p:ext>
    </p:extLst>
  </p:cSld>
  <p:clrMapOvr>
    <a:masterClrMapping/>
  </p:clrMapOvr>
  <p:transition spd="med">
    <p:fade/>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Q&amp;A</a:t>
            </a:r>
          </a:p>
        </p:txBody>
      </p:sp>
      <p:sp>
        <p:nvSpPr>
          <p:cNvPr id="3" name="Subtitle 2"/>
          <p:cNvSpPr>
            <a:spLocks noGrp="1"/>
          </p:cNvSpPr>
          <p:nvPr>
            <p:ph type="subTitle" idx="1"/>
          </p:nvPr>
        </p:nvSpPr>
        <p:spPr/>
        <p:txBody>
          <a:bodyPr/>
          <a:lstStyle/>
          <a:p>
            <a:r>
              <a:rPr lang="en-US" dirty="0"/>
              <a:t>What questions can we answer for you?</a:t>
            </a:r>
          </a:p>
        </p:txBody>
      </p:sp>
    </p:spTree>
    <p:extLst>
      <p:ext uri="{BB962C8B-B14F-4D97-AF65-F5344CB8AC3E}">
        <p14:creationId xmlns:p14="http://schemas.microsoft.com/office/powerpoint/2010/main" val="9514212"/>
      </p:ext>
    </p:extLst>
  </p:cSld>
  <p:clrMapOvr>
    <a:masterClrMapping/>
  </p:clrMapOvr>
  <p:transition spd="med">
    <p:fade/>
  </p:transition>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4784190"/>
      </p:ext>
    </p:extLst>
  </p:cSld>
  <p:clrMapOvr>
    <a:masterClrMapping/>
  </p:clrMapOvr>
  <p:transition spd="med">
    <p:fade/>
  </p:transition>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Use Custom Resources</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843827924"/>
      </p:ext>
    </p:extLst>
  </p:cSld>
  <p:clrMapOvr>
    <a:masterClrMapping/>
  </p:clrMapOvr>
  <p:transition spd="med">
    <p:fade/>
  </p:transition>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Text Placeholder 2"/>
          <p:cNvSpPr>
            <a:spLocks noGrp="1"/>
          </p:cNvSpPr>
          <p:nvPr>
            <p:ph type="body" sz="quarter" idx="12"/>
          </p:nvPr>
        </p:nvSpPr>
        <p:spPr/>
        <p:txBody>
          <a:bodyPr/>
          <a:lstStyle/>
          <a:p>
            <a:r>
              <a:rPr lang="en-US" dirty="0"/>
              <a:t>After completing this module, you should be able to:</a:t>
            </a:r>
          </a:p>
          <a:p>
            <a:endParaRPr lang="en-US" dirty="0"/>
          </a:p>
          <a:p>
            <a:pPr marL="457200" indent="-457200">
              <a:buFont typeface="Wingdings" charset="2"/>
              <a:buChar char="Ø"/>
            </a:pPr>
            <a:r>
              <a:rPr lang="en-US" dirty="0"/>
              <a:t>Determine when a Custom Resource would be beneficial for clarity and reusability</a:t>
            </a:r>
          </a:p>
        </p:txBody>
      </p:sp>
    </p:spTree>
    <p:extLst>
      <p:ext uri="{BB962C8B-B14F-4D97-AF65-F5344CB8AC3E}">
        <p14:creationId xmlns:p14="http://schemas.microsoft.com/office/powerpoint/2010/main" val="148145492"/>
      </p:ext>
    </p:extLst>
  </p:cSld>
  <p:clrMapOvr>
    <a:masterClrMapping/>
  </p:clrMapOvr>
  <p:transition spd="med">
    <p:fade/>
  </p:transition>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Evaluation Before Pursuit</a:t>
            </a:r>
          </a:p>
        </p:txBody>
      </p:sp>
      <p:sp>
        <p:nvSpPr>
          <p:cNvPr id="3" name="Content Placeholder 2"/>
          <p:cNvSpPr>
            <a:spLocks noGrp="1"/>
          </p:cNvSpPr>
          <p:nvPr>
            <p:ph sz="quarter" idx="11"/>
          </p:nvPr>
        </p:nvSpPr>
        <p:spPr/>
        <p:txBody>
          <a:bodyPr/>
          <a:lstStyle/>
          <a:p>
            <a:r>
              <a:rPr lang="en-US" dirty="0"/>
              <a:t>Just because I can does not mean I should. It is important to implement solutions that are arguably better software design.</a:t>
            </a:r>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a:t>Define the judgment criteria</a:t>
            </a:r>
          </a:p>
          <a:p>
            <a:pPr marL="342900" indent="-342900">
              <a:buFont typeface="Wingdings" charset="2"/>
              <a:buChar char="q"/>
            </a:pPr>
            <a:r>
              <a:rPr lang="en-US" dirty="0"/>
              <a:t>Evaluate a code sample</a:t>
            </a:r>
          </a:p>
        </p:txBody>
      </p:sp>
    </p:spTree>
    <p:extLst>
      <p:ext uri="{BB962C8B-B14F-4D97-AF65-F5344CB8AC3E}">
        <p14:creationId xmlns:p14="http://schemas.microsoft.com/office/powerpoint/2010/main" val="437432502"/>
      </p:ext>
    </p:extLst>
  </p:cSld>
  <p:clrMapOvr>
    <a:masterClrMapping/>
  </p:clrMapOvr>
  <p:transition spd="med">
    <p:fade/>
  </p:transition>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Software Quality Standards</a:t>
            </a:r>
          </a:p>
        </p:txBody>
      </p:sp>
      <p:sp>
        <p:nvSpPr>
          <p:cNvPr id="3" name="Subtitle 2"/>
          <p:cNvSpPr>
            <a:spLocks noGrp="1"/>
          </p:cNvSpPr>
          <p:nvPr>
            <p:ph type="subTitle" idx="1"/>
          </p:nvPr>
        </p:nvSpPr>
        <p:spPr/>
        <p:txBody>
          <a:bodyPr/>
          <a:lstStyle/>
          <a:p>
            <a:r>
              <a:rPr lang="en-US" dirty="0"/>
              <a:t>When defining resources within our recipes we are writing software. Software has a number of quality characteristics that have already been defined. ISO/IEC 9126 is an international standard for evaluation of software quality.</a:t>
            </a:r>
          </a:p>
        </p:txBody>
      </p:sp>
    </p:spTree>
    <p:extLst>
      <p:ext uri="{BB962C8B-B14F-4D97-AF65-F5344CB8AC3E}">
        <p14:creationId xmlns:p14="http://schemas.microsoft.com/office/powerpoint/2010/main" val="19740500"/>
      </p:ext>
    </p:extLst>
  </p:cSld>
  <p:clrMapOvr>
    <a:masterClrMapping/>
  </p:clrMapOvr>
  <p:transition spd="med">
    <p:fade/>
  </p:transition>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Software Quality Standards</a:t>
            </a:r>
          </a:p>
        </p:txBody>
      </p:sp>
      <p:sp>
        <p:nvSpPr>
          <p:cNvPr id="3" name="Subtitle 2"/>
          <p:cNvSpPr>
            <a:spLocks noGrp="1"/>
          </p:cNvSpPr>
          <p:nvPr>
            <p:ph type="subTitle" idx="1"/>
          </p:nvPr>
        </p:nvSpPr>
        <p:spPr>
          <a:xfrm>
            <a:off x="1671638" y="3271838"/>
            <a:ext cx="4075112" cy="4681537"/>
          </a:xfrm>
          <a:noFill/>
        </p:spPr>
        <p:txBody>
          <a:bodyPr anchor="t"/>
          <a:lstStyle/>
          <a:p>
            <a:pPr marL="571500" indent="-571500">
              <a:lnSpc>
                <a:spcPct val="120000"/>
              </a:lnSpc>
              <a:buFont typeface="Wingdings" charset="2"/>
              <a:buChar char="Ø"/>
            </a:pPr>
            <a:r>
              <a:rPr lang="en-US" sz="4000" dirty="0"/>
              <a:t>Functionality</a:t>
            </a:r>
          </a:p>
          <a:p>
            <a:pPr marL="571500" indent="-571500">
              <a:lnSpc>
                <a:spcPct val="120000"/>
              </a:lnSpc>
              <a:buFont typeface="Wingdings" charset="2"/>
              <a:buChar char="Ø"/>
            </a:pPr>
            <a:r>
              <a:rPr lang="en-US" sz="4000" dirty="0"/>
              <a:t>Reliability</a:t>
            </a:r>
          </a:p>
          <a:p>
            <a:pPr marL="571500" indent="-571500">
              <a:lnSpc>
                <a:spcPct val="120000"/>
              </a:lnSpc>
              <a:buFont typeface="Wingdings" charset="2"/>
              <a:buChar char="Ø"/>
            </a:pPr>
            <a:r>
              <a:rPr lang="en-US" sz="4000" dirty="0"/>
              <a:t>Usability</a:t>
            </a:r>
          </a:p>
          <a:p>
            <a:pPr marL="571500" indent="-571500">
              <a:lnSpc>
                <a:spcPct val="120000"/>
              </a:lnSpc>
              <a:buFont typeface="Wingdings" charset="2"/>
              <a:buChar char="Ø"/>
            </a:pPr>
            <a:r>
              <a:rPr lang="en-US" sz="4000" dirty="0"/>
              <a:t>Efficiency</a:t>
            </a:r>
          </a:p>
          <a:p>
            <a:pPr marL="571500" indent="-571500">
              <a:lnSpc>
                <a:spcPct val="120000"/>
              </a:lnSpc>
              <a:buFont typeface="Wingdings" charset="2"/>
              <a:buChar char="Ø"/>
            </a:pPr>
            <a:r>
              <a:rPr lang="en-US" sz="4000" dirty="0"/>
              <a:t>Maintainability</a:t>
            </a:r>
          </a:p>
          <a:p>
            <a:pPr marL="571500" indent="-571500">
              <a:lnSpc>
                <a:spcPct val="120000"/>
              </a:lnSpc>
              <a:buFont typeface="Wingdings" charset="2"/>
              <a:buChar char="Ø"/>
            </a:pPr>
            <a:r>
              <a:rPr lang="en-US" sz="4000" dirty="0"/>
              <a:t>Portability</a:t>
            </a:r>
          </a:p>
        </p:txBody>
      </p:sp>
      <p:sp>
        <p:nvSpPr>
          <p:cNvPr id="6" name="Subtitle 2"/>
          <p:cNvSpPr txBox="1">
            <a:spLocks/>
          </p:cNvSpPr>
          <p:nvPr/>
        </p:nvSpPr>
        <p:spPr bwMode="white">
          <a:xfrm>
            <a:off x="6090444" y="3257550"/>
            <a:ext cx="7530306" cy="4522787"/>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endParaRPr lang="en-US" sz="3200" dirty="0"/>
          </a:p>
        </p:txBody>
      </p:sp>
    </p:spTree>
    <p:extLst>
      <p:ext uri="{BB962C8B-B14F-4D97-AF65-F5344CB8AC3E}">
        <p14:creationId xmlns:p14="http://schemas.microsoft.com/office/powerpoint/2010/main" val="13944992"/>
      </p:ext>
    </p:extLst>
  </p:cSld>
  <p:clrMapOvr>
    <a:masterClrMapping/>
  </p:clrMapOvr>
  <p:transition spd="med">
    <p:fade/>
  </p:transition>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Software Quality Standards</a:t>
            </a:r>
          </a:p>
        </p:txBody>
      </p:sp>
      <p:sp>
        <p:nvSpPr>
          <p:cNvPr id="7" name="Subtitle 2"/>
          <p:cNvSpPr txBox="1">
            <a:spLocks/>
          </p:cNvSpPr>
          <p:nvPr/>
        </p:nvSpPr>
        <p:spPr bwMode="white">
          <a:xfrm>
            <a:off x="6778624" y="3270249"/>
            <a:ext cx="6842125" cy="4651376"/>
          </a:xfrm>
          <a:prstGeom prst="rect">
            <a:avLst/>
          </a:prstGeom>
        </p:spPr>
        <p:txBody>
          <a:bodyPr lIns="91440" tIns="91440" rIns="91440" bIns="91440" anchor="ctr">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sz="3200" dirty="0"/>
              <a:t>Does the code accomplish what it is designed to accomplish?</a:t>
            </a:r>
          </a:p>
        </p:txBody>
      </p:sp>
      <p:sp>
        <p:nvSpPr>
          <p:cNvPr id="8" name="Subtitle 2"/>
          <p:cNvSpPr>
            <a:spLocks noGrp="1"/>
          </p:cNvSpPr>
          <p:nvPr>
            <p:ph type="subTitle" idx="1"/>
          </p:nvPr>
        </p:nvSpPr>
        <p:spPr>
          <a:xfrm>
            <a:off x="1671638" y="3271838"/>
            <a:ext cx="4075112" cy="4681537"/>
          </a:xfrm>
          <a:noFill/>
        </p:spPr>
        <p:txBody>
          <a:bodyPr anchor="t"/>
          <a:lstStyle/>
          <a:p>
            <a:pPr marL="571500" indent="-571500">
              <a:lnSpc>
                <a:spcPct val="120000"/>
              </a:lnSpc>
              <a:buFont typeface="Wingdings" charset="2"/>
              <a:buChar char="Ø"/>
            </a:pPr>
            <a:r>
              <a:rPr lang="en-US" sz="4000" b="1" dirty="0"/>
              <a:t>Functionality</a:t>
            </a:r>
          </a:p>
          <a:p>
            <a:pPr marL="571500" indent="-571500">
              <a:lnSpc>
                <a:spcPct val="120000"/>
              </a:lnSpc>
              <a:buFont typeface="Wingdings" charset="2"/>
              <a:buChar char="Ø"/>
            </a:pPr>
            <a:r>
              <a:rPr lang="en-US" sz="4000" dirty="0"/>
              <a:t>Reliability</a:t>
            </a:r>
          </a:p>
          <a:p>
            <a:pPr marL="571500" indent="-571500">
              <a:lnSpc>
                <a:spcPct val="120000"/>
              </a:lnSpc>
              <a:buFont typeface="Wingdings" charset="2"/>
              <a:buChar char="Ø"/>
            </a:pPr>
            <a:r>
              <a:rPr lang="en-US" sz="4000" dirty="0"/>
              <a:t>Usability</a:t>
            </a:r>
          </a:p>
          <a:p>
            <a:pPr marL="571500" indent="-571500">
              <a:lnSpc>
                <a:spcPct val="120000"/>
              </a:lnSpc>
              <a:buFont typeface="Wingdings" charset="2"/>
              <a:buChar char="Ø"/>
            </a:pPr>
            <a:r>
              <a:rPr lang="en-US" sz="4000" dirty="0"/>
              <a:t>Efficiency</a:t>
            </a:r>
          </a:p>
          <a:p>
            <a:pPr marL="571500" indent="-571500">
              <a:lnSpc>
                <a:spcPct val="120000"/>
              </a:lnSpc>
              <a:buFont typeface="Wingdings" charset="2"/>
              <a:buChar char="Ø"/>
            </a:pPr>
            <a:r>
              <a:rPr lang="en-US" sz="4000" dirty="0"/>
              <a:t>Maintainability</a:t>
            </a:r>
          </a:p>
          <a:p>
            <a:pPr marL="571500" indent="-571500">
              <a:lnSpc>
                <a:spcPct val="120000"/>
              </a:lnSpc>
              <a:buFont typeface="Wingdings" charset="2"/>
              <a:buChar char="Ø"/>
            </a:pPr>
            <a:r>
              <a:rPr lang="en-US" sz="4000" dirty="0"/>
              <a:t>Portability</a:t>
            </a:r>
          </a:p>
        </p:txBody>
      </p:sp>
      <p:cxnSp>
        <p:nvCxnSpPr>
          <p:cNvPr id="11" name="Straight Connector 10"/>
          <p:cNvCxnSpPr/>
          <p:nvPr/>
        </p:nvCxnSpPr>
        <p:spPr>
          <a:xfrm>
            <a:off x="6016625" y="3365500"/>
            <a:ext cx="0" cy="4524375"/>
          </a:xfrm>
          <a:prstGeom prst="line">
            <a:avLst/>
          </a:prstGeom>
          <a:ln>
            <a:solidFill>
              <a:srgbClr val="F18B2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09649147"/>
      </p:ext>
    </p:extLst>
  </p:cSld>
  <p:clrMapOvr>
    <a:masterClrMapping/>
  </p:clrMapOvr>
  <p:transition spd="med">
    <p:fade/>
  </p:transition>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Software Quality Standards</a:t>
            </a:r>
          </a:p>
        </p:txBody>
      </p:sp>
      <p:sp>
        <p:nvSpPr>
          <p:cNvPr id="7" name="Subtitle 2"/>
          <p:cNvSpPr txBox="1">
            <a:spLocks/>
          </p:cNvSpPr>
          <p:nvPr/>
        </p:nvSpPr>
        <p:spPr bwMode="white">
          <a:xfrm>
            <a:off x="6778624" y="3270249"/>
            <a:ext cx="6842125" cy="4651376"/>
          </a:xfrm>
          <a:prstGeom prst="rect">
            <a:avLst/>
          </a:prstGeom>
        </p:spPr>
        <p:txBody>
          <a:bodyPr lIns="91440" tIns="91440" rIns="91440" bIns="91440" anchor="ctr">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sz="3200" dirty="0"/>
              <a:t>Is the solution able to withstand fault and recover from a failure?</a:t>
            </a:r>
          </a:p>
        </p:txBody>
      </p:sp>
      <p:sp>
        <p:nvSpPr>
          <p:cNvPr id="8" name="Subtitle 2"/>
          <p:cNvSpPr>
            <a:spLocks noGrp="1"/>
          </p:cNvSpPr>
          <p:nvPr>
            <p:ph type="subTitle" idx="1"/>
          </p:nvPr>
        </p:nvSpPr>
        <p:spPr>
          <a:xfrm>
            <a:off x="1671638" y="3271838"/>
            <a:ext cx="4075112" cy="4681537"/>
          </a:xfrm>
          <a:noFill/>
        </p:spPr>
        <p:txBody>
          <a:bodyPr anchor="t"/>
          <a:lstStyle/>
          <a:p>
            <a:pPr marL="571500" indent="-571500">
              <a:lnSpc>
                <a:spcPct val="120000"/>
              </a:lnSpc>
              <a:buFont typeface="Wingdings" charset="2"/>
              <a:buChar char="Ø"/>
            </a:pPr>
            <a:r>
              <a:rPr lang="en-US" sz="4000" dirty="0"/>
              <a:t>Functionality</a:t>
            </a:r>
          </a:p>
          <a:p>
            <a:pPr marL="571500" indent="-571500">
              <a:lnSpc>
                <a:spcPct val="120000"/>
              </a:lnSpc>
              <a:buFont typeface="Wingdings" charset="2"/>
              <a:buChar char="Ø"/>
            </a:pPr>
            <a:r>
              <a:rPr lang="en-US" sz="4000" b="1" dirty="0"/>
              <a:t>Reliability</a:t>
            </a:r>
          </a:p>
          <a:p>
            <a:pPr marL="571500" indent="-571500">
              <a:lnSpc>
                <a:spcPct val="120000"/>
              </a:lnSpc>
              <a:buFont typeface="Wingdings" charset="2"/>
              <a:buChar char="Ø"/>
            </a:pPr>
            <a:r>
              <a:rPr lang="en-US" sz="4000" dirty="0"/>
              <a:t>Usability</a:t>
            </a:r>
          </a:p>
          <a:p>
            <a:pPr marL="571500" indent="-571500">
              <a:lnSpc>
                <a:spcPct val="120000"/>
              </a:lnSpc>
              <a:buFont typeface="Wingdings" charset="2"/>
              <a:buChar char="Ø"/>
            </a:pPr>
            <a:r>
              <a:rPr lang="en-US" sz="4000" dirty="0"/>
              <a:t>Efficiency</a:t>
            </a:r>
          </a:p>
          <a:p>
            <a:pPr marL="571500" indent="-571500">
              <a:lnSpc>
                <a:spcPct val="120000"/>
              </a:lnSpc>
              <a:buFont typeface="Wingdings" charset="2"/>
              <a:buChar char="Ø"/>
            </a:pPr>
            <a:r>
              <a:rPr lang="en-US" sz="4000" dirty="0"/>
              <a:t>Maintainability</a:t>
            </a:r>
          </a:p>
          <a:p>
            <a:pPr marL="571500" indent="-571500">
              <a:lnSpc>
                <a:spcPct val="120000"/>
              </a:lnSpc>
              <a:buFont typeface="Wingdings" charset="2"/>
              <a:buChar char="Ø"/>
            </a:pPr>
            <a:r>
              <a:rPr lang="en-US" sz="4000" dirty="0"/>
              <a:t>Portability</a:t>
            </a:r>
          </a:p>
        </p:txBody>
      </p:sp>
      <p:cxnSp>
        <p:nvCxnSpPr>
          <p:cNvPr id="10" name="Straight Connector 9"/>
          <p:cNvCxnSpPr/>
          <p:nvPr/>
        </p:nvCxnSpPr>
        <p:spPr>
          <a:xfrm>
            <a:off x="6016625" y="3365500"/>
            <a:ext cx="0" cy="4524375"/>
          </a:xfrm>
          <a:prstGeom prst="line">
            <a:avLst/>
          </a:prstGeom>
          <a:ln>
            <a:solidFill>
              <a:srgbClr val="F18B2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32201177"/>
      </p:ext>
    </p:extLst>
  </p:cSld>
  <p:clrMapOvr>
    <a:masterClrMapping/>
  </p:clrMapOvr>
  <p:transition spd="med">
    <p:fade/>
  </p:transition>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Software Quality Standards</a:t>
            </a:r>
          </a:p>
        </p:txBody>
      </p:sp>
      <p:sp>
        <p:nvSpPr>
          <p:cNvPr id="5" name="Subtitle 2"/>
          <p:cNvSpPr txBox="1">
            <a:spLocks/>
          </p:cNvSpPr>
          <p:nvPr/>
        </p:nvSpPr>
        <p:spPr bwMode="white">
          <a:xfrm>
            <a:off x="6778624" y="3270249"/>
            <a:ext cx="6842125" cy="4651376"/>
          </a:xfrm>
          <a:prstGeom prst="rect">
            <a:avLst/>
          </a:prstGeom>
        </p:spPr>
        <p:txBody>
          <a:bodyPr lIns="91440" tIns="91440" rIns="91440" bIns="91440" anchor="ctr">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sz="3200" dirty="0"/>
              <a:t>Is the code easy to understand?</a:t>
            </a:r>
          </a:p>
          <a:p>
            <a:r>
              <a:rPr lang="en-US" sz="3200" dirty="0"/>
              <a:t>Is it easy to learn?</a:t>
            </a:r>
          </a:p>
        </p:txBody>
      </p:sp>
      <p:sp>
        <p:nvSpPr>
          <p:cNvPr id="6" name="Subtitle 2"/>
          <p:cNvSpPr>
            <a:spLocks noGrp="1"/>
          </p:cNvSpPr>
          <p:nvPr>
            <p:ph type="subTitle" idx="1"/>
          </p:nvPr>
        </p:nvSpPr>
        <p:spPr>
          <a:xfrm>
            <a:off x="1671638" y="3271838"/>
            <a:ext cx="4075112" cy="4681537"/>
          </a:xfrm>
          <a:noFill/>
        </p:spPr>
        <p:txBody>
          <a:bodyPr anchor="t"/>
          <a:lstStyle/>
          <a:p>
            <a:pPr marL="571500" indent="-571500">
              <a:lnSpc>
                <a:spcPct val="120000"/>
              </a:lnSpc>
              <a:buFont typeface="Wingdings" charset="2"/>
              <a:buChar char="Ø"/>
            </a:pPr>
            <a:r>
              <a:rPr lang="en-US" sz="4000" dirty="0"/>
              <a:t>Functionality</a:t>
            </a:r>
          </a:p>
          <a:p>
            <a:pPr marL="571500" indent="-571500">
              <a:lnSpc>
                <a:spcPct val="120000"/>
              </a:lnSpc>
              <a:buFont typeface="Wingdings" charset="2"/>
              <a:buChar char="Ø"/>
            </a:pPr>
            <a:r>
              <a:rPr lang="en-US" sz="4000" dirty="0"/>
              <a:t>Reliability</a:t>
            </a:r>
          </a:p>
          <a:p>
            <a:pPr marL="571500" indent="-571500">
              <a:lnSpc>
                <a:spcPct val="120000"/>
              </a:lnSpc>
              <a:buFont typeface="Wingdings" charset="2"/>
              <a:buChar char="Ø"/>
            </a:pPr>
            <a:r>
              <a:rPr lang="en-US" sz="4000" b="1" dirty="0"/>
              <a:t>Usability</a:t>
            </a:r>
          </a:p>
          <a:p>
            <a:pPr marL="571500" indent="-571500">
              <a:lnSpc>
                <a:spcPct val="120000"/>
              </a:lnSpc>
              <a:buFont typeface="Wingdings" charset="2"/>
              <a:buChar char="Ø"/>
            </a:pPr>
            <a:r>
              <a:rPr lang="en-US" sz="4000" dirty="0"/>
              <a:t>Efficiency</a:t>
            </a:r>
          </a:p>
          <a:p>
            <a:pPr marL="571500" indent="-571500">
              <a:lnSpc>
                <a:spcPct val="120000"/>
              </a:lnSpc>
              <a:buFont typeface="Wingdings" charset="2"/>
              <a:buChar char="Ø"/>
            </a:pPr>
            <a:r>
              <a:rPr lang="en-US" sz="4000" dirty="0"/>
              <a:t>Maintainability</a:t>
            </a:r>
          </a:p>
          <a:p>
            <a:pPr marL="571500" indent="-571500">
              <a:lnSpc>
                <a:spcPct val="120000"/>
              </a:lnSpc>
              <a:buFont typeface="Wingdings" charset="2"/>
              <a:buChar char="Ø"/>
            </a:pPr>
            <a:r>
              <a:rPr lang="en-US" sz="4000" dirty="0"/>
              <a:t>Portability</a:t>
            </a:r>
          </a:p>
        </p:txBody>
      </p:sp>
      <p:cxnSp>
        <p:nvCxnSpPr>
          <p:cNvPr id="8" name="Straight Connector 7"/>
          <p:cNvCxnSpPr/>
          <p:nvPr/>
        </p:nvCxnSpPr>
        <p:spPr>
          <a:xfrm>
            <a:off x="6016625" y="3365500"/>
            <a:ext cx="0" cy="4524375"/>
          </a:xfrm>
          <a:prstGeom prst="line">
            <a:avLst/>
          </a:prstGeom>
          <a:ln>
            <a:solidFill>
              <a:srgbClr val="F18B2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74765484"/>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Scenarios</a:t>
            </a:r>
          </a:p>
        </p:txBody>
      </p:sp>
      <p:sp>
        <p:nvSpPr>
          <p:cNvPr id="3" name="Text Placeholder 2"/>
          <p:cNvSpPr>
            <a:spLocks noGrp="1"/>
          </p:cNvSpPr>
          <p:nvPr>
            <p:ph type="body" sz="quarter" idx="12"/>
          </p:nvPr>
        </p:nvSpPr>
        <p:spPr/>
        <p:txBody>
          <a:bodyPr/>
          <a:lstStyle/>
          <a:p>
            <a:r>
              <a:rPr lang="en-US" sz="4800" b="1" dirty="0"/>
              <a:t>Given </a:t>
            </a:r>
            <a:r>
              <a:rPr lang="en-US" sz="4800" dirty="0"/>
              <a:t>SOME CONDITIONS</a:t>
            </a:r>
          </a:p>
          <a:p>
            <a:r>
              <a:rPr lang="en-US" sz="4800" b="1" dirty="0"/>
              <a:t>When an </a:t>
            </a:r>
            <a:r>
              <a:rPr lang="en-US" sz="4800" dirty="0"/>
              <a:t>EVENT OCCURS</a:t>
            </a:r>
          </a:p>
          <a:p>
            <a:r>
              <a:rPr lang="en-US" sz="4800" b="1" dirty="0"/>
              <a:t>Then I should </a:t>
            </a:r>
            <a:r>
              <a:rPr lang="en-US" sz="4800" dirty="0"/>
              <a:t>EXPECT THIS RESULT</a:t>
            </a:r>
          </a:p>
        </p:txBody>
      </p:sp>
    </p:spTree>
    <p:extLst>
      <p:ext uri="{BB962C8B-B14F-4D97-AF65-F5344CB8AC3E}">
        <p14:creationId xmlns:p14="http://schemas.microsoft.com/office/powerpoint/2010/main" val="135014816"/>
      </p:ext>
    </p:extLst>
  </p:cSld>
  <p:clrMapOvr>
    <a:masterClrMapping/>
  </p:clrMapOvr>
  <p:transition spd="med">
    <p:fade/>
  </p:transition>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Software Quality Standards</a:t>
            </a:r>
          </a:p>
        </p:txBody>
      </p:sp>
      <p:sp>
        <p:nvSpPr>
          <p:cNvPr id="4" name="Subtitle 2"/>
          <p:cNvSpPr txBox="1">
            <a:spLocks/>
          </p:cNvSpPr>
          <p:nvPr/>
        </p:nvSpPr>
        <p:spPr bwMode="white">
          <a:xfrm>
            <a:off x="6778624" y="3270249"/>
            <a:ext cx="6842125" cy="4651376"/>
          </a:xfrm>
          <a:prstGeom prst="rect">
            <a:avLst/>
          </a:prstGeom>
        </p:spPr>
        <p:txBody>
          <a:bodyPr lIns="91440" tIns="91440" rIns="91440" bIns="91440" anchor="ctr">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sz="3200" dirty="0"/>
              <a:t>Does the code consume too many physical resources when it executes (e.g. CPU, memory)?</a:t>
            </a:r>
          </a:p>
        </p:txBody>
      </p:sp>
      <p:sp>
        <p:nvSpPr>
          <p:cNvPr id="5" name="Subtitle 2"/>
          <p:cNvSpPr>
            <a:spLocks noGrp="1"/>
          </p:cNvSpPr>
          <p:nvPr>
            <p:ph type="subTitle" idx="1"/>
          </p:nvPr>
        </p:nvSpPr>
        <p:spPr>
          <a:xfrm>
            <a:off x="1671638" y="3271838"/>
            <a:ext cx="4075112" cy="4681537"/>
          </a:xfrm>
          <a:noFill/>
        </p:spPr>
        <p:txBody>
          <a:bodyPr anchor="t"/>
          <a:lstStyle/>
          <a:p>
            <a:pPr marL="571500" indent="-571500">
              <a:lnSpc>
                <a:spcPct val="120000"/>
              </a:lnSpc>
              <a:buFont typeface="Wingdings" charset="2"/>
              <a:buChar char="Ø"/>
            </a:pPr>
            <a:r>
              <a:rPr lang="en-US" sz="4000" dirty="0"/>
              <a:t>Functionality</a:t>
            </a:r>
          </a:p>
          <a:p>
            <a:pPr marL="571500" indent="-571500">
              <a:lnSpc>
                <a:spcPct val="120000"/>
              </a:lnSpc>
              <a:buFont typeface="Wingdings" charset="2"/>
              <a:buChar char="Ø"/>
            </a:pPr>
            <a:r>
              <a:rPr lang="en-US" sz="4000" dirty="0"/>
              <a:t>Reliability</a:t>
            </a:r>
          </a:p>
          <a:p>
            <a:pPr marL="571500" indent="-571500">
              <a:lnSpc>
                <a:spcPct val="120000"/>
              </a:lnSpc>
              <a:buFont typeface="Wingdings" charset="2"/>
              <a:buChar char="Ø"/>
            </a:pPr>
            <a:r>
              <a:rPr lang="en-US" sz="4000" dirty="0"/>
              <a:t>Usability</a:t>
            </a:r>
          </a:p>
          <a:p>
            <a:pPr marL="571500" indent="-571500">
              <a:lnSpc>
                <a:spcPct val="120000"/>
              </a:lnSpc>
              <a:buFont typeface="Wingdings" charset="2"/>
              <a:buChar char="Ø"/>
            </a:pPr>
            <a:r>
              <a:rPr lang="en-US" sz="4000" b="1" dirty="0"/>
              <a:t>Efficiency</a:t>
            </a:r>
          </a:p>
          <a:p>
            <a:pPr marL="571500" indent="-571500">
              <a:lnSpc>
                <a:spcPct val="120000"/>
              </a:lnSpc>
              <a:buFont typeface="Wingdings" charset="2"/>
              <a:buChar char="Ø"/>
            </a:pPr>
            <a:r>
              <a:rPr lang="en-US" sz="4000" dirty="0"/>
              <a:t>Maintainability</a:t>
            </a:r>
          </a:p>
          <a:p>
            <a:pPr marL="571500" indent="-571500">
              <a:lnSpc>
                <a:spcPct val="120000"/>
              </a:lnSpc>
              <a:buFont typeface="Wingdings" charset="2"/>
              <a:buChar char="Ø"/>
            </a:pPr>
            <a:r>
              <a:rPr lang="en-US" sz="4000" dirty="0"/>
              <a:t>Portability</a:t>
            </a:r>
          </a:p>
        </p:txBody>
      </p:sp>
      <p:cxnSp>
        <p:nvCxnSpPr>
          <p:cNvPr id="7" name="Straight Connector 6"/>
          <p:cNvCxnSpPr/>
          <p:nvPr/>
        </p:nvCxnSpPr>
        <p:spPr>
          <a:xfrm>
            <a:off x="6016625" y="3349625"/>
            <a:ext cx="0" cy="4524375"/>
          </a:xfrm>
          <a:prstGeom prst="line">
            <a:avLst/>
          </a:prstGeom>
          <a:ln>
            <a:solidFill>
              <a:srgbClr val="F18B2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36639428"/>
      </p:ext>
    </p:extLst>
  </p:cSld>
  <p:clrMapOvr>
    <a:masterClrMapping/>
  </p:clrMapOvr>
  <p:transition spd="med">
    <p:fade/>
  </p:transition>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Software Quality Standards</a:t>
            </a:r>
          </a:p>
        </p:txBody>
      </p:sp>
      <p:sp>
        <p:nvSpPr>
          <p:cNvPr id="4" name="Subtitle 2"/>
          <p:cNvSpPr txBox="1">
            <a:spLocks/>
          </p:cNvSpPr>
          <p:nvPr/>
        </p:nvSpPr>
        <p:spPr bwMode="white">
          <a:xfrm>
            <a:off x="6778624" y="3270249"/>
            <a:ext cx="6842125" cy="4651376"/>
          </a:xfrm>
          <a:prstGeom prst="rect">
            <a:avLst/>
          </a:prstGeom>
        </p:spPr>
        <p:txBody>
          <a:bodyPr lIns="91440" tIns="91440" rIns="91440" bIns="91440" anchor="ctr">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sz="3200" dirty="0"/>
              <a:t>Are you able to easily adapt the solution? Is it testable?</a:t>
            </a:r>
          </a:p>
        </p:txBody>
      </p:sp>
      <p:sp>
        <p:nvSpPr>
          <p:cNvPr id="5" name="Subtitle 2"/>
          <p:cNvSpPr txBox="1">
            <a:spLocks/>
          </p:cNvSpPr>
          <p:nvPr/>
        </p:nvSpPr>
        <p:spPr bwMode="white">
          <a:xfrm>
            <a:off x="1671637" y="3271838"/>
            <a:ext cx="4344987" cy="4681537"/>
          </a:xfrm>
          <a:prstGeom prst="rect">
            <a:avLst/>
          </a:prstGeom>
          <a:noFill/>
        </p:spPr>
        <p:txBody>
          <a:bodyPr lIns="91440" tIns="91440" rIns="91440" bIns="91440" anchor="t">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571500" indent="-571500">
              <a:lnSpc>
                <a:spcPct val="120000"/>
              </a:lnSpc>
              <a:buFont typeface="Wingdings" charset="2"/>
              <a:buChar char="Ø"/>
            </a:pPr>
            <a:r>
              <a:rPr lang="en-US" sz="4000" dirty="0"/>
              <a:t>Functionality</a:t>
            </a:r>
          </a:p>
          <a:p>
            <a:pPr marL="571500" indent="-571500">
              <a:lnSpc>
                <a:spcPct val="120000"/>
              </a:lnSpc>
              <a:buFont typeface="Wingdings" charset="2"/>
              <a:buChar char="Ø"/>
            </a:pPr>
            <a:r>
              <a:rPr lang="en-US" sz="4000" dirty="0"/>
              <a:t>Reliability</a:t>
            </a:r>
          </a:p>
          <a:p>
            <a:pPr marL="571500" indent="-571500">
              <a:lnSpc>
                <a:spcPct val="120000"/>
              </a:lnSpc>
              <a:buFont typeface="Wingdings" charset="2"/>
              <a:buChar char="Ø"/>
            </a:pPr>
            <a:r>
              <a:rPr lang="en-US" sz="4000" dirty="0"/>
              <a:t>Usability</a:t>
            </a:r>
          </a:p>
          <a:p>
            <a:pPr marL="571500" indent="-571500">
              <a:lnSpc>
                <a:spcPct val="120000"/>
              </a:lnSpc>
              <a:buFont typeface="Wingdings" charset="2"/>
              <a:buChar char="Ø"/>
            </a:pPr>
            <a:r>
              <a:rPr lang="en-US" sz="4000" dirty="0"/>
              <a:t>Efficiency</a:t>
            </a:r>
          </a:p>
          <a:p>
            <a:pPr marL="571500" indent="-571500">
              <a:lnSpc>
                <a:spcPct val="120000"/>
              </a:lnSpc>
              <a:buFont typeface="Wingdings" charset="2"/>
              <a:buChar char="Ø"/>
            </a:pPr>
            <a:r>
              <a:rPr lang="en-US" sz="4000" b="1" dirty="0"/>
              <a:t>Maintainability</a:t>
            </a:r>
          </a:p>
          <a:p>
            <a:pPr marL="571500" indent="-571500">
              <a:lnSpc>
                <a:spcPct val="120000"/>
              </a:lnSpc>
              <a:buFont typeface="Wingdings" charset="2"/>
              <a:buChar char="Ø"/>
            </a:pPr>
            <a:r>
              <a:rPr lang="en-US" sz="4000" dirty="0"/>
              <a:t>Portability</a:t>
            </a:r>
          </a:p>
        </p:txBody>
      </p:sp>
      <p:cxnSp>
        <p:nvCxnSpPr>
          <p:cNvPr id="6" name="Straight Connector 5"/>
          <p:cNvCxnSpPr/>
          <p:nvPr/>
        </p:nvCxnSpPr>
        <p:spPr>
          <a:xfrm>
            <a:off x="6016625" y="3365500"/>
            <a:ext cx="0" cy="4524375"/>
          </a:xfrm>
          <a:prstGeom prst="line">
            <a:avLst/>
          </a:prstGeom>
          <a:ln>
            <a:solidFill>
              <a:srgbClr val="F18B2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29468889"/>
      </p:ext>
    </p:extLst>
  </p:cSld>
  <p:clrMapOvr>
    <a:masterClrMapping/>
  </p:clrMapOvr>
  <p:transition spd="med">
    <p:fade/>
  </p:transition>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Software Quality Standards</a:t>
            </a:r>
          </a:p>
        </p:txBody>
      </p:sp>
      <p:sp>
        <p:nvSpPr>
          <p:cNvPr id="7" name="Subtitle 2"/>
          <p:cNvSpPr txBox="1">
            <a:spLocks/>
          </p:cNvSpPr>
          <p:nvPr/>
        </p:nvSpPr>
        <p:spPr bwMode="white">
          <a:xfrm>
            <a:off x="6778624" y="3270249"/>
            <a:ext cx="6842125" cy="4651376"/>
          </a:xfrm>
          <a:prstGeom prst="rect">
            <a:avLst/>
          </a:prstGeom>
        </p:spPr>
        <p:txBody>
          <a:bodyPr lIns="91440" tIns="91440" rIns="91440" bIns="91440" anchor="ctr">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sz="3200" dirty="0"/>
              <a:t>Can the software adapt to changes in its environment? Or changes to its requirements?</a:t>
            </a:r>
          </a:p>
        </p:txBody>
      </p:sp>
      <p:sp>
        <p:nvSpPr>
          <p:cNvPr id="8" name="Subtitle 2"/>
          <p:cNvSpPr txBox="1">
            <a:spLocks/>
          </p:cNvSpPr>
          <p:nvPr/>
        </p:nvSpPr>
        <p:spPr bwMode="white">
          <a:xfrm>
            <a:off x="1671638" y="3271838"/>
            <a:ext cx="4281488" cy="4681537"/>
          </a:xfrm>
          <a:prstGeom prst="rect">
            <a:avLst/>
          </a:prstGeom>
          <a:noFill/>
        </p:spPr>
        <p:txBody>
          <a:bodyPr lIns="91440" tIns="91440" rIns="91440" bIns="91440" anchor="t">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571500" indent="-571500">
              <a:lnSpc>
                <a:spcPct val="120000"/>
              </a:lnSpc>
              <a:buFont typeface="Wingdings" charset="2"/>
              <a:buChar char="Ø"/>
            </a:pPr>
            <a:r>
              <a:rPr lang="en-US" sz="4000" dirty="0"/>
              <a:t>Functionality</a:t>
            </a:r>
          </a:p>
          <a:p>
            <a:pPr marL="571500" indent="-571500">
              <a:lnSpc>
                <a:spcPct val="120000"/>
              </a:lnSpc>
              <a:buFont typeface="Wingdings" charset="2"/>
              <a:buChar char="Ø"/>
            </a:pPr>
            <a:r>
              <a:rPr lang="en-US" sz="4000" dirty="0"/>
              <a:t>Reliability</a:t>
            </a:r>
          </a:p>
          <a:p>
            <a:pPr marL="571500" indent="-571500">
              <a:lnSpc>
                <a:spcPct val="120000"/>
              </a:lnSpc>
              <a:buFont typeface="Wingdings" charset="2"/>
              <a:buChar char="Ø"/>
            </a:pPr>
            <a:r>
              <a:rPr lang="en-US" sz="4000" dirty="0"/>
              <a:t>Usability</a:t>
            </a:r>
          </a:p>
          <a:p>
            <a:pPr marL="571500" indent="-571500">
              <a:lnSpc>
                <a:spcPct val="120000"/>
              </a:lnSpc>
              <a:buFont typeface="Wingdings" charset="2"/>
              <a:buChar char="Ø"/>
            </a:pPr>
            <a:r>
              <a:rPr lang="en-US" sz="4000" dirty="0"/>
              <a:t>Efficiency</a:t>
            </a:r>
          </a:p>
          <a:p>
            <a:pPr marL="571500" indent="-571500">
              <a:lnSpc>
                <a:spcPct val="120000"/>
              </a:lnSpc>
              <a:buFont typeface="Wingdings" charset="2"/>
              <a:buChar char="Ø"/>
            </a:pPr>
            <a:r>
              <a:rPr lang="en-US" sz="4000" dirty="0"/>
              <a:t>Maintainability</a:t>
            </a:r>
          </a:p>
          <a:p>
            <a:pPr marL="571500" indent="-571500">
              <a:lnSpc>
                <a:spcPct val="120000"/>
              </a:lnSpc>
              <a:buFont typeface="Wingdings" charset="2"/>
              <a:buChar char="Ø"/>
            </a:pPr>
            <a:r>
              <a:rPr lang="en-US" sz="4000" b="1" dirty="0"/>
              <a:t>Portability</a:t>
            </a:r>
          </a:p>
        </p:txBody>
      </p:sp>
      <p:cxnSp>
        <p:nvCxnSpPr>
          <p:cNvPr id="9" name="Straight Connector 8"/>
          <p:cNvCxnSpPr/>
          <p:nvPr/>
        </p:nvCxnSpPr>
        <p:spPr>
          <a:xfrm>
            <a:off x="6016625" y="3365500"/>
            <a:ext cx="0" cy="4524375"/>
          </a:xfrm>
          <a:prstGeom prst="line">
            <a:avLst/>
          </a:prstGeom>
          <a:ln>
            <a:solidFill>
              <a:srgbClr val="F18B2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89508950"/>
      </p:ext>
    </p:extLst>
  </p:cSld>
  <p:clrMapOvr>
    <a:masterClrMapping/>
  </p:clrMapOvr>
  <p:transition spd="med">
    <p:fade/>
  </p:transition>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Examine the Code Sample</a:t>
            </a:r>
          </a:p>
        </p:txBody>
      </p:sp>
      <p:sp>
        <p:nvSpPr>
          <p:cNvPr id="3" name="Content Placeholder 2"/>
          <p:cNvSpPr>
            <a:spLocks noGrp="1"/>
          </p:cNvSpPr>
          <p:nvPr>
            <p:ph sz="quarter" idx="11"/>
          </p:nvPr>
        </p:nvSpPr>
        <p:spPr/>
        <p:txBody>
          <a:bodyPr/>
          <a:lstStyle/>
          <a:p>
            <a:r>
              <a:rPr lang="en-US" dirty="0"/>
              <a:t>With the criteria defined we can now examine code samples...</a:t>
            </a:r>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Define the judgment criteria</a:t>
            </a:r>
          </a:p>
          <a:p>
            <a:pPr marL="342900" indent="-342900">
              <a:buFont typeface="Wingdings" charset="2"/>
              <a:buChar char="q"/>
            </a:pPr>
            <a:r>
              <a:rPr lang="en-US" dirty="0"/>
              <a:t>Evaluate a code sample</a:t>
            </a:r>
          </a:p>
        </p:txBody>
      </p:sp>
    </p:spTree>
    <p:extLst>
      <p:ext uri="{BB962C8B-B14F-4D97-AF65-F5344CB8AC3E}">
        <p14:creationId xmlns:p14="http://schemas.microsoft.com/office/powerpoint/2010/main" val="1308323104"/>
      </p:ext>
    </p:extLst>
  </p:cSld>
  <p:clrMapOvr>
    <a:masterClrMapping/>
  </p:clrMapOvr>
  <p:transition spd="med">
    <p:fade/>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Resource Implementation v Custom Resource</a:t>
            </a:r>
          </a:p>
        </p:txBody>
      </p:sp>
      <p:sp>
        <p:nvSpPr>
          <p:cNvPr id="3" name="Content Placeholder 2"/>
          <p:cNvSpPr>
            <a:spLocks noGrp="1"/>
          </p:cNvSpPr>
          <p:nvPr>
            <p:ph sz="quarter" idx="10"/>
          </p:nvPr>
        </p:nvSpPr>
        <p:spPr>
          <a:xfrm>
            <a:off x="609914" y="1348277"/>
            <a:ext cx="7310937" cy="5509723"/>
          </a:xfrm>
        </p:spPr>
        <p:txBody>
          <a:bodyPr>
            <a:normAutofit lnSpcReduction="10000"/>
          </a:bodyPr>
          <a:lstStyle/>
          <a:p>
            <a:pPr>
              <a:lnSpc>
                <a:spcPct val="80000"/>
              </a:lnSpc>
            </a:pPr>
            <a:r>
              <a:rPr lang="en-US" sz="2000" b="1" dirty="0"/>
              <a:t>directory '/</a:t>
            </a:r>
            <a:r>
              <a:rPr lang="en-US" sz="2000" b="1" dirty="0" err="1"/>
              <a:t>srv</a:t>
            </a:r>
            <a:r>
              <a:rPr lang="en-US" sz="2000" b="1" dirty="0"/>
              <a:t>/apache/admins/html' do</a:t>
            </a:r>
          </a:p>
          <a:p>
            <a:pPr>
              <a:lnSpc>
                <a:spcPct val="80000"/>
              </a:lnSpc>
            </a:pPr>
            <a:r>
              <a:rPr lang="en-US" sz="2000" b="1" dirty="0"/>
              <a:t>  recursive true</a:t>
            </a:r>
          </a:p>
          <a:p>
            <a:pPr>
              <a:lnSpc>
                <a:spcPct val="80000"/>
              </a:lnSpc>
            </a:pPr>
            <a:r>
              <a:rPr lang="en-US" sz="2000" b="1" dirty="0"/>
              <a:t>  mode '0755'</a:t>
            </a:r>
          </a:p>
          <a:p>
            <a:pPr>
              <a:lnSpc>
                <a:spcPct val="80000"/>
              </a:lnSpc>
            </a:pPr>
            <a:r>
              <a:rPr lang="en-US" sz="2000" b="1" dirty="0"/>
              <a:t>end</a:t>
            </a:r>
          </a:p>
          <a:p>
            <a:pPr>
              <a:lnSpc>
                <a:spcPct val="80000"/>
              </a:lnSpc>
            </a:pPr>
            <a:endParaRPr lang="en-US" sz="2000" b="1" dirty="0"/>
          </a:p>
          <a:p>
            <a:pPr>
              <a:lnSpc>
                <a:spcPct val="80000"/>
              </a:lnSpc>
            </a:pPr>
            <a:r>
              <a:rPr lang="en-US" sz="2000" b="1" dirty="0"/>
              <a:t>template '/</a:t>
            </a:r>
            <a:r>
              <a:rPr lang="en-US" sz="2000" b="1" dirty="0" err="1"/>
              <a:t>etc</a:t>
            </a:r>
            <a:r>
              <a:rPr lang="en-US" sz="2000" b="1" dirty="0"/>
              <a:t>/</a:t>
            </a:r>
            <a:r>
              <a:rPr lang="en-US" sz="2000" b="1" dirty="0" err="1"/>
              <a:t>httpd</a:t>
            </a:r>
            <a:r>
              <a:rPr lang="en-US" sz="2000" b="1" dirty="0"/>
              <a:t>/</a:t>
            </a:r>
            <a:r>
              <a:rPr lang="en-US" sz="2000" b="1" dirty="0" err="1"/>
              <a:t>conf.d</a:t>
            </a:r>
            <a:r>
              <a:rPr lang="en-US" sz="2000" b="1" dirty="0"/>
              <a:t>/</a:t>
            </a:r>
            <a:r>
              <a:rPr lang="en-US" sz="2000" b="1" dirty="0" err="1"/>
              <a:t>admins.conf</a:t>
            </a:r>
            <a:r>
              <a:rPr lang="en-US" sz="2000" b="1" dirty="0"/>
              <a:t>' do</a:t>
            </a:r>
          </a:p>
          <a:p>
            <a:pPr>
              <a:lnSpc>
                <a:spcPct val="80000"/>
              </a:lnSpc>
            </a:pPr>
            <a:r>
              <a:rPr lang="en-US" sz="2000" b="1" dirty="0"/>
              <a:t>  source '</a:t>
            </a:r>
            <a:r>
              <a:rPr lang="en-US" sz="2000" b="1" dirty="0" err="1"/>
              <a:t>conf.erb</a:t>
            </a:r>
            <a:r>
              <a:rPr lang="en-US" sz="2000" b="1" dirty="0"/>
              <a:t>'</a:t>
            </a:r>
          </a:p>
          <a:p>
            <a:pPr>
              <a:lnSpc>
                <a:spcPct val="80000"/>
              </a:lnSpc>
            </a:pPr>
            <a:r>
              <a:rPr lang="en-US" sz="2000" b="1" dirty="0"/>
              <a:t>  mode '0644'</a:t>
            </a:r>
          </a:p>
          <a:p>
            <a:pPr>
              <a:lnSpc>
                <a:spcPct val="80000"/>
              </a:lnSpc>
            </a:pPr>
            <a:r>
              <a:rPr lang="en-US" sz="2000" b="1" dirty="0"/>
              <a:t>  variables(</a:t>
            </a:r>
            <a:r>
              <a:rPr lang="en-US" sz="2000" b="1" dirty="0" err="1"/>
              <a:t>document_root</a:t>
            </a:r>
            <a:r>
              <a:rPr lang="en-US" sz="2000" b="1" dirty="0"/>
              <a:t>:'/</a:t>
            </a:r>
            <a:r>
              <a:rPr lang="en-US" sz="2000" b="1" dirty="0" err="1"/>
              <a:t>srv</a:t>
            </a:r>
            <a:r>
              <a:rPr lang="en-US" sz="2000" b="1" dirty="0"/>
              <a:t>/apache/admins/html', </a:t>
            </a:r>
          </a:p>
          <a:p>
            <a:pPr>
              <a:lnSpc>
                <a:spcPct val="80000"/>
              </a:lnSpc>
            </a:pPr>
            <a:r>
              <a:rPr lang="en-US" sz="2000" b="1" dirty="0"/>
              <a:t>port: 8080)</a:t>
            </a:r>
          </a:p>
          <a:p>
            <a:pPr>
              <a:lnSpc>
                <a:spcPct val="80000"/>
              </a:lnSpc>
            </a:pPr>
            <a:r>
              <a:rPr lang="en-US" sz="2000" b="1" dirty="0"/>
              <a:t>  notifies :restart, 'service[</a:t>
            </a:r>
            <a:r>
              <a:rPr lang="en-US" sz="2000" b="1" dirty="0" err="1"/>
              <a:t>httpd</a:t>
            </a:r>
            <a:r>
              <a:rPr lang="en-US" sz="2000" b="1" dirty="0"/>
              <a:t>]'</a:t>
            </a:r>
          </a:p>
          <a:p>
            <a:pPr>
              <a:lnSpc>
                <a:spcPct val="80000"/>
              </a:lnSpc>
            </a:pPr>
            <a:r>
              <a:rPr lang="en-US" sz="2000" b="1" dirty="0"/>
              <a:t>end</a:t>
            </a:r>
          </a:p>
          <a:p>
            <a:pPr>
              <a:lnSpc>
                <a:spcPct val="80000"/>
              </a:lnSpc>
            </a:pPr>
            <a:endParaRPr lang="en-US" sz="2000" b="1" dirty="0"/>
          </a:p>
          <a:p>
            <a:pPr>
              <a:lnSpc>
                <a:spcPct val="80000"/>
              </a:lnSpc>
            </a:pPr>
            <a:r>
              <a:rPr lang="en-US" sz="2000" b="1" dirty="0"/>
              <a:t>file '/</a:t>
            </a:r>
            <a:r>
              <a:rPr lang="en-US" sz="2000" b="1" dirty="0" err="1"/>
              <a:t>srv</a:t>
            </a:r>
            <a:r>
              <a:rPr lang="en-US" sz="2000" b="1" dirty="0"/>
              <a:t>/apache/admins/html/</a:t>
            </a:r>
            <a:r>
              <a:rPr lang="en-US" sz="2000" b="1" dirty="0" err="1"/>
              <a:t>index.html</a:t>
            </a:r>
            <a:r>
              <a:rPr lang="en-US" sz="2000" b="1" dirty="0"/>
              <a:t>' do</a:t>
            </a:r>
          </a:p>
          <a:p>
            <a:pPr>
              <a:lnSpc>
                <a:spcPct val="80000"/>
              </a:lnSpc>
            </a:pPr>
            <a:r>
              <a:rPr lang="en-US" sz="2000" b="1" dirty="0"/>
              <a:t>  content '&lt;h1&gt;Welcome admins!&lt;/h1&gt;'</a:t>
            </a:r>
          </a:p>
          <a:p>
            <a:pPr>
              <a:lnSpc>
                <a:spcPct val="80000"/>
              </a:lnSpc>
            </a:pPr>
            <a:r>
              <a:rPr lang="en-US" sz="2000" b="1" dirty="0"/>
              <a:t>end</a:t>
            </a:r>
          </a:p>
          <a:p>
            <a:endParaRPr lang="en-US" sz="2000" b="1" dirty="0"/>
          </a:p>
        </p:txBody>
      </p:sp>
      <p:sp>
        <p:nvSpPr>
          <p:cNvPr id="7" name="Content Placeholder 2"/>
          <p:cNvSpPr>
            <a:spLocks noGrp="1"/>
          </p:cNvSpPr>
          <p:nvPr>
            <p:ph sz="quarter" idx="10"/>
          </p:nvPr>
        </p:nvSpPr>
        <p:spPr>
          <a:xfrm>
            <a:off x="8233863" y="1348277"/>
            <a:ext cx="7310937" cy="5509724"/>
          </a:xfrm>
        </p:spPr>
        <p:txBody>
          <a:bodyPr>
            <a:normAutofit/>
          </a:bodyPr>
          <a:lstStyle/>
          <a:p>
            <a:r>
              <a:rPr lang="en-US" sz="2000" b="1" dirty="0" err="1">
                <a:latin typeface="Courier New" charset="0"/>
                <a:ea typeface="Courier New" charset="0"/>
                <a:cs typeface="Courier New" charset="0"/>
              </a:rPr>
              <a:t>apache_vhost</a:t>
            </a:r>
            <a:r>
              <a:rPr lang="en-US" sz="2000" b="1" dirty="0">
                <a:latin typeface="Courier New" charset="0"/>
                <a:ea typeface="Courier New" charset="0"/>
                <a:cs typeface="Courier New" charset="0"/>
              </a:rPr>
              <a:t> 'admins' do</a:t>
            </a:r>
          </a:p>
          <a:p>
            <a:r>
              <a:rPr lang="en-US" sz="2000" b="1" dirty="0">
                <a:latin typeface="Courier New" charset="0"/>
                <a:ea typeface="Courier New" charset="0"/>
                <a:cs typeface="Courier New" charset="0"/>
              </a:rPr>
              <a:t>  </a:t>
            </a:r>
            <a:r>
              <a:rPr lang="en-US" sz="2000" b="1" dirty="0" err="1">
                <a:latin typeface="Courier New" charset="0"/>
                <a:ea typeface="Courier New" charset="0"/>
                <a:cs typeface="Courier New" charset="0"/>
              </a:rPr>
              <a:t>site_port</a:t>
            </a:r>
            <a:r>
              <a:rPr lang="en-US" sz="2000" b="1" dirty="0">
                <a:latin typeface="Courier New" charset="0"/>
                <a:ea typeface="Courier New" charset="0"/>
                <a:cs typeface="Courier New" charset="0"/>
              </a:rPr>
              <a:t> 8080</a:t>
            </a:r>
          </a:p>
          <a:p>
            <a:r>
              <a:rPr lang="en-US" sz="2000" b="1" dirty="0">
                <a:latin typeface="Courier New" charset="0"/>
                <a:ea typeface="Courier New" charset="0"/>
                <a:cs typeface="Courier New" charset="0"/>
              </a:rPr>
              <a:t>end</a:t>
            </a:r>
          </a:p>
        </p:txBody>
      </p:sp>
      <p:sp>
        <p:nvSpPr>
          <p:cNvPr id="4" name="TextBox 3"/>
          <p:cNvSpPr txBox="1"/>
          <p:nvPr/>
        </p:nvSpPr>
        <p:spPr bwMode="white">
          <a:xfrm>
            <a:off x="603250" y="6969126"/>
            <a:ext cx="14970125" cy="603250"/>
          </a:xfrm>
          <a:prstGeom prst="rect">
            <a:avLst/>
          </a:prstGeom>
          <a:solidFill>
            <a:schemeClr val="bg1">
              <a:lumMod val="85000"/>
            </a:schemeClr>
          </a:solidFill>
        </p:spPr>
        <p:txBody>
          <a:bodyPr vert="horz" wrap="square" lIns="91440" tIns="91440" rIns="91440" bIns="91440" rtlCol="0" anchor="ctr">
            <a:normAutofit/>
          </a:bodyPr>
          <a:lstStyle/>
          <a:p>
            <a:r>
              <a:rPr lang="en-US" b="1" dirty="0"/>
              <a:t>Functionality </a:t>
            </a:r>
            <a:r>
              <a:rPr lang="en-US" dirty="0"/>
              <a:t>|</a:t>
            </a:r>
            <a:r>
              <a:rPr lang="en-US" dirty="0">
                <a:solidFill>
                  <a:schemeClr val="bg1">
                    <a:lumMod val="50000"/>
                  </a:schemeClr>
                </a:solidFill>
              </a:rPr>
              <a:t> Reliability | Usability | Efficiency | Maintainability | Portability </a:t>
            </a:r>
          </a:p>
        </p:txBody>
      </p:sp>
      <p:sp>
        <p:nvSpPr>
          <p:cNvPr id="6" name="TextBox 5"/>
          <p:cNvSpPr txBox="1"/>
          <p:nvPr/>
        </p:nvSpPr>
        <p:spPr bwMode="white">
          <a:xfrm>
            <a:off x="603250" y="7581901"/>
            <a:ext cx="14963775" cy="603250"/>
          </a:xfrm>
          <a:prstGeom prst="rect">
            <a:avLst/>
          </a:prstGeom>
        </p:spPr>
        <p:txBody>
          <a:bodyPr vert="horz" wrap="square" lIns="91440" tIns="91440" rIns="91440" bIns="91440" rtlCol="0" anchor="ctr">
            <a:normAutofit/>
          </a:bodyPr>
          <a:lstStyle/>
          <a:p>
            <a:r>
              <a:rPr lang="en-US" b="1" dirty="0"/>
              <a:t>Does the code accomplish what it is designed to accomplish?</a:t>
            </a:r>
          </a:p>
        </p:txBody>
      </p:sp>
    </p:spTree>
    <p:extLst>
      <p:ext uri="{BB962C8B-B14F-4D97-AF65-F5344CB8AC3E}">
        <p14:creationId xmlns:p14="http://schemas.microsoft.com/office/powerpoint/2010/main" val="388427198"/>
      </p:ext>
    </p:extLst>
  </p:cSld>
  <p:clrMapOvr>
    <a:masterClrMapping/>
  </p:clrMapOvr>
  <p:transition spd="med">
    <p:fade/>
  </p:transition>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Resource Implementation v Custom Resource</a:t>
            </a:r>
          </a:p>
        </p:txBody>
      </p:sp>
      <p:sp>
        <p:nvSpPr>
          <p:cNvPr id="3" name="Content Placeholder 2"/>
          <p:cNvSpPr>
            <a:spLocks noGrp="1"/>
          </p:cNvSpPr>
          <p:nvPr>
            <p:ph sz="quarter" idx="10"/>
          </p:nvPr>
        </p:nvSpPr>
        <p:spPr>
          <a:xfrm>
            <a:off x="609914" y="1348277"/>
            <a:ext cx="7310937" cy="5509723"/>
          </a:xfrm>
        </p:spPr>
        <p:txBody>
          <a:bodyPr>
            <a:normAutofit lnSpcReduction="10000"/>
          </a:bodyPr>
          <a:lstStyle/>
          <a:p>
            <a:pPr>
              <a:lnSpc>
                <a:spcPct val="80000"/>
              </a:lnSpc>
            </a:pPr>
            <a:r>
              <a:rPr lang="en-US" sz="2000" b="1" dirty="0"/>
              <a:t>directory '/</a:t>
            </a:r>
            <a:r>
              <a:rPr lang="en-US" sz="2000" b="1" dirty="0" err="1"/>
              <a:t>srv</a:t>
            </a:r>
            <a:r>
              <a:rPr lang="en-US" sz="2000" b="1" dirty="0"/>
              <a:t>/apache/admins/html' do</a:t>
            </a:r>
          </a:p>
          <a:p>
            <a:pPr>
              <a:lnSpc>
                <a:spcPct val="80000"/>
              </a:lnSpc>
            </a:pPr>
            <a:r>
              <a:rPr lang="en-US" sz="2000" b="1" dirty="0"/>
              <a:t>  recursive true</a:t>
            </a:r>
          </a:p>
          <a:p>
            <a:pPr>
              <a:lnSpc>
                <a:spcPct val="80000"/>
              </a:lnSpc>
            </a:pPr>
            <a:r>
              <a:rPr lang="en-US" sz="2000" b="1" dirty="0"/>
              <a:t>  mode '0755'</a:t>
            </a:r>
          </a:p>
          <a:p>
            <a:pPr>
              <a:lnSpc>
                <a:spcPct val="80000"/>
              </a:lnSpc>
            </a:pPr>
            <a:r>
              <a:rPr lang="en-US" sz="2000" b="1" dirty="0"/>
              <a:t>end</a:t>
            </a:r>
          </a:p>
          <a:p>
            <a:pPr>
              <a:lnSpc>
                <a:spcPct val="80000"/>
              </a:lnSpc>
            </a:pPr>
            <a:endParaRPr lang="en-US" sz="2000" b="1" dirty="0"/>
          </a:p>
          <a:p>
            <a:pPr>
              <a:lnSpc>
                <a:spcPct val="80000"/>
              </a:lnSpc>
            </a:pPr>
            <a:r>
              <a:rPr lang="en-US" sz="2000" b="1" dirty="0"/>
              <a:t>template '/</a:t>
            </a:r>
            <a:r>
              <a:rPr lang="en-US" sz="2000" b="1" dirty="0" err="1"/>
              <a:t>etc</a:t>
            </a:r>
            <a:r>
              <a:rPr lang="en-US" sz="2000" b="1" dirty="0"/>
              <a:t>/</a:t>
            </a:r>
            <a:r>
              <a:rPr lang="en-US" sz="2000" b="1" dirty="0" err="1"/>
              <a:t>httpd</a:t>
            </a:r>
            <a:r>
              <a:rPr lang="en-US" sz="2000" b="1" dirty="0"/>
              <a:t>/</a:t>
            </a:r>
            <a:r>
              <a:rPr lang="en-US" sz="2000" b="1" dirty="0" err="1"/>
              <a:t>conf.d</a:t>
            </a:r>
            <a:r>
              <a:rPr lang="en-US" sz="2000" b="1" dirty="0"/>
              <a:t>/</a:t>
            </a:r>
            <a:r>
              <a:rPr lang="en-US" sz="2000" b="1" dirty="0" err="1"/>
              <a:t>admins.conf</a:t>
            </a:r>
            <a:r>
              <a:rPr lang="en-US" sz="2000" b="1" dirty="0"/>
              <a:t>' do</a:t>
            </a:r>
          </a:p>
          <a:p>
            <a:pPr>
              <a:lnSpc>
                <a:spcPct val="80000"/>
              </a:lnSpc>
            </a:pPr>
            <a:r>
              <a:rPr lang="en-US" sz="2000" b="1" dirty="0"/>
              <a:t>  source '</a:t>
            </a:r>
            <a:r>
              <a:rPr lang="en-US" sz="2000" b="1" dirty="0" err="1"/>
              <a:t>conf.erb</a:t>
            </a:r>
            <a:r>
              <a:rPr lang="en-US" sz="2000" b="1" dirty="0"/>
              <a:t>'</a:t>
            </a:r>
          </a:p>
          <a:p>
            <a:pPr>
              <a:lnSpc>
                <a:spcPct val="80000"/>
              </a:lnSpc>
            </a:pPr>
            <a:r>
              <a:rPr lang="en-US" sz="2000" b="1" dirty="0"/>
              <a:t>  mode '0644'</a:t>
            </a:r>
          </a:p>
          <a:p>
            <a:pPr>
              <a:lnSpc>
                <a:spcPct val="80000"/>
              </a:lnSpc>
            </a:pPr>
            <a:r>
              <a:rPr lang="en-US" sz="2000" b="1" dirty="0"/>
              <a:t>  variables(</a:t>
            </a:r>
            <a:r>
              <a:rPr lang="en-US" sz="2000" b="1" dirty="0" err="1"/>
              <a:t>document_root</a:t>
            </a:r>
            <a:r>
              <a:rPr lang="en-US" sz="2000" b="1" dirty="0"/>
              <a:t>:'/</a:t>
            </a:r>
            <a:r>
              <a:rPr lang="en-US" sz="2000" b="1" dirty="0" err="1"/>
              <a:t>srv</a:t>
            </a:r>
            <a:r>
              <a:rPr lang="en-US" sz="2000" b="1" dirty="0"/>
              <a:t>/apache/admins/html', </a:t>
            </a:r>
          </a:p>
          <a:p>
            <a:pPr>
              <a:lnSpc>
                <a:spcPct val="80000"/>
              </a:lnSpc>
            </a:pPr>
            <a:r>
              <a:rPr lang="en-US" sz="2000" b="1" dirty="0"/>
              <a:t>port: 8080)</a:t>
            </a:r>
          </a:p>
          <a:p>
            <a:pPr>
              <a:lnSpc>
                <a:spcPct val="80000"/>
              </a:lnSpc>
            </a:pPr>
            <a:r>
              <a:rPr lang="en-US" sz="2000" b="1" dirty="0"/>
              <a:t>  notifies :restart, 'service[</a:t>
            </a:r>
            <a:r>
              <a:rPr lang="en-US" sz="2000" b="1" dirty="0" err="1"/>
              <a:t>httpd</a:t>
            </a:r>
            <a:r>
              <a:rPr lang="en-US" sz="2000" b="1" dirty="0"/>
              <a:t>]'</a:t>
            </a:r>
          </a:p>
          <a:p>
            <a:pPr>
              <a:lnSpc>
                <a:spcPct val="80000"/>
              </a:lnSpc>
            </a:pPr>
            <a:r>
              <a:rPr lang="en-US" sz="2000" b="1" dirty="0"/>
              <a:t>end</a:t>
            </a:r>
          </a:p>
          <a:p>
            <a:pPr>
              <a:lnSpc>
                <a:spcPct val="80000"/>
              </a:lnSpc>
            </a:pPr>
            <a:endParaRPr lang="en-US" sz="2000" b="1" dirty="0"/>
          </a:p>
          <a:p>
            <a:pPr>
              <a:lnSpc>
                <a:spcPct val="80000"/>
              </a:lnSpc>
            </a:pPr>
            <a:r>
              <a:rPr lang="en-US" sz="2000" b="1" dirty="0"/>
              <a:t>file '/</a:t>
            </a:r>
            <a:r>
              <a:rPr lang="en-US" sz="2000" b="1" dirty="0" err="1"/>
              <a:t>srv</a:t>
            </a:r>
            <a:r>
              <a:rPr lang="en-US" sz="2000" b="1" dirty="0"/>
              <a:t>/apache/admins/html/</a:t>
            </a:r>
            <a:r>
              <a:rPr lang="en-US" sz="2000" b="1" dirty="0" err="1"/>
              <a:t>index.html</a:t>
            </a:r>
            <a:r>
              <a:rPr lang="en-US" sz="2000" b="1" dirty="0"/>
              <a:t>' do</a:t>
            </a:r>
          </a:p>
          <a:p>
            <a:pPr>
              <a:lnSpc>
                <a:spcPct val="80000"/>
              </a:lnSpc>
            </a:pPr>
            <a:r>
              <a:rPr lang="en-US" sz="2000" b="1" dirty="0"/>
              <a:t>  content '&lt;h1&gt;Welcome admins!&lt;/h1&gt;'</a:t>
            </a:r>
          </a:p>
          <a:p>
            <a:pPr>
              <a:lnSpc>
                <a:spcPct val="80000"/>
              </a:lnSpc>
            </a:pPr>
            <a:r>
              <a:rPr lang="en-US" sz="2000" b="1" dirty="0"/>
              <a:t>end</a:t>
            </a:r>
          </a:p>
          <a:p>
            <a:endParaRPr lang="en-US" sz="2000" b="1" dirty="0"/>
          </a:p>
        </p:txBody>
      </p:sp>
      <p:sp>
        <p:nvSpPr>
          <p:cNvPr id="7" name="Content Placeholder 2"/>
          <p:cNvSpPr>
            <a:spLocks noGrp="1"/>
          </p:cNvSpPr>
          <p:nvPr>
            <p:ph sz="quarter" idx="10"/>
          </p:nvPr>
        </p:nvSpPr>
        <p:spPr>
          <a:xfrm>
            <a:off x="8233863" y="1348277"/>
            <a:ext cx="7310937" cy="5509724"/>
          </a:xfrm>
        </p:spPr>
        <p:txBody>
          <a:bodyPr>
            <a:normAutofit/>
          </a:bodyPr>
          <a:lstStyle/>
          <a:p>
            <a:r>
              <a:rPr lang="en-US" sz="2000" b="1" dirty="0" err="1">
                <a:latin typeface="Courier New" charset="0"/>
                <a:ea typeface="Courier New" charset="0"/>
                <a:cs typeface="Courier New" charset="0"/>
              </a:rPr>
              <a:t>apache_vhost</a:t>
            </a:r>
            <a:r>
              <a:rPr lang="en-US" sz="2000" b="1" dirty="0">
                <a:latin typeface="Courier New" charset="0"/>
                <a:ea typeface="Courier New" charset="0"/>
                <a:cs typeface="Courier New" charset="0"/>
              </a:rPr>
              <a:t> 'admins' do</a:t>
            </a:r>
          </a:p>
          <a:p>
            <a:r>
              <a:rPr lang="en-US" sz="2000" b="1" dirty="0">
                <a:latin typeface="Courier New" charset="0"/>
                <a:ea typeface="Courier New" charset="0"/>
                <a:cs typeface="Courier New" charset="0"/>
              </a:rPr>
              <a:t>  </a:t>
            </a:r>
            <a:r>
              <a:rPr lang="en-US" sz="2000" b="1" dirty="0" err="1">
                <a:latin typeface="Courier New" charset="0"/>
                <a:ea typeface="Courier New" charset="0"/>
                <a:cs typeface="Courier New" charset="0"/>
              </a:rPr>
              <a:t>site_port</a:t>
            </a:r>
            <a:r>
              <a:rPr lang="en-US" sz="2000" b="1" dirty="0">
                <a:latin typeface="Courier New" charset="0"/>
                <a:ea typeface="Courier New" charset="0"/>
                <a:cs typeface="Courier New" charset="0"/>
              </a:rPr>
              <a:t> 8080</a:t>
            </a:r>
          </a:p>
          <a:p>
            <a:r>
              <a:rPr lang="en-US" sz="2000" b="1" dirty="0">
                <a:latin typeface="Courier New" charset="0"/>
                <a:ea typeface="Courier New" charset="0"/>
                <a:cs typeface="Courier New" charset="0"/>
              </a:rPr>
              <a:t>end</a:t>
            </a:r>
          </a:p>
        </p:txBody>
      </p:sp>
      <p:sp>
        <p:nvSpPr>
          <p:cNvPr id="4" name="TextBox 3"/>
          <p:cNvSpPr txBox="1"/>
          <p:nvPr/>
        </p:nvSpPr>
        <p:spPr bwMode="white">
          <a:xfrm>
            <a:off x="603250" y="6969126"/>
            <a:ext cx="14970125" cy="603250"/>
          </a:xfrm>
          <a:prstGeom prst="rect">
            <a:avLst/>
          </a:prstGeom>
          <a:solidFill>
            <a:schemeClr val="bg1">
              <a:lumMod val="85000"/>
            </a:schemeClr>
          </a:solidFill>
        </p:spPr>
        <p:txBody>
          <a:bodyPr vert="horz" wrap="square" lIns="91440" tIns="91440" rIns="91440" bIns="91440" rtlCol="0" anchor="ctr">
            <a:normAutofit/>
          </a:bodyPr>
          <a:lstStyle/>
          <a:p>
            <a:r>
              <a:rPr lang="en-US" dirty="0">
                <a:solidFill>
                  <a:schemeClr val="bg1">
                    <a:lumMod val="50000"/>
                  </a:schemeClr>
                </a:solidFill>
              </a:rPr>
              <a:t>Functionality</a:t>
            </a:r>
            <a:r>
              <a:rPr lang="en-US" dirty="0"/>
              <a:t> | </a:t>
            </a:r>
            <a:r>
              <a:rPr lang="en-US" b="1" dirty="0"/>
              <a:t>Reliability</a:t>
            </a:r>
            <a:r>
              <a:rPr lang="en-US" dirty="0"/>
              <a:t> | </a:t>
            </a:r>
            <a:r>
              <a:rPr lang="en-US" dirty="0">
                <a:solidFill>
                  <a:schemeClr val="bg1">
                    <a:lumMod val="50000"/>
                  </a:schemeClr>
                </a:solidFill>
              </a:rPr>
              <a:t>Usability | Efficiency | Maintainability | Portability </a:t>
            </a:r>
          </a:p>
        </p:txBody>
      </p:sp>
      <p:sp>
        <p:nvSpPr>
          <p:cNvPr id="6" name="TextBox 5"/>
          <p:cNvSpPr txBox="1"/>
          <p:nvPr/>
        </p:nvSpPr>
        <p:spPr bwMode="white">
          <a:xfrm>
            <a:off x="603250" y="7581901"/>
            <a:ext cx="14963775" cy="603250"/>
          </a:xfrm>
          <a:prstGeom prst="rect">
            <a:avLst/>
          </a:prstGeom>
        </p:spPr>
        <p:txBody>
          <a:bodyPr vert="horz" wrap="square" lIns="91440" tIns="91440" rIns="91440" bIns="91440" rtlCol="0" anchor="ctr">
            <a:normAutofit/>
          </a:bodyPr>
          <a:lstStyle/>
          <a:p>
            <a:r>
              <a:rPr lang="en-US" b="1" dirty="0"/>
              <a:t>Is the solution able to withstand fault and recover from a failure?</a:t>
            </a:r>
          </a:p>
        </p:txBody>
      </p:sp>
    </p:spTree>
    <p:extLst>
      <p:ext uri="{BB962C8B-B14F-4D97-AF65-F5344CB8AC3E}">
        <p14:creationId xmlns:p14="http://schemas.microsoft.com/office/powerpoint/2010/main" val="4290003799"/>
      </p:ext>
    </p:extLst>
  </p:cSld>
  <p:clrMapOvr>
    <a:masterClrMapping/>
  </p:clrMapOvr>
  <p:transition spd="med">
    <p:fade/>
  </p:transition>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Resource Implementation v Custom Resource</a:t>
            </a:r>
          </a:p>
        </p:txBody>
      </p:sp>
      <p:sp>
        <p:nvSpPr>
          <p:cNvPr id="3" name="Content Placeholder 2"/>
          <p:cNvSpPr>
            <a:spLocks noGrp="1"/>
          </p:cNvSpPr>
          <p:nvPr>
            <p:ph sz="quarter" idx="10"/>
          </p:nvPr>
        </p:nvSpPr>
        <p:spPr>
          <a:xfrm>
            <a:off x="609914" y="1348277"/>
            <a:ext cx="7310937" cy="5509723"/>
          </a:xfrm>
        </p:spPr>
        <p:txBody>
          <a:bodyPr>
            <a:normAutofit lnSpcReduction="10000"/>
          </a:bodyPr>
          <a:lstStyle/>
          <a:p>
            <a:pPr>
              <a:lnSpc>
                <a:spcPct val="80000"/>
              </a:lnSpc>
            </a:pPr>
            <a:r>
              <a:rPr lang="en-US" sz="2000" b="1" dirty="0"/>
              <a:t>directory '/</a:t>
            </a:r>
            <a:r>
              <a:rPr lang="en-US" sz="2000" b="1" dirty="0" err="1"/>
              <a:t>srv</a:t>
            </a:r>
            <a:r>
              <a:rPr lang="en-US" sz="2000" b="1" dirty="0"/>
              <a:t>/apache/admins/html' do</a:t>
            </a:r>
          </a:p>
          <a:p>
            <a:pPr>
              <a:lnSpc>
                <a:spcPct val="80000"/>
              </a:lnSpc>
            </a:pPr>
            <a:r>
              <a:rPr lang="en-US" sz="2000" b="1" dirty="0"/>
              <a:t>  recursive true</a:t>
            </a:r>
          </a:p>
          <a:p>
            <a:pPr>
              <a:lnSpc>
                <a:spcPct val="80000"/>
              </a:lnSpc>
            </a:pPr>
            <a:r>
              <a:rPr lang="en-US" sz="2000" b="1" dirty="0"/>
              <a:t>  mode '0755'</a:t>
            </a:r>
          </a:p>
          <a:p>
            <a:pPr>
              <a:lnSpc>
                <a:spcPct val="80000"/>
              </a:lnSpc>
            </a:pPr>
            <a:r>
              <a:rPr lang="en-US" sz="2000" b="1" dirty="0"/>
              <a:t>end</a:t>
            </a:r>
          </a:p>
          <a:p>
            <a:pPr>
              <a:lnSpc>
                <a:spcPct val="80000"/>
              </a:lnSpc>
            </a:pPr>
            <a:endParaRPr lang="en-US" sz="2000" b="1" dirty="0"/>
          </a:p>
          <a:p>
            <a:pPr>
              <a:lnSpc>
                <a:spcPct val="80000"/>
              </a:lnSpc>
            </a:pPr>
            <a:r>
              <a:rPr lang="en-US" sz="2000" b="1" dirty="0"/>
              <a:t>template '/</a:t>
            </a:r>
            <a:r>
              <a:rPr lang="en-US" sz="2000" b="1" dirty="0" err="1"/>
              <a:t>etc</a:t>
            </a:r>
            <a:r>
              <a:rPr lang="en-US" sz="2000" b="1" dirty="0"/>
              <a:t>/</a:t>
            </a:r>
            <a:r>
              <a:rPr lang="en-US" sz="2000" b="1" dirty="0" err="1"/>
              <a:t>httpd</a:t>
            </a:r>
            <a:r>
              <a:rPr lang="en-US" sz="2000" b="1" dirty="0"/>
              <a:t>/</a:t>
            </a:r>
            <a:r>
              <a:rPr lang="en-US" sz="2000" b="1" dirty="0" err="1"/>
              <a:t>conf.d</a:t>
            </a:r>
            <a:r>
              <a:rPr lang="en-US" sz="2000" b="1" dirty="0"/>
              <a:t>/</a:t>
            </a:r>
            <a:r>
              <a:rPr lang="en-US" sz="2000" b="1" dirty="0" err="1"/>
              <a:t>admins.conf</a:t>
            </a:r>
            <a:r>
              <a:rPr lang="en-US" sz="2000" b="1" dirty="0"/>
              <a:t>' do</a:t>
            </a:r>
          </a:p>
          <a:p>
            <a:pPr>
              <a:lnSpc>
                <a:spcPct val="80000"/>
              </a:lnSpc>
            </a:pPr>
            <a:r>
              <a:rPr lang="en-US" sz="2000" b="1" dirty="0"/>
              <a:t>  source '</a:t>
            </a:r>
            <a:r>
              <a:rPr lang="en-US" sz="2000" b="1" dirty="0" err="1"/>
              <a:t>conf.erb</a:t>
            </a:r>
            <a:r>
              <a:rPr lang="en-US" sz="2000" b="1" dirty="0"/>
              <a:t>'</a:t>
            </a:r>
          </a:p>
          <a:p>
            <a:pPr>
              <a:lnSpc>
                <a:spcPct val="80000"/>
              </a:lnSpc>
            </a:pPr>
            <a:r>
              <a:rPr lang="en-US" sz="2000" b="1" dirty="0"/>
              <a:t>  mode '0644'</a:t>
            </a:r>
          </a:p>
          <a:p>
            <a:pPr>
              <a:lnSpc>
                <a:spcPct val="80000"/>
              </a:lnSpc>
            </a:pPr>
            <a:r>
              <a:rPr lang="en-US" sz="2000" b="1" dirty="0"/>
              <a:t>  variables(</a:t>
            </a:r>
            <a:r>
              <a:rPr lang="en-US" sz="2000" b="1" dirty="0" err="1"/>
              <a:t>document_root</a:t>
            </a:r>
            <a:r>
              <a:rPr lang="en-US" sz="2000" b="1" dirty="0"/>
              <a:t>:'/</a:t>
            </a:r>
            <a:r>
              <a:rPr lang="en-US" sz="2000" b="1" dirty="0" err="1"/>
              <a:t>srv</a:t>
            </a:r>
            <a:r>
              <a:rPr lang="en-US" sz="2000" b="1" dirty="0"/>
              <a:t>/apache/admins/html', </a:t>
            </a:r>
          </a:p>
          <a:p>
            <a:pPr>
              <a:lnSpc>
                <a:spcPct val="80000"/>
              </a:lnSpc>
            </a:pPr>
            <a:r>
              <a:rPr lang="en-US" sz="2000" b="1" dirty="0"/>
              <a:t>port: 8080)</a:t>
            </a:r>
          </a:p>
          <a:p>
            <a:pPr>
              <a:lnSpc>
                <a:spcPct val="80000"/>
              </a:lnSpc>
            </a:pPr>
            <a:r>
              <a:rPr lang="en-US" sz="2000" b="1" dirty="0"/>
              <a:t>  notifies :restart, 'service[</a:t>
            </a:r>
            <a:r>
              <a:rPr lang="en-US" sz="2000" b="1" dirty="0" err="1"/>
              <a:t>httpd</a:t>
            </a:r>
            <a:r>
              <a:rPr lang="en-US" sz="2000" b="1" dirty="0"/>
              <a:t>]'</a:t>
            </a:r>
          </a:p>
          <a:p>
            <a:pPr>
              <a:lnSpc>
                <a:spcPct val="80000"/>
              </a:lnSpc>
            </a:pPr>
            <a:r>
              <a:rPr lang="en-US" sz="2000" b="1" dirty="0"/>
              <a:t>end</a:t>
            </a:r>
          </a:p>
          <a:p>
            <a:pPr>
              <a:lnSpc>
                <a:spcPct val="80000"/>
              </a:lnSpc>
            </a:pPr>
            <a:endParaRPr lang="en-US" sz="2000" b="1" dirty="0"/>
          </a:p>
          <a:p>
            <a:pPr>
              <a:lnSpc>
                <a:spcPct val="80000"/>
              </a:lnSpc>
            </a:pPr>
            <a:r>
              <a:rPr lang="en-US" sz="2000" b="1" dirty="0"/>
              <a:t>file '/</a:t>
            </a:r>
            <a:r>
              <a:rPr lang="en-US" sz="2000" b="1" dirty="0" err="1"/>
              <a:t>srv</a:t>
            </a:r>
            <a:r>
              <a:rPr lang="en-US" sz="2000" b="1" dirty="0"/>
              <a:t>/apache/admins/html/</a:t>
            </a:r>
            <a:r>
              <a:rPr lang="en-US" sz="2000" b="1" dirty="0" err="1"/>
              <a:t>index.html</a:t>
            </a:r>
            <a:r>
              <a:rPr lang="en-US" sz="2000" b="1" dirty="0"/>
              <a:t>' do</a:t>
            </a:r>
          </a:p>
          <a:p>
            <a:pPr>
              <a:lnSpc>
                <a:spcPct val="80000"/>
              </a:lnSpc>
            </a:pPr>
            <a:r>
              <a:rPr lang="en-US" sz="2000" b="1" dirty="0"/>
              <a:t>  content '&lt;h1&gt;Welcome admins!&lt;/h1&gt;'</a:t>
            </a:r>
          </a:p>
          <a:p>
            <a:pPr>
              <a:lnSpc>
                <a:spcPct val="80000"/>
              </a:lnSpc>
            </a:pPr>
            <a:r>
              <a:rPr lang="en-US" sz="2000" b="1" dirty="0"/>
              <a:t>end</a:t>
            </a:r>
          </a:p>
          <a:p>
            <a:endParaRPr lang="en-US" sz="2000" b="1" dirty="0"/>
          </a:p>
        </p:txBody>
      </p:sp>
      <p:sp>
        <p:nvSpPr>
          <p:cNvPr id="7" name="Content Placeholder 2"/>
          <p:cNvSpPr>
            <a:spLocks noGrp="1"/>
          </p:cNvSpPr>
          <p:nvPr>
            <p:ph sz="quarter" idx="10"/>
          </p:nvPr>
        </p:nvSpPr>
        <p:spPr>
          <a:xfrm>
            <a:off x="8233863" y="1348277"/>
            <a:ext cx="7310937" cy="5509724"/>
          </a:xfrm>
        </p:spPr>
        <p:txBody>
          <a:bodyPr>
            <a:normAutofit/>
          </a:bodyPr>
          <a:lstStyle/>
          <a:p>
            <a:r>
              <a:rPr lang="en-US" sz="2000" b="1" dirty="0" err="1">
                <a:latin typeface="Courier New" charset="0"/>
                <a:ea typeface="Courier New" charset="0"/>
                <a:cs typeface="Courier New" charset="0"/>
              </a:rPr>
              <a:t>apache_vhost</a:t>
            </a:r>
            <a:r>
              <a:rPr lang="en-US" sz="2000" b="1" dirty="0">
                <a:latin typeface="Courier New" charset="0"/>
                <a:ea typeface="Courier New" charset="0"/>
                <a:cs typeface="Courier New" charset="0"/>
              </a:rPr>
              <a:t> 'admins' do</a:t>
            </a:r>
          </a:p>
          <a:p>
            <a:r>
              <a:rPr lang="en-US" sz="2000" b="1" dirty="0">
                <a:latin typeface="Courier New" charset="0"/>
                <a:ea typeface="Courier New" charset="0"/>
                <a:cs typeface="Courier New" charset="0"/>
              </a:rPr>
              <a:t>  </a:t>
            </a:r>
            <a:r>
              <a:rPr lang="en-US" sz="2000" b="1" dirty="0" err="1">
                <a:latin typeface="Courier New" charset="0"/>
                <a:ea typeface="Courier New" charset="0"/>
                <a:cs typeface="Courier New" charset="0"/>
              </a:rPr>
              <a:t>site_port</a:t>
            </a:r>
            <a:r>
              <a:rPr lang="en-US" sz="2000" b="1" dirty="0">
                <a:latin typeface="Courier New" charset="0"/>
                <a:ea typeface="Courier New" charset="0"/>
                <a:cs typeface="Courier New" charset="0"/>
              </a:rPr>
              <a:t> 8080</a:t>
            </a:r>
          </a:p>
          <a:p>
            <a:r>
              <a:rPr lang="en-US" sz="2000" b="1" dirty="0">
                <a:latin typeface="Courier New" charset="0"/>
                <a:ea typeface="Courier New" charset="0"/>
                <a:cs typeface="Courier New" charset="0"/>
              </a:rPr>
              <a:t>end</a:t>
            </a:r>
          </a:p>
        </p:txBody>
      </p:sp>
      <p:sp>
        <p:nvSpPr>
          <p:cNvPr id="4" name="TextBox 3"/>
          <p:cNvSpPr txBox="1"/>
          <p:nvPr/>
        </p:nvSpPr>
        <p:spPr bwMode="white">
          <a:xfrm>
            <a:off x="603250" y="6969126"/>
            <a:ext cx="14970125" cy="603250"/>
          </a:xfrm>
          <a:prstGeom prst="rect">
            <a:avLst/>
          </a:prstGeom>
          <a:solidFill>
            <a:schemeClr val="bg1">
              <a:lumMod val="85000"/>
            </a:schemeClr>
          </a:solidFill>
        </p:spPr>
        <p:txBody>
          <a:bodyPr vert="horz" wrap="square" lIns="91440" tIns="91440" rIns="91440" bIns="91440" rtlCol="0" anchor="ctr">
            <a:normAutofit/>
          </a:bodyPr>
          <a:lstStyle/>
          <a:p>
            <a:r>
              <a:rPr lang="en-US" dirty="0">
                <a:solidFill>
                  <a:schemeClr val="bg1">
                    <a:lumMod val="50000"/>
                  </a:schemeClr>
                </a:solidFill>
              </a:rPr>
              <a:t>Functionality | Reliability </a:t>
            </a:r>
            <a:r>
              <a:rPr lang="en-US" dirty="0"/>
              <a:t>| </a:t>
            </a:r>
            <a:r>
              <a:rPr lang="en-US" b="1" dirty="0"/>
              <a:t>Usability</a:t>
            </a:r>
            <a:r>
              <a:rPr lang="en-US" dirty="0"/>
              <a:t> | </a:t>
            </a:r>
            <a:r>
              <a:rPr lang="en-US" dirty="0">
                <a:solidFill>
                  <a:schemeClr val="bg1">
                    <a:lumMod val="50000"/>
                  </a:schemeClr>
                </a:solidFill>
              </a:rPr>
              <a:t>Efficiency | Maintainability | Portability </a:t>
            </a:r>
          </a:p>
        </p:txBody>
      </p:sp>
      <p:sp>
        <p:nvSpPr>
          <p:cNvPr id="6" name="TextBox 5"/>
          <p:cNvSpPr txBox="1"/>
          <p:nvPr/>
        </p:nvSpPr>
        <p:spPr bwMode="white">
          <a:xfrm>
            <a:off x="603250" y="7581901"/>
            <a:ext cx="14963775" cy="603250"/>
          </a:xfrm>
          <a:prstGeom prst="rect">
            <a:avLst/>
          </a:prstGeom>
        </p:spPr>
        <p:txBody>
          <a:bodyPr vert="horz" wrap="square" lIns="91440" tIns="91440" rIns="91440" bIns="91440" rtlCol="0" anchor="ctr">
            <a:normAutofit/>
          </a:bodyPr>
          <a:lstStyle/>
          <a:p>
            <a:r>
              <a:rPr lang="en-US" b="1" dirty="0"/>
              <a:t>Is the code easy to understand? Is it easy to learn?</a:t>
            </a:r>
          </a:p>
        </p:txBody>
      </p:sp>
    </p:spTree>
    <p:extLst>
      <p:ext uri="{BB962C8B-B14F-4D97-AF65-F5344CB8AC3E}">
        <p14:creationId xmlns:p14="http://schemas.microsoft.com/office/powerpoint/2010/main" val="929416421"/>
      </p:ext>
    </p:extLst>
  </p:cSld>
  <p:clrMapOvr>
    <a:masterClrMapping/>
  </p:clrMapOvr>
  <p:transition spd="med">
    <p:fade/>
  </p:transition>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Resource Implementation v Custom Resource</a:t>
            </a:r>
          </a:p>
        </p:txBody>
      </p:sp>
      <p:sp>
        <p:nvSpPr>
          <p:cNvPr id="3" name="Content Placeholder 2"/>
          <p:cNvSpPr>
            <a:spLocks noGrp="1"/>
          </p:cNvSpPr>
          <p:nvPr>
            <p:ph sz="quarter" idx="10"/>
          </p:nvPr>
        </p:nvSpPr>
        <p:spPr>
          <a:xfrm>
            <a:off x="609914" y="1348277"/>
            <a:ext cx="7310937" cy="5509723"/>
          </a:xfrm>
        </p:spPr>
        <p:txBody>
          <a:bodyPr>
            <a:normAutofit lnSpcReduction="10000"/>
          </a:bodyPr>
          <a:lstStyle/>
          <a:p>
            <a:pPr>
              <a:lnSpc>
                <a:spcPct val="80000"/>
              </a:lnSpc>
            </a:pPr>
            <a:r>
              <a:rPr lang="en-US" sz="2000" b="1" dirty="0"/>
              <a:t>directory '/</a:t>
            </a:r>
            <a:r>
              <a:rPr lang="en-US" sz="2000" b="1" dirty="0" err="1"/>
              <a:t>srv</a:t>
            </a:r>
            <a:r>
              <a:rPr lang="en-US" sz="2000" b="1" dirty="0"/>
              <a:t>/apache/admins/html' do</a:t>
            </a:r>
          </a:p>
          <a:p>
            <a:pPr>
              <a:lnSpc>
                <a:spcPct val="80000"/>
              </a:lnSpc>
            </a:pPr>
            <a:r>
              <a:rPr lang="en-US" sz="2000" b="1" dirty="0"/>
              <a:t>  recursive true</a:t>
            </a:r>
          </a:p>
          <a:p>
            <a:pPr>
              <a:lnSpc>
                <a:spcPct val="80000"/>
              </a:lnSpc>
            </a:pPr>
            <a:r>
              <a:rPr lang="en-US" sz="2000" b="1" dirty="0"/>
              <a:t>  mode '0755'</a:t>
            </a:r>
          </a:p>
          <a:p>
            <a:pPr>
              <a:lnSpc>
                <a:spcPct val="80000"/>
              </a:lnSpc>
            </a:pPr>
            <a:r>
              <a:rPr lang="en-US" sz="2000" b="1" dirty="0"/>
              <a:t>end</a:t>
            </a:r>
          </a:p>
          <a:p>
            <a:pPr>
              <a:lnSpc>
                <a:spcPct val="80000"/>
              </a:lnSpc>
            </a:pPr>
            <a:endParaRPr lang="en-US" sz="2000" b="1" dirty="0"/>
          </a:p>
          <a:p>
            <a:pPr>
              <a:lnSpc>
                <a:spcPct val="80000"/>
              </a:lnSpc>
            </a:pPr>
            <a:r>
              <a:rPr lang="en-US" sz="2000" b="1" dirty="0"/>
              <a:t>template '/</a:t>
            </a:r>
            <a:r>
              <a:rPr lang="en-US" sz="2000" b="1" dirty="0" err="1"/>
              <a:t>etc</a:t>
            </a:r>
            <a:r>
              <a:rPr lang="en-US" sz="2000" b="1" dirty="0"/>
              <a:t>/</a:t>
            </a:r>
            <a:r>
              <a:rPr lang="en-US" sz="2000" b="1" dirty="0" err="1"/>
              <a:t>httpd</a:t>
            </a:r>
            <a:r>
              <a:rPr lang="en-US" sz="2000" b="1" dirty="0"/>
              <a:t>/</a:t>
            </a:r>
            <a:r>
              <a:rPr lang="en-US" sz="2000" b="1" dirty="0" err="1"/>
              <a:t>conf.d</a:t>
            </a:r>
            <a:r>
              <a:rPr lang="en-US" sz="2000" b="1" dirty="0"/>
              <a:t>/</a:t>
            </a:r>
            <a:r>
              <a:rPr lang="en-US" sz="2000" b="1" dirty="0" err="1"/>
              <a:t>admins.conf</a:t>
            </a:r>
            <a:r>
              <a:rPr lang="en-US" sz="2000" b="1" dirty="0"/>
              <a:t>' do</a:t>
            </a:r>
          </a:p>
          <a:p>
            <a:pPr>
              <a:lnSpc>
                <a:spcPct val="80000"/>
              </a:lnSpc>
            </a:pPr>
            <a:r>
              <a:rPr lang="en-US" sz="2000" b="1" dirty="0"/>
              <a:t>  source '</a:t>
            </a:r>
            <a:r>
              <a:rPr lang="en-US" sz="2000" b="1" dirty="0" err="1"/>
              <a:t>conf.erb</a:t>
            </a:r>
            <a:r>
              <a:rPr lang="en-US" sz="2000" b="1" dirty="0"/>
              <a:t>'</a:t>
            </a:r>
          </a:p>
          <a:p>
            <a:pPr>
              <a:lnSpc>
                <a:spcPct val="80000"/>
              </a:lnSpc>
            </a:pPr>
            <a:r>
              <a:rPr lang="en-US" sz="2000" b="1" dirty="0"/>
              <a:t>  mode '0644'</a:t>
            </a:r>
          </a:p>
          <a:p>
            <a:pPr>
              <a:lnSpc>
                <a:spcPct val="80000"/>
              </a:lnSpc>
            </a:pPr>
            <a:r>
              <a:rPr lang="en-US" sz="2000" b="1" dirty="0"/>
              <a:t>  variables(</a:t>
            </a:r>
            <a:r>
              <a:rPr lang="en-US" sz="2000" b="1" dirty="0" err="1"/>
              <a:t>document_root</a:t>
            </a:r>
            <a:r>
              <a:rPr lang="en-US" sz="2000" b="1" dirty="0"/>
              <a:t>:'/</a:t>
            </a:r>
            <a:r>
              <a:rPr lang="en-US" sz="2000" b="1" dirty="0" err="1"/>
              <a:t>srv</a:t>
            </a:r>
            <a:r>
              <a:rPr lang="en-US" sz="2000" b="1" dirty="0"/>
              <a:t>/apache/admins/html', </a:t>
            </a:r>
          </a:p>
          <a:p>
            <a:pPr>
              <a:lnSpc>
                <a:spcPct val="80000"/>
              </a:lnSpc>
            </a:pPr>
            <a:r>
              <a:rPr lang="en-US" sz="2000" b="1" dirty="0"/>
              <a:t>port: 8080)</a:t>
            </a:r>
          </a:p>
          <a:p>
            <a:pPr>
              <a:lnSpc>
                <a:spcPct val="80000"/>
              </a:lnSpc>
            </a:pPr>
            <a:r>
              <a:rPr lang="en-US" sz="2000" b="1" dirty="0"/>
              <a:t>  notifies :restart, 'service[</a:t>
            </a:r>
            <a:r>
              <a:rPr lang="en-US" sz="2000" b="1" dirty="0" err="1"/>
              <a:t>httpd</a:t>
            </a:r>
            <a:r>
              <a:rPr lang="en-US" sz="2000" b="1" dirty="0"/>
              <a:t>]'</a:t>
            </a:r>
          </a:p>
          <a:p>
            <a:pPr>
              <a:lnSpc>
                <a:spcPct val="80000"/>
              </a:lnSpc>
            </a:pPr>
            <a:r>
              <a:rPr lang="en-US" sz="2000" b="1" dirty="0"/>
              <a:t>end</a:t>
            </a:r>
          </a:p>
          <a:p>
            <a:pPr>
              <a:lnSpc>
                <a:spcPct val="80000"/>
              </a:lnSpc>
            </a:pPr>
            <a:endParaRPr lang="en-US" sz="2000" b="1" dirty="0"/>
          </a:p>
          <a:p>
            <a:pPr>
              <a:lnSpc>
                <a:spcPct val="80000"/>
              </a:lnSpc>
            </a:pPr>
            <a:r>
              <a:rPr lang="en-US" sz="2000" b="1" dirty="0"/>
              <a:t>file '/</a:t>
            </a:r>
            <a:r>
              <a:rPr lang="en-US" sz="2000" b="1" dirty="0" err="1"/>
              <a:t>srv</a:t>
            </a:r>
            <a:r>
              <a:rPr lang="en-US" sz="2000" b="1" dirty="0"/>
              <a:t>/apache/admins/html/</a:t>
            </a:r>
            <a:r>
              <a:rPr lang="en-US" sz="2000" b="1" dirty="0" err="1"/>
              <a:t>index.html</a:t>
            </a:r>
            <a:r>
              <a:rPr lang="en-US" sz="2000" b="1" dirty="0"/>
              <a:t>' do</a:t>
            </a:r>
          </a:p>
          <a:p>
            <a:pPr>
              <a:lnSpc>
                <a:spcPct val="80000"/>
              </a:lnSpc>
            </a:pPr>
            <a:r>
              <a:rPr lang="en-US" sz="2000" b="1" dirty="0"/>
              <a:t>  content '&lt;h1&gt;Welcome admins!&lt;/h1&gt;'</a:t>
            </a:r>
          </a:p>
          <a:p>
            <a:pPr>
              <a:lnSpc>
                <a:spcPct val="80000"/>
              </a:lnSpc>
            </a:pPr>
            <a:r>
              <a:rPr lang="en-US" sz="2000" b="1" dirty="0"/>
              <a:t>end</a:t>
            </a:r>
          </a:p>
          <a:p>
            <a:endParaRPr lang="en-US" sz="2000" b="1" dirty="0"/>
          </a:p>
        </p:txBody>
      </p:sp>
      <p:sp>
        <p:nvSpPr>
          <p:cNvPr id="7" name="Content Placeholder 2"/>
          <p:cNvSpPr>
            <a:spLocks noGrp="1"/>
          </p:cNvSpPr>
          <p:nvPr>
            <p:ph sz="quarter" idx="10"/>
          </p:nvPr>
        </p:nvSpPr>
        <p:spPr>
          <a:xfrm>
            <a:off x="8233863" y="1348277"/>
            <a:ext cx="7310937" cy="5509724"/>
          </a:xfrm>
        </p:spPr>
        <p:txBody>
          <a:bodyPr>
            <a:normAutofit/>
          </a:bodyPr>
          <a:lstStyle/>
          <a:p>
            <a:r>
              <a:rPr lang="en-US" sz="2000" b="1" dirty="0" err="1">
                <a:latin typeface="Courier New" charset="0"/>
                <a:ea typeface="Courier New" charset="0"/>
                <a:cs typeface="Courier New" charset="0"/>
              </a:rPr>
              <a:t>apache_vhost</a:t>
            </a:r>
            <a:r>
              <a:rPr lang="en-US" sz="2000" b="1" dirty="0">
                <a:latin typeface="Courier New" charset="0"/>
                <a:ea typeface="Courier New" charset="0"/>
                <a:cs typeface="Courier New" charset="0"/>
              </a:rPr>
              <a:t> 'admins' do</a:t>
            </a:r>
          </a:p>
          <a:p>
            <a:r>
              <a:rPr lang="en-US" sz="2000" b="1" dirty="0">
                <a:latin typeface="Courier New" charset="0"/>
                <a:ea typeface="Courier New" charset="0"/>
                <a:cs typeface="Courier New" charset="0"/>
              </a:rPr>
              <a:t>  </a:t>
            </a:r>
            <a:r>
              <a:rPr lang="en-US" sz="2000" b="1" dirty="0" err="1">
                <a:latin typeface="Courier New" charset="0"/>
                <a:ea typeface="Courier New" charset="0"/>
                <a:cs typeface="Courier New" charset="0"/>
              </a:rPr>
              <a:t>site_port</a:t>
            </a:r>
            <a:r>
              <a:rPr lang="en-US" sz="2000" b="1" dirty="0">
                <a:latin typeface="Courier New" charset="0"/>
                <a:ea typeface="Courier New" charset="0"/>
                <a:cs typeface="Courier New" charset="0"/>
              </a:rPr>
              <a:t> 8080</a:t>
            </a:r>
          </a:p>
          <a:p>
            <a:r>
              <a:rPr lang="en-US" sz="2000" b="1" dirty="0">
                <a:latin typeface="Courier New" charset="0"/>
                <a:ea typeface="Courier New" charset="0"/>
                <a:cs typeface="Courier New" charset="0"/>
              </a:rPr>
              <a:t>end</a:t>
            </a:r>
          </a:p>
        </p:txBody>
      </p:sp>
      <p:sp>
        <p:nvSpPr>
          <p:cNvPr id="4" name="TextBox 3"/>
          <p:cNvSpPr txBox="1"/>
          <p:nvPr/>
        </p:nvSpPr>
        <p:spPr bwMode="white">
          <a:xfrm>
            <a:off x="603250" y="6969126"/>
            <a:ext cx="14970125" cy="603250"/>
          </a:xfrm>
          <a:prstGeom prst="rect">
            <a:avLst/>
          </a:prstGeom>
          <a:solidFill>
            <a:schemeClr val="bg1">
              <a:lumMod val="85000"/>
            </a:schemeClr>
          </a:solidFill>
        </p:spPr>
        <p:txBody>
          <a:bodyPr vert="horz" wrap="square" lIns="91440" tIns="91440" rIns="91440" bIns="91440" rtlCol="0" anchor="ctr">
            <a:normAutofit/>
          </a:bodyPr>
          <a:lstStyle/>
          <a:p>
            <a:r>
              <a:rPr lang="en-US" dirty="0">
                <a:solidFill>
                  <a:schemeClr val="bg1">
                    <a:lumMod val="50000"/>
                  </a:schemeClr>
                </a:solidFill>
              </a:rPr>
              <a:t>Functionality | Reliability | Usability </a:t>
            </a:r>
            <a:r>
              <a:rPr lang="en-US" dirty="0"/>
              <a:t>| </a:t>
            </a:r>
            <a:r>
              <a:rPr lang="en-US" b="1" dirty="0"/>
              <a:t>Efficiency</a:t>
            </a:r>
            <a:r>
              <a:rPr lang="en-US" dirty="0"/>
              <a:t> | </a:t>
            </a:r>
            <a:r>
              <a:rPr lang="en-US" dirty="0">
                <a:solidFill>
                  <a:schemeClr val="bg1">
                    <a:lumMod val="50000"/>
                  </a:schemeClr>
                </a:solidFill>
              </a:rPr>
              <a:t>Maintainability | Portability </a:t>
            </a:r>
          </a:p>
        </p:txBody>
      </p:sp>
      <p:sp>
        <p:nvSpPr>
          <p:cNvPr id="6" name="TextBox 5"/>
          <p:cNvSpPr txBox="1"/>
          <p:nvPr/>
        </p:nvSpPr>
        <p:spPr bwMode="white">
          <a:xfrm>
            <a:off x="603250" y="7581901"/>
            <a:ext cx="14963775" cy="603250"/>
          </a:xfrm>
          <a:prstGeom prst="rect">
            <a:avLst/>
          </a:prstGeom>
        </p:spPr>
        <p:txBody>
          <a:bodyPr vert="horz" wrap="square" lIns="91440" tIns="91440" rIns="91440" bIns="91440" rtlCol="0" anchor="ctr">
            <a:normAutofit/>
          </a:bodyPr>
          <a:lstStyle/>
          <a:p>
            <a:r>
              <a:rPr lang="en-US" b="1" dirty="0"/>
              <a:t>Does the code consume too many physical resources when it executes (e.g. CPU, memory)?</a:t>
            </a:r>
          </a:p>
        </p:txBody>
      </p:sp>
    </p:spTree>
    <p:extLst>
      <p:ext uri="{BB962C8B-B14F-4D97-AF65-F5344CB8AC3E}">
        <p14:creationId xmlns:p14="http://schemas.microsoft.com/office/powerpoint/2010/main" val="2945593417"/>
      </p:ext>
    </p:extLst>
  </p:cSld>
  <p:clrMapOvr>
    <a:masterClrMapping/>
  </p:clrMapOvr>
  <p:transition spd="med">
    <p:fade/>
  </p:transition>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Resource Implementation v Custom Resource</a:t>
            </a:r>
          </a:p>
        </p:txBody>
      </p:sp>
      <p:sp>
        <p:nvSpPr>
          <p:cNvPr id="3" name="Content Placeholder 2"/>
          <p:cNvSpPr>
            <a:spLocks noGrp="1"/>
          </p:cNvSpPr>
          <p:nvPr>
            <p:ph sz="quarter" idx="10"/>
          </p:nvPr>
        </p:nvSpPr>
        <p:spPr>
          <a:xfrm>
            <a:off x="609914" y="1348277"/>
            <a:ext cx="7310937" cy="5509723"/>
          </a:xfrm>
        </p:spPr>
        <p:txBody>
          <a:bodyPr>
            <a:normAutofit lnSpcReduction="10000"/>
          </a:bodyPr>
          <a:lstStyle/>
          <a:p>
            <a:pPr>
              <a:lnSpc>
                <a:spcPct val="80000"/>
              </a:lnSpc>
            </a:pPr>
            <a:r>
              <a:rPr lang="en-US" sz="2000" b="1" dirty="0"/>
              <a:t>directory '/</a:t>
            </a:r>
            <a:r>
              <a:rPr lang="en-US" sz="2000" b="1" dirty="0" err="1"/>
              <a:t>srv</a:t>
            </a:r>
            <a:r>
              <a:rPr lang="en-US" sz="2000" b="1" dirty="0"/>
              <a:t>/apache/admins/html' do</a:t>
            </a:r>
          </a:p>
          <a:p>
            <a:pPr>
              <a:lnSpc>
                <a:spcPct val="80000"/>
              </a:lnSpc>
            </a:pPr>
            <a:r>
              <a:rPr lang="en-US" sz="2000" b="1" dirty="0"/>
              <a:t>  recursive true</a:t>
            </a:r>
          </a:p>
          <a:p>
            <a:pPr>
              <a:lnSpc>
                <a:spcPct val="80000"/>
              </a:lnSpc>
            </a:pPr>
            <a:r>
              <a:rPr lang="en-US" sz="2000" b="1" dirty="0"/>
              <a:t>  mode '0755'</a:t>
            </a:r>
          </a:p>
          <a:p>
            <a:pPr>
              <a:lnSpc>
                <a:spcPct val="80000"/>
              </a:lnSpc>
            </a:pPr>
            <a:r>
              <a:rPr lang="en-US" sz="2000" b="1" dirty="0"/>
              <a:t>end</a:t>
            </a:r>
          </a:p>
          <a:p>
            <a:pPr>
              <a:lnSpc>
                <a:spcPct val="80000"/>
              </a:lnSpc>
            </a:pPr>
            <a:endParaRPr lang="en-US" sz="2000" b="1" dirty="0"/>
          </a:p>
          <a:p>
            <a:pPr>
              <a:lnSpc>
                <a:spcPct val="80000"/>
              </a:lnSpc>
            </a:pPr>
            <a:r>
              <a:rPr lang="en-US" sz="2000" b="1" dirty="0"/>
              <a:t>template '/</a:t>
            </a:r>
            <a:r>
              <a:rPr lang="en-US" sz="2000" b="1" dirty="0" err="1"/>
              <a:t>etc</a:t>
            </a:r>
            <a:r>
              <a:rPr lang="en-US" sz="2000" b="1" dirty="0"/>
              <a:t>/</a:t>
            </a:r>
            <a:r>
              <a:rPr lang="en-US" sz="2000" b="1" dirty="0" err="1"/>
              <a:t>httpd</a:t>
            </a:r>
            <a:r>
              <a:rPr lang="en-US" sz="2000" b="1" dirty="0"/>
              <a:t>/</a:t>
            </a:r>
            <a:r>
              <a:rPr lang="en-US" sz="2000" b="1" dirty="0" err="1"/>
              <a:t>conf.d</a:t>
            </a:r>
            <a:r>
              <a:rPr lang="en-US" sz="2000" b="1" dirty="0"/>
              <a:t>/</a:t>
            </a:r>
            <a:r>
              <a:rPr lang="en-US" sz="2000" b="1" dirty="0" err="1"/>
              <a:t>admins.conf</a:t>
            </a:r>
            <a:r>
              <a:rPr lang="en-US" sz="2000" b="1" dirty="0"/>
              <a:t>' do</a:t>
            </a:r>
          </a:p>
          <a:p>
            <a:pPr>
              <a:lnSpc>
                <a:spcPct val="80000"/>
              </a:lnSpc>
            </a:pPr>
            <a:r>
              <a:rPr lang="en-US" sz="2000" b="1" dirty="0"/>
              <a:t>  source '</a:t>
            </a:r>
            <a:r>
              <a:rPr lang="en-US" sz="2000" b="1" dirty="0" err="1"/>
              <a:t>conf.erb</a:t>
            </a:r>
            <a:r>
              <a:rPr lang="en-US" sz="2000" b="1" dirty="0"/>
              <a:t>'</a:t>
            </a:r>
          </a:p>
          <a:p>
            <a:pPr>
              <a:lnSpc>
                <a:spcPct val="80000"/>
              </a:lnSpc>
            </a:pPr>
            <a:r>
              <a:rPr lang="en-US" sz="2000" b="1" dirty="0"/>
              <a:t>  mode '0644'</a:t>
            </a:r>
          </a:p>
          <a:p>
            <a:pPr>
              <a:lnSpc>
                <a:spcPct val="80000"/>
              </a:lnSpc>
            </a:pPr>
            <a:r>
              <a:rPr lang="en-US" sz="2000" b="1" dirty="0"/>
              <a:t>  variables(</a:t>
            </a:r>
            <a:r>
              <a:rPr lang="en-US" sz="2000" b="1" dirty="0" err="1"/>
              <a:t>document_root</a:t>
            </a:r>
            <a:r>
              <a:rPr lang="en-US" sz="2000" b="1" dirty="0"/>
              <a:t>:'/</a:t>
            </a:r>
            <a:r>
              <a:rPr lang="en-US" sz="2000" b="1" dirty="0" err="1"/>
              <a:t>srv</a:t>
            </a:r>
            <a:r>
              <a:rPr lang="en-US" sz="2000" b="1" dirty="0"/>
              <a:t>/apache/admins/html', </a:t>
            </a:r>
          </a:p>
          <a:p>
            <a:pPr>
              <a:lnSpc>
                <a:spcPct val="80000"/>
              </a:lnSpc>
            </a:pPr>
            <a:r>
              <a:rPr lang="en-US" sz="2000" b="1" dirty="0"/>
              <a:t>port: 8080)</a:t>
            </a:r>
          </a:p>
          <a:p>
            <a:pPr>
              <a:lnSpc>
                <a:spcPct val="80000"/>
              </a:lnSpc>
            </a:pPr>
            <a:r>
              <a:rPr lang="en-US" sz="2000" b="1" dirty="0"/>
              <a:t>  notifies :restart, 'service[</a:t>
            </a:r>
            <a:r>
              <a:rPr lang="en-US" sz="2000" b="1" dirty="0" err="1"/>
              <a:t>httpd</a:t>
            </a:r>
            <a:r>
              <a:rPr lang="en-US" sz="2000" b="1" dirty="0"/>
              <a:t>]'</a:t>
            </a:r>
          </a:p>
          <a:p>
            <a:pPr>
              <a:lnSpc>
                <a:spcPct val="80000"/>
              </a:lnSpc>
            </a:pPr>
            <a:r>
              <a:rPr lang="en-US" sz="2000" b="1" dirty="0"/>
              <a:t>end</a:t>
            </a:r>
          </a:p>
          <a:p>
            <a:pPr>
              <a:lnSpc>
                <a:spcPct val="80000"/>
              </a:lnSpc>
            </a:pPr>
            <a:endParaRPr lang="en-US" sz="2000" b="1" dirty="0"/>
          </a:p>
          <a:p>
            <a:pPr>
              <a:lnSpc>
                <a:spcPct val="80000"/>
              </a:lnSpc>
            </a:pPr>
            <a:r>
              <a:rPr lang="en-US" sz="2000" b="1" dirty="0"/>
              <a:t>file '/</a:t>
            </a:r>
            <a:r>
              <a:rPr lang="en-US" sz="2000" b="1" dirty="0" err="1"/>
              <a:t>srv</a:t>
            </a:r>
            <a:r>
              <a:rPr lang="en-US" sz="2000" b="1" dirty="0"/>
              <a:t>/apache/admins/html/</a:t>
            </a:r>
            <a:r>
              <a:rPr lang="en-US" sz="2000" b="1" dirty="0" err="1"/>
              <a:t>index.html</a:t>
            </a:r>
            <a:r>
              <a:rPr lang="en-US" sz="2000" b="1" dirty="0"/>
              <a:t>' do</a:t>
            </a:r>
          </a:p>
          <a:p>
            <a:pPr>
              <a:lnSpc>
                <a:spcPct val="80000"/>
              </a:lnSpc>
            </a:pPr>
            <a:r>
              <a:rPr lang="en-US" sz="2000" b="1" dirty="0"/>
              <a:t>  content '&lt;h1&gt;Welcome admins!&lt;/h1&gt;'</a:t>
            </a:r>
          </a:p>
          <a:p>
            <a:pPr>
              <a:lnSpc>
                <a:spcPct val="80000"/>
              </a:lnSpc>
            </a:pPr>
            <a:r>
              <a:rPr lang="en-US" sz="2000" b="1" dirty="0"/>
              <a:t>end</a:t>
            </a:r>
          </a:p>
          <a:p>
            <a:endParaRPr lang="en-US" sz="2000" b="1" dirty="0"/>
          </a:p>
        </p:txBody>
      </p:sp>
      <p:sp>
        <p:nvSpPr>
          <p:cNvPr id="7" name="Content Placeholder 2"/>
          <p:cNvSpPr>
            <a:spLocks noGrp="1"/>
          </p:cNvSpPr>
          <p:nvPr>
            <p:ph sz="quarter" idx="10"/>
          </p:nvPr>
        </p:nvSpPr>
        <p:spPr>
          <a:xfrm>
            <a:off x="8233863" y="1348277"/>
            <a:ext cx="7310937" cy="5509724"/>
          </a:xfrm>
        </p:spPr>
        <p:txBody>
          <a:bodyPr>
            <a:normAutofit/>
          </a:bodyPr>
          <a:lstStyle/>
          <a:p>
            <a:r>
              <a:rPr lang="en-US" sz="2000" b="1" dirty="0" err="1">
                <a:latin typeface="Courier New" charset="0"/>
                <a:ea typeface="Courier New" charset="0"/>
                <a:cs typeface="Courier New" charset="0"/>
              </a:rPr>
              <a:t>apache_vhost</a:t>
            </a:r>
            <a:r>
              <a:rPr lang="en-US" sz="2000" b="1" dirty="0">
                <a:latin typeface="Courier New" charset="0"/>
                <a:ea typeface="Courier New" charset="0"/>
                <a:cs typeface="Courier New" charset="0"/>
              </a:rPr>
              <a:t> 'admins' do</a:t>
            </a:r>
          </a:p>
          <a:p>
            <a:r>
              <a:rPr lang="en-US" sz="2000" b="1" dirty="0">
                <a:latin typeface="Courier New" charset="0"/>
                <a:ea typeface="Courier New" charset="0"/>
                <a:cs typeface="Courier New" charset="0"/>
              </a:rPr>
              <a:t>  </a:t>
            </a:r>
            <a:r>
              <a:rPr lang="en-US" sz="2000" b="1" dirty="0" err="1">
                <a:latin typeface="Courier New" charset="0"/>
                <a:ea typeface="Courier New" charset="0"/>
                <a:cs typeface="Courier New" charset="0"/>
              </a:rPr>
              <a:t>site_port</a:t>
            </a:r>
            <a:r>
              <a:rPr lang="en-US" sz="2000" b="1" dirty="0">
                <a:latin typeface="Courier New" charset="0"/>
                <a:ea typeface="Courier New" charset="0"/>
                <a:cs typeface="Courier New" charset="0"/>
              </a:rPr>
              <a:t> 8080</a:t>
            </a:r>
          </a:p>
          <a:p>
            <a:r>
              <a:rPr lang="en-US" sz="2000" b="1" dirty="0">
                <a:latin typeface="Courier New" charset="0"/>
                <a:ea typeface="Courier New" charset="0"/>
                <a:cs typeface="Courier New" charset="0"/>
              </a:rPr>
              <a:t>end</a:t>
            </a:r>
          </a:p>
        </p:txBody>
      </p:sp>
      <p:sp>
        <p:nvSpPr>
          <p:cNvPr id="4" name="TextBox 3"/>
          <p:cNvSpPr txBox="1"/>
          <p:nvPr/>
        </p:nvSpPr>
        <p:spPr bwMode="white">
          <a:xfrm>
            <a:off x="603250" y="6969126"/>
            <a:ext cx="14970125" cy="603250"/>
          </a:xfrm>
          <a:prstGeom prst="rect">
            <a:avLst/>
          </a:prstGeom>
          <a:solidFill>
            <a:schemeClr val="bg1">
              <a:lumMod val="85000"/>
            </a:schemeClr>
          </a:solidFill>
        </p:spPr>
        <p:txBody>
          <a:bodyPr vert="horz" wrap="square" lIns="91440" tIns="91440" rIns="91440" bIns="91440" rtlCol="0" anchor="ctr">
            <a:normAutofit/>
          </a:bodyPr>
          <a:lstStyle/>
          <a:p>
            <a:r>
              <a:rPr lang="en-US" dirty="0">
                <a:solidFill>
                  <a:schemeClr val="bg1">
                    <a:lumMod val="50000"/>
                  </a:schemeClr>
                </a:solidFill>
              </a:rPr>
              <a:t>Functionality | Reliability | Usability | Efficiency </a:t>
            </a:r>
            <a:r>
              <a:rPr lang="en-US" dirty="0"/>
              <a:t>| </a:t>
            </a:r>
            <a:r>
              <a:rPr lang="en-US" b="1" dirty="0"/>
              <a:t>Maintainability</a:t>
            </a:r>
            <a:r>
              <a:rPr lang="en-US" dirty="0"/>
              <a:t> | </a:t>
            </a:r>
            <a:r>
              <a:rPr lang="en-US" dirty="0">
                <a:solidFill>
                  <a:schemeClr val="bg1">
                    <a:lumMod val="50000"/>
                  </a:schemeClr>
                </a:solidFill>
              </a:rPr>
              <a:t>Portability </a:t>
            </a:r>
          </a:p>
        </p:txBody>
      </p:sp>
      <p:sp>
        <p:nvSpPr>
          <p:cNvPr id="6" name="TextBox 5"/>
          <p:cNvSpPr txBox="1"/>
          <p:nvPr/>
        </p:nvSpPr>
        <p:spPr bwMode="white">
          <a:xfrm>
            <a:off x="603250" y="7581901"/>
            <a:ext cx="14963775" cy="603250"/>
          </a:xfrm>
          <a:prstGeom prst="rect">
            <a:avLst/>
          </a:prstGeom>
        </p:spPr>
        <p:txBody>
          <a:bodyPr vert="horz" wrap="square" lIns="91440" tIns="91440" rIns="91440" bIns="91440" rtlCol="0" anchor="ctr">
            <a:normAutofit/>
          </a:bodyPr>
          <a:lstStyle/>
          <a:p>
            <a:r>
              <a:rPr lang="en-US" b="1" dirty="0"/>
              <a:t>Are you able to easily adapt the solution? Is it testable?</a:t>
            </a:r>
          </a:p>
        </p:txBody>
      </p:sp>
    </p:spTree>
    <p:extLst>
      <p:ext uri="{BB962C8B-B14F-4D97-AF65-F5344CB8AC3E}">
        <p14:creationId xmlns:p14="http://schemas.microsoft.com/office/powerpoint/2010/main" val="1451967698"/>
      </p:ext>
    </p:extLst>
  </p:cSld>
  <p:clrMapOvr>
    <a:masterClrMapping/>
  </p:clrMapOvr>
  <p:transition spd="med">
    <p:fade/>
  </p:transition>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Resource Implementation v Custom Resource</a:t>
            </a:r>
          </a:p>
        </p:txBody>
      </p:sp>
      <p:sp>
        <p:nvSpPr>
          <p:cNvPr id="3" name="Content Placeholder 2"/>
          <p:cNvSpPr>
            <a:spLocks noGrp="1"/>
          </p:cNvSpPr>
          <p:nvPr>
            <p:ph sz="quarter" idx="10"/>
          </p:nvPr>
        </p:nvSpPr>
        <p:spPr>
          <a:xfrm>
            <a:off x="609914" y="1348277"/>
            <a:ext cx="7310937" cy="5509723"/>
          </a:xfrm>
        </p:spPr>
        <p:txBody>
          <a:bodyPr>
            <a:normAutofit lnSpcReduction="10000"/>
          </a:bodyPr>
          <a:lstStyle/>
          <a:p>
            <a:pPr>
              <a:lnSpc>
                <a:spcPct val="80000"/>
              </a:lnSpc>
            </a:pPr>
            <a:r>
              <a:rPr lang="en-US" sz="2000" b="1" dirty="0"/>
              <a:t>directory '/</a:t>
            </a:r>
            <a:r>
              <a:rPr lang="en-US" sz="2000" b="1" dirty="0" err="1"/>
              <a:t>srv</a:t>
            </a:r>
            <a:r>
              <a:rPr lang="en-US" sz="2000" b="1" dirty="0"/>
              <a:t>/apache/admins/html' do</a:t>
            </a:r>
          </a:p>
          <a:p>
            <a:pPr>
              <a:lnSpc>
                <a:spcPct val="80000"/>
              </a:lnSpc>
            </a:pPr>
            <a:r>
              <a:rPr lang="en-US" sz="2000" b="1" dirty="0"/>
              <a:t>  recursive true</a:t>
            </a:r>
          </a:p>
          <a:p>
            <a:pPr>
              <a:lnSpc>
                <a:spcPct val="80000"/>
              </a:lnSpc>
            </a:pPr>
            <a:r>
              <a:rPr lang="en-US" sz="2000" b="1" dirty="0"/>
              <a:t>  mode '0755'</a:t>
            </a:r>
          </a:p>
          <a:p>
            <a:pPr>
              <a:lnSpc>
                <a:spcPct val="80000"/>
              </a:lnSpc>
            </a:pPr>
            <a:r>
              <a:rPr lang="en-US" sz="2000" b="1" dirty="0"/>
              <a:t>end</a:t>
            </a:r>
          </a:p>
          <a:p>
            <a:pPr>
              <a:lnSpc>
                <a:spcPct val="80000"/>
              </a:lnSpc>
            </a:pPr>
            <a:endParaRPr lang="en-US" sz="2000" b="1" dirty="0"/>
          </a:p>
          <a:p>
            <a:pPr>
              <a:lnSpc>
                <a:spcPct val="80000"/>
              </a:lnSpc>
            </a:pPr>
            <a:r>
              <a:rPr lang="en-US" sz="2000" b="1" dirty="0"/>
              <a:t>template '/</a:t>
            </a:r>
            <a:r>
              <a:rPr lang="en-US" sz="2000" b="1" dirty="0" err="1"/>
              <a:t>etc</a:t>
            </a:r>
            <a:r>
              <a:rPr lang="en-US" sz="2000" b="1" dirty="0"/>
              <a:t>/</a:t>
            </a:r>
            <a:r>
              <a:rPr lang="en-US" sz="2000" b="1" dirty="0" err="1"/>
              <a:t>httpd</a:t>
            </a:r>
            <a:r>
              <a:rPr lang="en-US" sz="2000" b="1" dirty="0"/>
              <a:t>/</a:t>
            </a:r>
            <a:r>
              <a:rPr lang="en-US" sz="2000" b="1" dirty="0" err="1"/>
              <a:t>conf.d</a:t>
            </a:r>
            <a:r>
              <a:rPr lang="en-US" sz="2000" b="1" dirty="0"/>
              <a:t>/</a:t>
            </a:r>
            <a:r>
              <a:rPr lang="en-US" sz="2000" b="1" dirty="0" err="1"/>
              <a:t>admins.conf</a:t>
            </a:r>
            <a:r>
              <a:rPr lang="en-US" sz="2000" b="1" dirty="0"/>
              <a:t>' do</a:t>
            </a:r>
          </a:p>
          <a:p>
            <a:pPr>
              <a:lnSpc>
                <a:spcPct val="80000"/>
              </a:lnSpc>
            </a:pPr>
            <a:r>
              <a:rPr lang="en-US" sz="2000" b="1" dirty="0"/>
              <a:t>  source '</a:t>
            </a:r>
            <a:r>
              <a:rPr lang="en-US" sz="2000" b="1" dirty="0" err="1"/>
              <a:t>conf.erb</a:t>
            </a:r>
            <a:r>
              <a:rPr lang="en-US" sz="2000" b="1" dirty="0"/>
              <a:t>'</a:t>
            </a:r>
          </a:p>
          <a:p>
            <a:pPr>
              <a:lnSpc>
                <a:spcPct val="80000"/>
              </a:lnSpc>
            </a:pPr>
            <a:r>
              <a:rPr lang="en-US" sz="2000" b="1" dirty="0"/>
              <a:t>  mode '0644'</a:t>
            </a:r>
          </a:p>
          <a:p>
            <a:pPr>
              <a:lnSpc>
                <a:spcPct val="80000"/>
              </a:lnSpc>
            </a:pPr>
            <a:r>
              <a:rPr lang="en-US" sz="2000" b="1" dirty="0"/>
              <a:t>  variables(</a:t>
            </a:r>
            <a:r>
              <a:rPr lang="en-US" sz="2000" b="1" dirty="0" err="1"/>
              <a:t>document_root</a:t>
            </a:r>
            <a:r>
              <a:rPr lang="en-US" sz="2000" b="1" dirty="0"/>
              <a:t>:'/</a:t>
            </a:r>
            <a:r>
              <a:rPr lang="en-US" sz="2000" b="1" dirty="0" err="1"/>
              <a:t>srv</a:t>
            </a:r>
            <a:r>
              <a:rPr lang="en-US" sz="2000" b="1" dirty="0"/>
              <a:t>/apache/admins/html', </a:t>
            </a:r>
          </a:p>
          <a:p>
            <a:pPr>
              <a:lnSpc>
                <a:spcPct val="80000"/>
              </a:lnSpc>
            </a:pPr>
            <a:r>
              <a:rPr lang="en-US" sz="2000" b="1" dirty="0"/>
              <a:t>port: 8080)</a:t>
            </a:r>
          </a:p>
          <a:p>
            <a:pPr>
              <a:lnSpc>
                <a:spcPct val="80000"/>
              </a:lnSpc>
            </a:pPr>
            <a:r>
              <a:rPr lang="en-US" sz="2000" b="1" dirty="0"/>
              <a:t>  notifies :restart, 'service[</a:t>
            </a:r>
            <a:r>
              <a:rPr lang="en-US" sz="2000" b="1" dirty="0" err="1"/>
              <a:t>httpd</a:t>
            </a:r>
            <a:r>
              <a:rPr lang="en-US" sz="2000" b="1" dirty="0"/>
              <a:t>]'</a:t>
            </a:r>
          </a:p>
          <a:p>
            <a:pPr>
              <a:lnSpc>
                <a:spcPct val="80000"/>
              </a:lnSpc>
            </a:pPr>
            <a:r>
              <a:rPr lang="en-US" sz="2000" b="1" dirty="0"/>
              <a:t>end</a:t>
            </a:r>
          </a:p>
          <a:p>
            <a:pPr>
              <a:lnSpc>
                <a:spcPct val="80000"/>
              </a:lnSpc>
            </a:pPr>
            <a:endParaRPr lang="en-US" sz="2000" b="1" dirty="0"/>
          </a:p>
          <a:p>
            <a:pPr>
              <a:lnSpc>
                <a:spcPct val="80000"/>
              </a:lnSpc>
            </a:pPr>
            <a:r>
              <a:rPr lang="en-US" sz="2000" b="1" dirty="0"/>
              <a:t>file '/</a:t>
            </a:r>
            <a:r>
              <a:rPr lang="en-US" sz="2000" b="1" dirty="0" err="1"/>
              <a:t>srv</a:t>
            </a:r>
            <a:r>
              <a:rPr lang="en-US" sz="2000" b="1" dirty="0"/>
              <a:t>/apache/admins/html/</a:t>
            </a:r>
            <a:r>
              <a:rPr lang="en-US" sz="2000" b="1" dirty="0" err="1"/>
              <a:t>index.html</a:t>
            </a:r>
            <a:r>
              <a:rPr lang="en-US" sz="2000" b="1" dirty="0"/>
              <a:t>' do</a:t>
            </a:r>
          </a:p>
          <a:p>
            <a:pPr>
              <a:lnSpc>
                <a:spcPct val="80000"/>
              </a:lnSpc>
            </a:pPr>
            <a:r>
              <a:rPr lang="en-US" sz="2000" b="1" dirty="0"/>
              <a:t>  content '&lt;h1&gt;Welcome admins!&lt;/h1&gt;'</a:t>
            </a:r>
          </a:p>
          <a:p>
            <a:pPr>
              <a:lnSpc>
                <a:spcPct val="80000"/>
              </a:lnSpc>
            </a:pPr>
            <a:r>
              <a:rPr lang="en-US" sz="2000" b="1" dirty="0"/>
              <a:t>end</a:t>
            </a:r>
          </a:p>
          <a:p>
            <a:endParaRPr lang="en-US" sz="2000" b="1" dirty="0"/>
          </a:p>
        </p:txBody>
      </p:sp>
      <p:sp>
        <p:nvSpPr>
          <p:cNvPr id="7" name="Content Placeholder 2"/>
          <p:cNvSpPr>
            <a:spLocks noGrp="1"/>
          </p:cNvSpPr>
          <p:nvPr>
            <p:ph sz="quarter" idx="10"/>
          </p:nvPr>
        </p:nvSpPr>
        <p:spPr>
          <a:xfrm>
            <a:off x="8233863" y="1348277"/>
            <a:ext cx="7310937" cy="5509724"/>
          </a:xfrm>
        </p:spPr>
        <p:txBody>
          <a:bodyPr>
            <a:normAutofit/>
          </a:bodyPr>
          <a:lstStyle/>
          <a:p>
            <a:r>
              <a:rPr lang="en-US" sz="2000" b="1" dirty="0" err="1">
                <a:latin typeface="Courier New" charset="0"/>
                <a:ea typeface="Courier New" charset="0"/>
                <a:cs typeface="Courier New" charset="0"/>
              </a:rPr>
              <a:t>apache_vhost</a:t>
            </a:r>
            <a:r>
              <a:rPr lang="en-US" sz="2000" b="1" dirty="0">
                <a:latin typeface="Courier New" charset="0"/>
                <a:ea typeface="Courier New" charset="0"/>
                <a:cs typeface="Courier New" charset="0"/>
              </a:rPr>
              <a:t> 'admins' do</a:t>
            </a:r>
          </a:p>
          <a:p>
            <a:r>
              <a:rPr lang="en-US" sz="2000" b="1" dirty="0">
                <a:latin typeface="Courier New" charset="0"/>
                <a:ea typeface="Courier New" charset="0"/>
                <a:cs typeface="Courier New" charset="0"/>
              </a:rPr>
              <a:t>  </a:t>
            </a:r>
            <a:r>
              <a:rPr lang="en-US" sz="2000" b="1" dirty="0" err="1">
                <a:latin typeface="Courier New" charset="0"/>
                <a:ea typeface="Courier New" charset="0"/>
                <a:cs typeface="Courier New" charset="0"/>
              </a:rPr>
              <a:t>site_port</a:t>
            </a:r>
            <a:r>
              <a:rPr lang="en-US" sz="2000" b="1" dirty="0">
                <a:latin typeface="Courier New" charset="0"/>
                <a:ea typeface="Courier New" charset="0"/>
                <a:cs typeface="Courier New" charset="0"/>
              </a:rPr>
              <a:t> 8080</a:t>
            </a:r>
          </a:p>
          <a:p>
            <a:r>
              <a:rPr lang="en-US" sz="2000" b="1" dirty="0">
                <a:latin typeface="Courier New" charset="0"/>
                <a:ea typeface="Courier New" charset="0"/>
                <a:cs typeface="Courier New" charset="0"/>
              </a:rPr>
              <a:t>end</a:t>
            </a:r>
          </a:p>
        </p:txBody>
      </p:sp>
      <p:sp>
        <p:nvSpPr>
          <p:cNvPr id="4" name="TextBox 3"/>
          <p:cNvSpPr txBox="1"/>
          <p:nvPr/>
        </p:nvSpPr>
        <p:spPr bwMode="white">
          <a:xfrm>
            <a:off x="603250" y="6969126"/>
            <a:ext cx="14970125" cy="603250"/>
          </a:xfrm>
          <a:prstGeom prst="rect">
            <a:avLst/>
          </a:prstGeom>
          <a:solidFill>
            <a:schemeClr val="bg1">
              <a:lumMod val="85000"/>
            </a:schemeClr>
          </a:solidFill>
        </p:spPr>
        <p:txBody>
          <a:bodyPr vert="horz" wrap="square" lIns="91440" tIns="91440" rIns="91440" bIns="91440" rtlCol="0" anchor="ctr">
            <a:normAutofit/>
          </a:bodyPr>
          <a:lstStyle/>
          <a:p>
            <a:r>
              <a:rPr lang="en-US" dirty="0">
                <a:solidFill>
                  <a:schemeClr val="bg1">
                    <a:lumMod val="50000"/>
                  </a:schemeClr>
                </a:solidFill>
              </a:rPr>
              <a:t>Functionality | Reliability | Usability | Efficiency | Maintainability </a:t>
            </a:r>
            <a:r>
              <a:rPr lang="en-US" dirty="0"/>
              <a:t>| </a:t>
            </a:r>
            <a:r>
              <a:rPr lang="en-US" b="1" dirty="0"/>
              <a:t>Portability </a:t>
            </a:r>
          </a:p>
        </p:txBody>
      </p:sp>
      <p:sp>
        <p:nvSpPr>
          <p:cNvPr id="6" name="TextBox 5"/>
          <p:cNvSpPr txBox="1"/>
          <p:nvPr/>
        </p:nvSpPr>
        <p:spPr bwMode="white">
          <a:xfrm>
            <a:off x="603250" y="7581901"/>
            <a:ext cx="14963775" cy="603250"/>
          </a:xfrm>
          <a:prstGeom prst="rect">
            <a:avLst/>
          </a:prstGeom>
        </p:spPr>
        <p:txBody>
          <a:bodyPr vert="horz" wrap="square" lIns="91440" tIns="91440" rIns="91440" bIns="91440" rtlCol="0" anchor="ctr">
            <a:normAutofit/>
          </a:bodyPr>
          <a:lstStyle/>
          <a:p>
            <a:r>
              <a:rPr lang="en-US" b="1" dirty="0"/>
              <a:t>Can the software adapt to changes in its environment? Or changes to its requirements?</a:t>
            </a:r>
          </a:p>
        </p:txBody>
      </p:sp>
    </p:spTree>
    <p:extLst>
      <p:ext uri="{BB962C8B-B14F-4D97-AF65-F5344CB8AC3E}">
        <p14:creationId xmlns:p14="http://schemas.microsoft.com/office/powerpoint/2010/main" val="1559126480"/>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Why Stack?</a:t>
            </a:r>
          </a:p>
        </p:txBody>
      </p:sp>
      <p:sp>
        <p:nvSpPr>
          <p:cNvPr id="3" name="Text Placeholder 2"/>
          <p:cNvSpPr>
            <a:spLocks noGrp="1"/>
          </p:cNvSpPr>
          <p:nvPr>
            <p:ph type="body" sz="quarter" idx="12"/>
          </p:nvPr>
        </p:nvSpPr>
        <p:spPr/>
        <p:txBody>
          <a:bodyPr/>
          <a:lstStyle/>
          <a:p>
            <a:r>
              <a:rPr lang="en-US" dirty="0"/>
              <a:t>You should discuss...the feature and </a:t>
            </a:r>
            <a:r>
              <a:rPr lang="en-US" dirty="0">
                <a:hlinkClick r:id="rId3"/>
              </a:rPr>
              <a:t>pop the why stack</a:t>
            </a:r>
            <a:r>
              <a:rPr lang="en-US" dirty="0"/>
              <a:t> max 5 times (ask why recursively) until you end up with one of the following business values:</a:t>
            </a:r>
          </a:p>
          <a:p>
            <a:pPr marL="514350" indent="-514350">
              <a:buFont typeface="Arial" charset="0"/>
              <a:buChar char="•"/>
            </a:pPr>
            <a:r>
              <a:rPr lang="en-US" dirty="0"/>
              <a:t>Protect revenue</a:t>
            </a:r>
          </a:p>
          <a:p>
            <a:pPr marL="514350" indent="-514350">
              <a:buFont typeface="Arial" charset="0"/>
              <a:buChar char="•"/>
            </a:pPr>
            <a:r>
              <a:rPr lang="en-US" dirty="0"/>
              <a:t>Increase revenue</a:t>
            </a:r>
          </a:p>
          <a:p>
            <a:pPr marL="514350" indent="-514350">
              <a:buFont typeface="Arial" charset="0"/>
              <a:buChar char="•"/>
            </a:pPr>
            <a:r>
              <a:rPr lang="en-US" dirty="0"/>
              <a:t>Manage cost</a:t>
            </a:r>
          </a:p>
          <a:p>
            <a:r>
              <a:rPr lang="en-US" dirty="0"/>
              <a:t>If you’re about to implement a feature that doesn’t support one of those values, chances are you’re about to implement a non-valuable feature. Consider tossing it altogether or pushing it down in your backlog.</a:t>
            </a:r>
          </a:p>
          <a:p>
            <a:pPr algn="r"/>
            <a:r>
              <a:rPr lang="en-US" dirty="0"/>
              <a:t>- Aslak Hellesøy, creator of Cucumber</a:t>
            </a:r>
          </a:p>
        </p:txBody>
      </p:sp>
    </p:spTree>
    <p:extLst>
      <p:ext uri="{BB962C8B-B14F-4D97-AF65-F5344CB8AC3E}">
        <p14:creationId xmlns:p14="http://schemas.microsoft.com/office/powerpoint/2010/main" val="468137427"/>
      </p:ext>
    </p:extLst>
  </p:cSld>
  <p:clrMapOvr>
    <a:masterClrMapping/>
  </p:clrMapOvr>
  <p:transition spd="med">
    <p:fade/>
  </p:transition>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Evaluation Before Pursuit</a:t>
            </a:r>
          </a:p>
        </p:txBody>
      </p:sp>
      <p:sp>
        <p:nvSpPr>
          <p:cNvPr id="3" name="Content Placeholder 2"/>
          <p:cNvSpPr>
            <a:spLocks noGrp="1"/>
          </p:cNvSpPr>
          <p:nvPr>
            <p:ph sz="quarter" idx="11"/>
          </p:nvPr>
        </p:nvSpPr>
        <p:spPr/>
        <p:txBody>
          <a:bodyPr/>
          <a:lstStyle/>
          <a:p>
            <a:r>
              <a:rPr lang="en-US" dirty="0"/>
              <a:t>There are many ways to critically evaluate code ... if these do not suit your or your team find the ones that do; talk about them and share them.</a:t>
            </a:r>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Define the judgment criteria</a:t>
            </a:r>
          </a:p>
          <a:p>
            <a:pPr marL="342900" indent="-342900">
              <a:buFont typeface="Wingdings" charset="2"/>
              <a:buChar char="ü"/>
            </a:pPr>
            <a:r>
              <a:rPr lang="en-US" dirty="0"/>
              <a:t>Evaluate a code sample</a:t>
            </a:r>
          </a:p>
        </p:txBody>
      </p:sp>
    </p:spTree>
    <p:extLst>
      <p:ext uri="{BB962C8B-B14F-4D97-AF65-F5344CB8AC3E}">
        <p14:creationId xmlns:p14="http://schemas.microsoft.com/office/powerpoint/2010/main" val="2023282648"/>
      </p:ext>
    </p:extLst>
  </p:cSld>
  <p:clrMapOvr>
    <a:masterClrMapping/>
  </p:clrMapOvr>
  <p:transition spd="med">
    <p:fade/>
  </p:transition>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Discussion</a:t>
            </a:r>
          </a:p>
        </p:txBody>
      </p:sp>
      <p:sp>
        <p:nvSpPr>
          <p:cNvPr id="3" name="Subtitle 2"/>
          <p:cNvSpPr>
            <a:spLocks noGrp="1"/>
          </p:cNvSpPr>
          <p:nvPr>
            <p:ph type="subTitle" idx="1"/>
          </p:nvPr>
        </p:nvSpPr>
        <p:spPr/>
        <p:txBody>
          <a:bodyPr/>
          <a:lstStyle/>
          <a:p>
            <a:r>
              <a:rPr lang="en-US" dirty="0"/>
              <a:t>What value does reviewing code for functionality, reliability, usability, efficiency, maintainability, portability bring?</a:t>
            </a:r>
          </a:p>
          <a:p>
            <a:r>
              <a:rPr lang="en-US" b="1" dirty="0"/>
              <a:t> </a:t>
            </a:r>
          </a:p>
          <a:p>
            <a:endParaRPr lang="en-US" dirty="0"/>
          </a:p>
        </p:txBody>
      </p:sp>
    </p:spTree>
    <p:extLst>
      <p:ext uri="{BB962C8B-B14F-4D97-AF65-F5344CB8AC3E}">
        <p14:creationId xmlns:p14="http://schemas.microsoft.com/office/powerpoint/2010/main" val="877397842"/>
      </p:ext>
    </p:extLst>
  </p:cSld>
  <p:clrMapOvr>
    <a:masterClrMapping/>
  </p:clrMapOvr>
  <p:transition spd="med">
    <p:fade/>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Q&amp;A</a:t>
            </a:r>
          </a:p>
        </p:txBody>
      </p:sp>
      <p:sp>
        <p:nvSpPr>
          <p:cNvPr id="3" name="Subtitle 2"/>
          <p:cNvSpPr>
            <a:spLocks noGrp="1"/>
          </p:cNvSpPr>
          <p:nvPr>
            <p:ph type="subTitle" idx="1"/>
          </p:nvPr>
        </p:nvSpPr>
        <p:spPr/>
        <p:txBody>
          <a:bodyPr/>
          <a:lstStyle/>
          <a:p>
            <a:r>
              <a:rPr lang="en-US" dirty="0"/>
              <a:t>What questions can we answer for you?</a:t>
            </a:r>
          </a:p>
        </p:txBody>
      </p:sp>
    </p:spTree>
    <p:extLst>
      <p:ext uri="{BB962C8B-B14F-4D97-AF65-F5344CB8AC3E}">
        <p14:creationId xmlns:p14="http://schemas.microsoft.com/office/powerpoint/2010/main" val="781333951"/>
      </p:ext>
    </p:extLst>
  </p:cSld>
  <p:clrMapOvr>
    <a:masterClrMapping/>
  </p:clrMapOvr>
  <p:transition spd="med">
    <p:fade/>
  </p:transition>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444736"/>
      </p:ext>
    </p:extLst>
  </p:cSld>
  <p:clrMapOvr>
    <a:masterClrMapping/>
  </p:clrMapOvr>
  <p:transition spd="med">
    <p:fade/>
  </p:transition>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Creating a Custom Resource</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235603155"/>
      </p:ext>
    </p:extLst>
  </p:cSld>
  <p:clrMapOvr>
    <a:masterClrMapping/>
  </p:clrMapOvr>
  <p:transition spd="med">
    <p:fade/>
  </p:transition>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Text Placeholder 2"/>
          <p:cNvSpPr>
            <a:spLocks noGrp="1"/>
          </p:cNvSpPr>
          <p:nvPr>
            <p:ph type="body" sz="quarter" idx="12"/>
          </p:nvPr>
        </p:nvSpPr>
        <p:spPr/>
        <p:txBody>
          <a:bodyPr/>
          <a:lstStyle/>
          <a:p>
            <a:r>
              <a:rPr lang="en-US" dirty="0"/>
              <a:t>After completing this module, you should be able to:</a:t>
            </a:r>
          </a:p>
          <a:p>
            <a:endParaRPr lang="en-US" dirty="0"/>
          </a:p>
          <a:p>
            <a:pPr marL="457200" indent="-457200">
              <a:buFont typeface="Wingdings" charset="2"/>
              <a:buChar char="Ø"/>
            </a:pPr>
            <a:r>
              <a:rPr lang="en-US" dirty="0"/>
              <a:t>Create a custom resource file</a:t>
            </a:r>
          </a:p>
          <a:p>
            <a:pPr marL="457200" indent="-457200">
              <a:buFont typeface="Wingdings" charset="2"/>
              <a:buChar char="Ø"/>
            </a:pPr>
            <a:r>
              <a:rPr lang="en-US" dirty="0"/>
              <a:t>Define a custom resource action</a:t>
            </a:r>
          </a:p>
          <a:p>
            <a:pPr marL="457200" indent="-457200">
              <a:buFont typeface="Wingdings" charset="2"/>
              <a:buChar char="Ø"/>
            </a:pPr>
            <a:r>
              <a:rPr lang="en-US" dirty="0"/>
              <a:t>Extract Chef resources into a custom resource action implementation</a:t>
            </a:r>
          </a:p>
          <a:p>
            <a:pPr marL="457200" indent="-457200">
              <a:buFont typeface="Wingdings" charset="2"/>
              <a:buChar char="Ø"/>
            </a:pPr>
            <a:r>
              <a:rPr lang="en-US"/>
              <a:t>Create custom resource properties</a:t>
            </a:r>
          </a:p>
        </p:txBody>
      </p:sp>
    </p:spTree>
    <p:extLst>
      <p:ext uri="{BB962C8B-B14F-4D97-AF65-F5344CB8AC3E}">
        <p14:creationId xmlns:p14="http://schemas.microsoft.com/office/powerpoint/2010/main" val="778160295"/>
      </p:ext>
    </p:extLst>
  </p:cSld>
  <p:clrMapOvr>
    <a:masterClrMapping/>
  </p:clrMapOvr>
  <p:transition spd="med">
    <p:fade/>
  </p:transition>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Review the Cookbook</a:t>
            </a:r>
          </a:p>
        </p:txBody>
      </p:sp>
      <p:sp>
        <p:nvSpPr>
          <p:cNvPr id="3" name="Content Placeholder 2"/>
          <p:cNvSpPr>
            <a:spLocks noGrp="1"/>
          </p:cNvSpPr>
          <p:nvPr>
            <p:ph sz="quarter" idx="11"/>
          </p:nvPr>
        </p:nvSpPr>
        <p:spPr/>
        <p:txBody>
          <a:bodyPr/>
          <a:lstStyle/>
          <a:p>
            <a:r>
              <a:rPr lang="en-US" dirty="0"/>
              <a:t>We need to make sure everything works before we get started.</a:t>
            </a:r>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a:t>Checkout different branch of cookbook</a:t>
            </a:r>
          </a:p>
          <a:p>
            <a:pPr marL="342900" indent="-342900">
              <a:buFont typeface="Wingdings" charset="2"/>
              <a:buChar char="q"/>
            </a:pPr>
            <a:r>
              <a:rPr lang="en-US" dirty="0"/>
              <a:t>Review and execute the integration tests</a:t>
            </a:r>
          </a:p>
          <a:p>
            <a:pPr marL="342900" indent="-342900">
              <a:buFont typeface="Wingdings" charset="2"/>
              <a:buChar char="q"/>
            </a:pPr>
            <a:r>
              <a:rPr lang="en-US" dirty="0"/>
              <a:t>Review and execute the unit tests</a:t>
            </a:r>
          </a:p>
          <a:p>
            <a:pPr marL="342900" indent="-342900">
              <a:buFont typeface="Wingdings" charset="2"/>
              <a:buChar char="q"/>
            </a:pPr>
            <a:r>
              <a:rPr lang="en-US" dirty="0"/>
              <a:t>Review the default recipe</a:t>
            </a:r>
          </a:p>
          <a:p>
            <a:pPr marL="342900" indent="-342900">
              <a:buFont typeface="Wingdings" charset="2"/>
              <a:buChar char="q"/>
            </a:pPr>
            <a:endParaRPr lang="en-US" dirty="0"/>
          </a:p>
          <a:p>
            <a:pPr marL="342900" indent="-342900">
              <a:buFont typeface="Wingdings" charset="2"/>
              <a:buChar char="q"/>
            </a:pPr>
            <a:endParaRPr lang="en-US" dirty="0"/>
          </a:p>
        </p:txBody>
      </p:sp>
    </p:spTree>
    <p:extLst>
      <p:ext uri="{BB962C8B-B14F-4D97-AF65-F5344CB8AC3E}">
        <p14:creationId xmlns:p14="http://schemas.microsoft.com/office/powerpoint/2010/main" val="3354019736"/>
      </p:ext>
    </p:extLst>
  </p:cSld>
  <p:clrMapOvr>
    <a:masterClrMapping/>
  </p:clrMapOvr>
  <p:transition spd="med">
    <p:fade/>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a:t>&gt; cd ~/apache</a:t>
            </a:r>
          </a:p>
        </p:txBody>
      </p:sp>
      <p:sp>
        <p:nvSpPr>
          <p:cNvPr id="5" name="Title 4"/>
          <p:cNvSpPr>
            <a:spLocks noGrp="1"/>
          </p:cNvSpPr>
          <p:nvPr>
            <p:ph type="title"/>
          </p:nvPr>
        </p:nvSpPr>
        <p:spPr/>
        <p:txBody>
          <a:bodyPr/>
          <a:lstStyle/>
          <a:p>
            <a:r>
              <a:rPr lang="en-US" dirty="0"/>
              <a:t>Move in the apache cookbook</a:t>
            </a:r>
          </a:p>
        </p:txBody>
      </p:sp>
    </p:spTree>
    <p:extLst>
      <p:ext uri="{BB962C8B-B14F-4D97-AF65-F5344CB8AC3E}">
        <p14:creationId xmlns:p14="http://schemas.microsoft.com/office/powerpoint/2010/main" val="622097314"/>
      </p:ext>
    </p:extLst>
  </p:cSld>
  <p:clrMapOvr>
    <a:masterClrMapping/>
  </p:clrMapOvr>
  <p:transition spd="med">
    <p:fade/>
  </p:transition>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a:t>&gt; git add .</a:t>
            </a:r>
          </a:p>
        </p:txBody>
      </p:sp>
      <p:sp>
        <p:nvSpPr>
          <p:cNvPr id="5" name="Title 4"/>
          <p:cNvSpPr>
            <a:spLocks noGrp="1"/>
          </p:cNvSpPr>
          <p:nvPr>
            <p:ph type="title"/>
          </p:nvPr>
        </p:nvSpPr>
        <p:spPr/>
        <p:txBody>
          <a:bodyPr>
            <a:normAutofit/>
          </a:bodyPr>
          <a:lstStyle/>
          <a:p>
            <a:r>
              <a:rPr lang="en-US" dirty="0"/>
              <a:t>Add the Changed Files to Staging</a:t>
            </a:r>
          </a:p>
        </p:txBody>
      </p:sp>
    </p:spTree>
    <p:extLst>
      <p:ext uri="{BB962C8B-B14F-4D97-AF65-F5344CB8AC3E}">
        <p14:creationId xmlns:p14="http://schemas.microsoft.com/office/powerpoint/2010/main" val="1667564671"/>
      </p:ext>
    </p:extLst>
  </p:cSld>
  <p:clrMapOvr>
    <a:masterClrMapping/>
  </p:clrMapOvr>
  <p:transition spd="med">
    <p:fade/>
  </p:transition>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a:t>&gt; git commit -m "Saving TDD work"</a:t>
            </a:r>
          </a:p>
        </p:txBody>
      </p:sp>
      <p:sp>
        <p:nvSpPr>
          <p:cNvPr id="5" name="Title 4"/>
          <p:cNvSpPr>
            <a:spLocks noGrp="1"/>
          </p:cNvSpPr>
          <p:nvPr>
            <p:ph type="title"/>
          </p:nvPr>
        </p:nvSpPr>
        <p:spPr/>
        <p:txBody>
          <a:bodyPr/>
          <a:lstStyle/>
          <a:p>
            <a:r>
              <a:rPr lang="en-US" dirty="0"/>
              <a:t>Commit the Staged Changes</a:t>
            </a:r>
          </a:p>
        </p:txBody>
      </p:sp>
    </p:spTree>
    <p:extLst>
      <p:ext uri="{BB962C8B-B14F-4D97-AF65-F5344CB8AC3E}">
        <p14:creationId xmlns:p14="http://schemas.microsoft.com/office/powerpoint/2010/main" val="330011224"/>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 Potential User </a:t>
            </a:r>
            <a:r>
              <a:rPr lang="en-US"/>
              <a:t>Visits Website</a:t>
            </a:r>
            <a:endParaRPr lang="en-US" dirty="0"/>
          </a:p>
        </p:txBody>
      </p:sp>
      <p:sp>
        <p:nvSpPr>
          <p:cNvPr id="3" name="Text Placeholder 2"/>
          <p:cNvSpPr>
            <a:spLocks noGrp="1"/>
          </p:cNvSpPr>
          <p:nvPr>
            <p:ph type="body" sz="quarter" idx="12"/>
          </p:nvPr>
        </p:nvSpPr>
        <p:spPr/>
        <p:txBody>
          <a:bodyPr/>
          <a:lstStyle/>
          <a:p>
            <a:r>
              <a:rPr lang="en-US" sz="4800" dirty="0"/>
              <a:t>Given that </a:t>
            </a:r>
            <a:r>
              <a:rPr lang="en-US" sz="4800" b="1" dirty="0"/>
              <a:t>I am a potential user</a:t>
            </a:r>
          </a:p>
          <a:p>
            <a:r>
              <a:rPr lang="en-US" sz="4800" dirty="0"/>
              <a:t>When </a:t>
            </a:r>
            <a:r>
              <a:rPr lang="en-US" sz="4800" b="1" dirty="0"/>
              <a:t>I visit the company website in my browser</a:t>
            </a:r>
          </a:p>
          <a:p>
            <a:r>
              <a:rPr lang="en-US" sz="4800" dirty="0"/>
              <a:t>Then I should </a:t>
            </a:r>
            <a:r>
              <a:rPr lang="en-US" sz="4800" b="1" dirty="0"/>
              <a:t>see a welcome message</a:t>
            </a:r>
          </a:p>
        </p:txBody>
      </p:sp>
    </p:spTree>
    <p:extLst>
      <p:ext uri="{BB962C8B-B14F-4D97-AF65-F5344CB8AC3E}">
        <p14:creationId xmlns:p14="http://schemas.microsoft.com/office/powerpoint/2010/main" val="1333665095"/>
      </p:ext>
    </p:extLst>
  </p:cSld>
  <p:clrMapOvr>
    <a:masterClrMapping/>
  </p:clrMapOvr>
  <p:transition spd="med">
    <p:fade/>
  </p:transition>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a:t>&gt; git checkout extending-cookbook</a:t>
            </a:r>
          </a:p>
        </p:txBody>
      </p:sp>
      <p:sp>
        <p:nvSpPr>
          <p:cNvPr id="5" name="Title 4"/>
          <p:cNvSpPr>
            <a:spLocks noGrp="1"/>
          </p:cNvSpPr>
          <p:nvPr>
            <p:ph type="title"/>
          </p:nvPr>
        </p:nvSpPr>
        <p:spPr/>
        <p:txBody>
          <a:bodyPr/>
          <a:lstStyle/>
          <a:p>
            <a:r>
              <a:rPr lang="en-US" dirty="0"/>
              <a:t>Change Git Branches</a:t>
            </a:r>
          </a:p>
        </p:txBody>
      </p:sp>
    </p:spTree>
    <p:extLst>
      <p:ext uri="{BB962C8B-B14F-4D97-AF65-F5344CB8AC3E}">
        <p14:creationId xmlns:p14="http://schemas.microsoft.com/office/powerpoint/2010/main" val="524205240"/>
      </p:ext>
    </p:extLst>
  </p:cSld>
  <p:clrMapOvr>
    <a:masterClrMapping/>
  </p:clrMapOvr>
  <p:transition spd="med">
    <p:fade/>
  </p:transition>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Review the Cookbook</a:t>
            </a:r>
          </a:p>
        </p:txBody>
      </p:sp>
      <p:sp>
        <p:nvSpPr>
          <p:cNvPr id="3" name="Content Placeholder 2"/>
          <p:cNvSpPr>
            <a:spLocks noGrp="1"/>
          </p:cNvSpPr>
          <p:nvPr>
            <p:ph sz="quarter" idx="11"/>
          </p:nvPr>
        </p:nvSpPr>
        <p:spPr/>
        <p:txBody>
          <a:bodyPr/>
          <a:lstStyle/>
          <a:p>
            <a:r>
              <a:rPr lang="en-US" dirty="0"/>
              <a:t>We need to make sure everything works before we get started.</a:t>
            </a:r>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Checkout different branch of cookbook</a:t>
            </a:r>
          </a:p>
          <a:p>
            <a:pPr marL="342900" indent="-342900">
              <a:buFont typeface="Wingdings" charset="2"/>
              <a:buChar char="q"/>
            </a:pPr>
            <a:r>
              <a:rPr lang="en-US" dirty="0"/>
              <a:t>Review and execute the integration tests</a:t>
            </a:r>
          </a:p>
          <a:p>
            <a:pPr marL="342900" indent="-342900">
              <a:buFont typeface="Wingdings" charset="2"/>
              <a:buChar char="q"/>
            </a:pPr>
            <a:r>
              <a:rPr lang="en-US" dirty="0"/>
              <a:t>Review and execute the unit tests</a:t>
            </a:r>
          </a:p>
          <a:p>
            <a:pPr marL="342900" indent="-342900">
              <a:buFont typeface="Wingdings" charset="2"/>
              <a:buChar char="q"/>
            </a:pPr>
            <a:r>
              <a:rPr lang="en-US" dirty="0"/>
              <a:t>Review the default recipe</a:t>
            </a:r>
          </a:p>
          <a:p>
            <a:pPr marL="342900" indent="-342900">
              <a:buFont typeface="Wingdings" charset="2"/>
              <a:buChar char="q"/>
            </a:pPr>
            <a:endParaRPr lang="en-US" dirty="0"/>
          </a:p>
          <a:p>
            <a:pPr marL="342900" indent="-342900">
              <a:buFont typeface="Wingdings" charset="2"/>
              <a:buChar char="q"/>
            </a:pPr>
            <a:endParaRPr lang="en-US" dirty="0"/>
          </a:p>
        </p:txBody>
      </p:sp>
    </p:spTree>
    <p:extLst>
      <p:ext uri="{BB962C8B-B14F-4D97-AF65-F5344CB8AC3E}">
        <p14:creationId xmlns:p14="http://schemas.microsoft.com/office/powerpoint/2010/main" val="209291183"/>
      </p:ext>
    </p:extLst>
  </p:cSld>
  <p:clrMapOvr>
    <a:masterClrMapping/>
  </p:clrMapOvr>
  <p:transition spd="med">
    <p:fade/>
  </p:transition>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Reviewing the Existing Integration Tests</a:t>
            </a:r>
          </a:p>
        </p:txBody>
      </p:sp>
      <p:sp>
        <p:nvSpPr>
          <p:cNvPr id="3" name="Content Placeholder 2"/>
          <p:cNvSpPr>
            <a:spLocks noGrp="1"/>
          </p:cNvSpPr>
          <p:nvPr>
            <p:ph sz="quarter" idx="10"/>
          </p:nvPr>
        </p:nvSpPr>
        <p:spPr/>
        <p:txBody>
          <a:bodyPr/>
          <a:lstStyle/>
          <a:p>
            <a:r>
              <a:rPr lang="en-US" dirty="0"/>
              <a:t>describe command('curl http://</a:t>
            </a:r>
            <a:r>
              <a:rPr lang="en-US" dirty="0" err="1"/>
              <a:t>localhost</a:t>
            </a:r>
            <a:r>
              <a:rPr lang="en-US" dirty="0"/>
              <a:t>') do</a:t>
            </a:r>
          </a:p>
          <a:p>
            <a:r>
              <a:rPr lang="en-US" dirty="0"/>
              <a:t>  its(:</a:t>
            </a:r>
            <a:r>
              <a:rPr lang="en-US" dirty="0" err="1"/>
              <a:t>stdout</a:t>
            </a:r>
            <a:r>
              <a:rPr lang="en-US" dirty="0"/>
              <a:t>) { should match(/Welcome home/) }</a:t>
            </a:r>
          </a:p>
          <a:p>
            <a:r>
              <a:rPr lang="en-US" dirty="0"/>
              <a:t> end</a:t>
            </a:r>
          </a:p>
          <a:p>
            <a:endParaRPr lang="en-US" dirty="0"/>
          </a:p>
          <a:p>
            <a:r>
              <a:rPr lang="en-US" dirty="0"/>
              <a:t>describe command('curl http://localhost:8080') do</a:t>
            </a:r>
          </a:p>
          <a:p>
            <a:r>
              <a:rPr lang="en-US" dirty="0"/>
              <a:t>  its(:</a:t>
            </a:r>
            <a:r>
              <a:rPr lang="en-US" dirty="0" err="1"/>
              <a:t>stdout</a:t>
            </a:r>
            <a:r>
              <a:rPr lang="en-US" dirty="0"/>
              <a:t>) { should match(/Welcome admins/) }</a:t>
            </a:r>
          </a:p>
          <a:p>
            <a:r>
              <a:rPr lang="en-US" dirty="0"/>
              <a:t>end</a:t>
            </a:r>
          </a:p>
        </p:txBody>
      </p:sp>
      <p:sp>
        <p:nvSpPr>
          <p:cNvPr id="4" name="Text Placeholder 3"/>
          <p:cNvSpPr>
            <a:spLocks noGrp="1"/>
          </p:cNvSpPr>
          <p:nvPr>
            <p:ph type="body" sz="quarter" idx="11"/>
          </p:nvPr>
        </p:nvSpPr>
        <p:spPr/>
        <p:txBody>
          <a:bodyPr/>
          <a:lstStyle/>
          <a:p>
            <a:r>
              <a:rPr lang="en-US" dirty="0"/>
              <a:t>~/apache/test/smoke/default/</a:t>
            </a:r>
            <a:r>
              <a:rPr lang="en-US" dirty="0" err="1"/>
              <a:t>default_test.rb</a:t>
            </a:r>
            <a:endParaRPr lang="en-US" dirty="0"/>
          </a:p>
        </p:txBody>
      </p:sp>
    </p:spTree>
    <p:extLst>
      <p:ext uri="{BB962C8B-B14F-4D97-AF65-F5344CB8AC3E}">
        <p14:creationId xmlns:p14="http://schemas.microsoft.com/office/powerpoint/2010/main" val="229266839"/>
      </p:ext>
    </p:extLst>
  </p:cSld>
  <p:clrMapOvr>
    <a:masterClrMapping/>
  </p:clrMapOvr>
  <p:transition spd="med">
    <p:fade/>
  </p:transition>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Target:  </a:t>
            </a:r>
            <a:r>
              <a:rPr lang="en-US" dirty="0" err="1"/>
              <a:t>ssh</a:t>
            </a:r>
            <a:r>
              <a:rPr lang="en-US" dirty="0"/>
              <a:t>://vagrant@127.0.0.1:2222</a:t>
            </a:r>
          </a:p>
          <a:p>
            <a:endParaRPr lang="en-US" dirty="0"/>
          </a:p>
          <a:p>
            <a:r>
              <a:rPr lang="en-US" dirty="0"/>
              <a:t>  ✔  Command curl http://</a:t>
            </a:r>
            <a:r>
              <a:rPr lang="en-US" dirty="0" err="1"/>
              <a:t>localhost</a:t>
            </a:r>
            <a:r>
              <a:rPr lang="en-US" dirty="0"/>
              <a:t> </a:t>
            </a:r>
            <a:r>
              <a:rPr lang="en-US" dirty="0" err="1"/>
              <a:t>stdout</a:t>
            </a:r>
            <a:r>
              <a:rPr lang="en-US" dirty="0"/>
              <a:t> should match /Welcome home/</a:t>
            </a:r>
          </a:p>
          <a:p>
            <a:r>
              <a:rPr lang="en-US" dirty="0"/>
              <a:t>  ✔  Command curl http://localhost:8080 </a:t>
            </a:r>
            <a:r>
              <a:rPr lang="en-US" dirty="0" err="1"/>
              <a:t>stdout</a:t>
            </a:r>
            <a:r>
              <a:rPr lang="en-US" dirty="0"/>
              <a:t> should match /Welcome admins/</a:t>
            </a:r>
          </a:p>
          <a:p>
            <a:endParaRPr lang="en-US" dirty="0"/>
          </a:p>
          <a:p>
            <a:r>
              <a:rPr lang="en-US" dirty="0"/>
              <a:t>Summary: 2 successful, 0 failures, 0 skipped</a:t>
            </a:r>
          </a:p>
          <a:p>
            <a:r>
              <a:rPr lang="en-US" dirty="0"/>
              <a:t>       Finished verifying &lt;default-centos-67&gt; (0m0.74s).</a:t>
            </a:r>
          </a:p>
          <a:p>
            <a:r>
              <a:rPr lang="en-US" dirty="0"/>
              <a:t>-----&gt; Kitchen is finished. (0m7.37s)</a:t>
            </a:r>
          </a:p>
        </p:txBody>
      </p:sp>
      <p:sp>
        <p:nvSpPr>
          <p:cNvPr id="3" name="Text Placeholder 2"/>
          <p:cNvSpPr>
            <a:spLocks noGrp="1"/>
          </p:cNvSpPr>
          <p:nvPr>
            <p:ph type="body" sz="quarter" idx="11"/>
          </p:nvPr>
        </p:nvSpPr>
        <p:spPr/>
        <p:txBody>
          <a:bodyPr/>
          <a:lstStyle/>
          <a:p>
            <a:r>
              <a:rPr lang="en-US" dirty="0"/>
              <a:t>&gt; kitchen verify</a:t>
            </a:r>
          </a:p>
        </p:txBody>
      </p:sp>
      <p:sp>
        <p:nvSpPr>
          <p:cNvPr id="5" name="Title 4"/>
          <p:cNvSpPr>
            <a:spLocks noGrp="1"/>
          </p:cNvSpPr>
          <p:nvPr>
            <p:ph type="title"/>
          </p:nvPr>
        </p:nvSpPr>
        <p:spPr/>
        <p:txBody>
          <a:bodyPr/>
          <a:lstStyle/>
          <a:p>
            <a:r>
              <a:rPr lang="en-US" dirty="0"/>
              <a:t>Executing the Existing Integration Tests</a:t>
            </a:r>
          </a:p>
        </p:txBody>
      </p:sp>
    </p:spTree>
    <p:extLst>
      <p:ext uri="{BB962C8B-B14F-4D97-AF65-F5344CB8AC3E}">
        <p14:creationId xmlns:p14="http://schemas.microsoft.com/office/powerpoint/2010/main" val="3228032972"/>
      </p:ext>
    </p:extLst>
  </p:cSld>
  <p:clrMapOvr>
    <a:masterClrMapping/>
  </p:clrMapOvr>
  <p:transition spd="med">
    <p:fade/>
  </p:transition>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Review the Cookbook</a:t>
            </a:r>
          </a:p>
        </p:txBody>
      </p:sp>
      <p:sp>
        <p:nvSpPr>
          <p:cNvPr id="3" name="Content Placeholder 2"/>
          <p:cNvSpPr>
            <a:spLocks noGrp="1"/>
          </p:cNvSpPr>
          <p:nvPr>
            <p:ph sz="quarter" idx="11"/>
          </p:nvPr>
        </p:nvSpPr>
        <p:spPr/>
        <p:txBody>
          <a:bodyPr/>
          <a:lstStyle/>
          <a:p>
            <a:r>
              <a:rPr lang="en-US" dirty="0"/>
              <a:t>We need to make sure everything works before we get started.</a:t>
            </a:r>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Checkout different branch of cookbook</a:t>
            </a:r>
          </a:p>
          <a:p>
            <a:pPr marL="342900" indent="-342900">
              <a:buFont typeface="Wingdings" charset="2"/>
              <a:buChar char="ü"/>
            </a:pPr>
            <a:r>
              <a:rPr lang="en-US" dirty="0"/>
              <a:t>Review and execute the integration tests</a:t>
            </a:r>
          </a:p>
          <a:p>
            <a:pPr marL="342900" indent="-342900">
              <a:buFont typeface="Wingdings" charset="2"/>
              <a:buChar char="q"/>
            </a:pPr>
            <a:r>
              <a:rPr lang="en-US" dirty="0"/>
              <a:t>Review and execute the unit tests</a:t>
            </a:r>
          </a:p>
          <a:p>
            <a:pPr marL="342900" indent="-342900">
              <a:buFont typeface="Wingdings" charset="2"/>
              <a:buChar char="q"/>
            </a:pPr>
            <a:r>
              <a:rPr lang="en-US" dirty="0"/>
              <a:t>Review the default recipe</a:t>
            </a:r>
          </a:p>
          <a:p>
            <a:pPr marL="342900" indent="-342900">
              <a:buFont typeface="Wingdings" charset="2"/>
              <a:buChar char="q"/>
            </a:pPr>
            <a:endParaRPr lang="en-US" dirty="0"/>
          </a:p>
          <a:p>
            <a:pPr marL="342900" indent="-342900">
              <a:buFont typeface="Wingdings" charset="2"/>
              <a:buChar char="q"/>
            </a:pPr>
            <a:endParaRPr lang="en-US" dirty="0"/>
          </a:p>
        </p:txBody>
      </p:sp>
    </p:spTree>
    <p:extLst>
      <p:ext uri="{BB962C8B-B14F-4D97-AF65-F5344CB8AC3E}">
        <p14:creationId xmlns:p14="http://schemas.microsoft.com/office/powerpoint/2010/main" val="287709786"/>
      </p:ext>
    </p:extLst>
  </p:cSld>
  <p:clrMapOvr>
    <a:masterClrMapping/>
  </p:clrMapOvr>
  <p:transition spd="med">
    <p:fade/>
  </p:transition>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Reviewing the Existing Unit Tests</a:t>
            </a:r>
          </a:p>
        </p:txBody>
      </p:sp>
      <p:sp>
        <p:nvSpPr>
          <p:cNvPr id="3" name="Content Placeholder 2"/>
          <p:cNvSpPr>
            <a:spLocks noGrp="1"/>
          </p:cNvSpPr>
          <p:nvPr>
            <p:ph sz="quarter" idx="10"/>
          </p:nvPr>
        </p:nvSpPr>
        <p:spPr>
          <a:xfrm>
            <a:off x="1121104" y="2113747"/>
            <a:ext cx="14423693" cy="5937369"/>
          </a:xfrm>
        </p:spPr>
        <p:txBody>
          <a:bodyPr>
            <a:noAutofit/>
          </a:bodyPr>
          <a:lstStyle/>
          <a:p>
            <a:r>
              <a:rPr lang="en-US" sz="2000" dirty="0"/>
              <a:t>require '</a:t>
            </a:r>
            <a:r>
              <a:rPr lang="en-US" sz="2000" dirty="0" err="1"/>
              <a:t>spec_helper</a:t>
            </a:r>
            <a:r>
              <a:rPr lang="en-US" sz="2000" dirty="0"/>
              <a:t>'</a:t>
            </a:r>
          </a:p>
          <a:p>
            <a:endParaRPr lang="en-US" sz="2000" dirty="0"/>
          </a:p>
          <a:p>
            <a:r>
              <a:rPr lang="en-US" sz="2000" dirty="0"/>
              <a:t>describe 'apache::default' do</a:t>
            </a:r>
          </a:p>
          <a:p>
            <a:r>
              <a:rPr lang="en-US" sz="2000" dirty="0"/>
              <a:t> context 'When all attributes are default, on an CentOS 6.9' do</a:t>
            </a:r>
          </a:p>
          <a:p>
            <a:r>
              <a:rPr lang="en-US" sz="2000" dirty="0"/>
              <a:t>    let(:</a:t>
            </a:r>
            <a:r>
              <a:rPr lang="en-US" sz="2000" dirty="0" err="1"/>
              <a:t>chef_run</a:t>
            </a:r>
            <a:r>
              <a:rPr lang="en-US" sz="2000" dirty="0"/>
              <a:t>) do</a:t>
            </a:r>
          </a:p>
          <a:p>
            <a:r>
              <a:rPr lang="en-US" sz="2000" dirty="0"/>
              <a:t>      runner = </a:t>
            </a:r>
            <a:r>
              <a:rPr lang="en-US" sz="2000" dirty="0" err="1"/>
              <a:t>ChefSpec</a:t>
            </a:r>
            <a:r>
              <a:rPr lang="en-US" sz="2000" dirty="0"/>
              <a:t>::</a:t>
            </a:r>
            <a:r>
              <a:rPr lang="en-US" sz="2000" dirty="0" err="1"/>
              <a:t>ServerRunner.new</a:t>
            </a:r>
            <a:r>
              <a:rPr lang="en-US" sz="2000" dirty="0"/>
              <a:t>(platform: 'centos', version: ‘6.9')</a:t>
            </a:r>
          </a:p>
          <a:p>
            <a:r>
              <a:rPr lang="en-US" sz="2000" dirty="0"/>
              <a:t>      </a:t>
            </a:r>
            <a:r>
              <a:rPr lang="en-US" sz="2000" dirty="0" err="1"/>
              <a:t>runner.converge</a:t>
            </a:r>
            <a:r>
              <a:rPr lang="en-US" sz="2000" dirty="0"/>
              <a:t>(</a:t>
            </a:r>
            <a:r>
              <a:rPr lang="en-US" sz="2000" dirty="0" err="1"/>
              <a:t>described_recipe</a:t>
            </a:r>
            <a:r>
              <a:rPr lang="en-US" sz="2000" dirty="0"/>
              <a:t>)</a:t>
            </a:r>
          </a:p>
          <a:p>
            <a:r>
              <a:rPr lang="en-US" sz="2000" dirty="0"/>
              <a:t>    end   </a:t>
            </a:r>
          </a:p>
          <a:p>
            <a:r>
              <a:rPr lang="en-US" sz="2000" dirty="0"/>
              <a:t>    it 'converges successfully' do</a:t>
            </a:r>
          </a:p>
          <a:p>
            <a:r>
              <a:rPr lang="en-US" sz="2000" dirty="0"/>
              <a:t>      expect { </a:t>
            </a:r>
            <a:r>
              <a:rPr lang="en-US" sz="2000" dirty="0" err="1"/>
              <a:t>chef_run</a:t>
            </a:r>
            <a:r>
              <a:rPr lang="en-US" sz="2000" dirty="0"/>
              <a:t> }.</a:t>
            </a:r>
            <a:r>
              <a:rPr lang="en-US" sz="2000" dirty="0" err="1"/>
              <a:t>to_not</a:t>
            </a:r>
            <a:r>
              <a:rPr lang="en-US" sz="2000" dirty="0"/>
              <a:t> </a:t>
            </a:r>
            <a:r>
              <a:rPr lang="en-US" sz="2000" dirty="0" err="1"/>
              <a:t>raise_error</a:t>
            </a:r>
            <a:endParaRPr lang="en-US" sz="2000" dirty="0"/>
          </a:p>
          <a:p>
            <a:r>
              <a:rPr lang="en-US" sz="2000" dirty="0"/>
              <a:t>    end</a:t>
            </a:r>
          </a:p>
          <a:p>
            <a:endParaRPr lang="en-US" sz="2000" dirty="0"/>
          </a:p>
          <a:p>
            <a:r>
              <a:rPr lang="en-US" sz="2000" dirty="0"/>
              <a:t># ... CONTINUES ON THE NEXT SLIDE ...</a:t>
            </a:r>
          </a:p>
        </p:txBody>
      </p:sp>
      <p:sp>
        <p:nvSpPr>
          <p:cNvPr id="4" name="Text Placeholder 3"/>
          <p:cNvSpPr>
            <a:spLocks noGrp="1"/>
          </p:cNvSpPr>
          <p:nvPr>
            <p:ph type="body" sz="quarter" idx="11"/>
          </p:nvPr>
        </p:nvSpPr>
        <p:spPr/>
        <p:txBody>
          <a:bodyPr/>
          <a:lstStyle/>
          <a:p>
            <a:r>
              <a:rPr lang="en-US" dirty="0"/>
              <a:t>~/apache/spec/unit/recipes/</a:t>
            </a:r>
            <a:r>
              <a:rPr lang="en-US" dirty="0" err="1"/>
              <a:t>default_spec.rb</a:t>
            </a:r>
            <a:endParaRPr lang="en-US" dirty="0"/>
          </a:p>
        </p:txBody>
      </p:sp>
    </p:spTree>
    <p:extLst>
      <p:ext uri="{BB962C8B-B14F-4D97-AF65-F5344CB8AC3E}">
        <p14:creationId xmlns:p14="http://schemas.microsoft.com/office/powerpoint/2010/main" val="2006078106"/>
      </p:ext>
    </p:extLst>
  </p:cSld>
  <p:clrMapOvr>
    <a:masterClrMapping/>
  </p:clrMapOvr>
  <p:transition spd="med">
    <p:fade/>
  </p:transition>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Reviewing the Existing Unit Tests</a:t>
            </a:r>
          </a:p>
        </p:txBody>
      </p:sp>
      <p:sp>
        <p:nvSpPr>
          <p:cNvPr id="3" name="Content Placeholder 2"/>
          <p:cNvSpPr>
            <a:spLocks noGrp="1"/>
          </p:cNvSpPr>
          <p:nvPr>
            <p:ph sz="quarter" idx="10"/>
          </p:nvPr>
        </p:nvSpPr>
        <p:spPr>
          <a:xfrm>
            <a:off x="1121104" y="2113747"/>
            <a:ext cx="14423693" cy="5937369"/>
          </a:xfrm>
        </p:spPr>
        <p:txBody>
          <a:bodyPr>
            <a:noAutofit/>
          </a:bodyPr>
          <a:lstStyle/>
          <a:p>
            <a:r>
              <a:rPr lang="en-US" sz="2000" dirty="0"/>
              <a:t># ... CONTINUES FROM THE PREVIOUS SLIDE ...</a:t>
            </a:r>
          </a:p>
          <a:p>
            <a:r>
              <a:rPr lang="en-US" sz="2000" dirty="0"/>
              <a:t> </a:t>
            </a:r>
          </a:p>
          <a:p>
            <a:r>
              <a:rPr lang="en-US" sz="2000" dirty="0"/>
              <a:t>    it 'installs the necessary package' do</a:t>
            </a:r>
          </a:p>
          <a:p>
            <a:r>
              <a:rPr lang="en-US" sz="2000" dirty="0"/>
              <a:t>      expect(</a:t>
            </a:r>
            <a:r>
              <a:rPr lang="en-US" sz="2000" dirty="0" err="1"/>
              <a:t>chef_run</a:t>
            </a:r>
            <a:r>
              <a:rPr lang="en-US" sz="2000" dirty="0"/>
              <a:t>).to </a:t>
            </a:r>
            <a:r>
              <a:rPr lang="en-US" sz="2000" dirty="0" err="1"/>
              <a:t>install_package</a:t>
            </a:r>
            <a:r>
              <a:rPr lang="en-US" sz="2000" dirty="0"/>
              <a:t>('</a:t>
            </a:r>
            <a:r>
              <a:rPr lang="en-US" sz="2000" dirty="0" err="1"/>
              <a:t>httpd</a:t>
            </a:r>
            <a:r>
              <a:rPr lang="en-US" sz="2000" dirty="0"/>
              <a:t>')</a:t>
            </a:r>
          </a:p>
          <a:p>
            <a:r>
              <a:rPr lang="en-US" sz="2000" dirty="0"/>
              <a:t>    end</a:t>
            </a:r>
          </a:p>
          <a:p>
            <a:endParaRPr lang="en-US" sz="2000" dirty="0"/>
          </a:p>
          <a:p>
            <a:r>
              <a:rPr lang="en-US" sz="2000" dirty="0"/>
              <a:t>    it 'starts the necessary service' do</a:t>
            </a:r>
          </a:p>
          <a:p>
            <a:r>
              <a:rPr lang="en-US" sz="2000" dirty="0"/>
              <a:t>      expect(</a:t>
            </a:r>
            <a:r>
              <a:rPr lang="en-US" sz="2000" dirty="0" err="1"/>
              <a:t>chef_run</a:t>
            </a:r>
            <a:r>
              <a:rPr lang="en-US" sz="2000" dirty="0"/>
              <a:t>).to </a:t>
            </a:r>
            <a:r>
              <a:rPr lang="en-US" sz="2000" dirty="0" err="1"/>
              <a:t>start_service</a:t>
            </a:r>
            <a:r>
              <a:rPr lang="en-US" sz="2000" dirty="0"/>
              <a:t>('</a:t>
            </a:r>
            <a:r>
              <a:rPr lang="en-US" sz="2000" dirty="0" err="1"/>
              <a:t>httpd</a:t>
            </a:r>
            <a:r>
              <a:rPr lang="en-US" sz="2000" dirty="0"/>
              <a:t>')</a:t>
            </a:r>
          </a:p>
          <a:p>
            <a:r>
              <a:rPr lang="en-US" sz="2000" dirty="0"/>
              <a:t>    end</a:t>
            </a:r>
          </a:p>
          <a:p>
            <a:endParaRPr lang="en-US" sz="2000" dirty="0"/>
          </a:p>
          <a:p>
            <a:r>
              <a:rPr lang="en-US" sz="2000" dirty="0"/>
              <a:t>    it 'enables the necessary service' do</a:t>
            </a:r>
          </a:p>
          <a:p>
            <a:r>
              <a:rPr lang="en-US" sz="2000" dirty="0"/>
              <a:t>      expect(</a:t>
            </a:r>
            <a:r>
              <a:rPr lang="en-US" sz="2000" dirty="0" err="1"/>
              <a:t>chef_run</a:t>
            </a:r>
            <a:r>
              <a:rPr lang="en-US" sz="2000" dirty="0"/>
              <a:t>).to </a:t>
            </a:r>
            <a:r>
              <a:rPr lang="en-US" sz="2000" dirty="0" err="1"/>
              <a:t>enable_service</a:t>
            </a:r>
            <a:r>
              <a:rPr lang="en-US" sz="2000" dirty="0"/>
              <a:t>('</a:t>
            </a:r>
            <a:r>
              <a:rPr lang="en-US" sz="2000" dirty="0" err="1"/>
              <a:t>httpd</a:t>
            </a:r>
            <a:r>
              <a:rPr lang="en-US" sz="2000" dirty="0"/>
              <a:t>')</a:t>
            </a:r>
          </a:p>
          <a:p>
            <a:r>
              <a:rPr lang="en-US" sz="2000" dirty="0"/>
              <a:t>    end</a:t>
            </a:r>
          </a:p>
          <a:p>
            <a:r>
              <a:rPr lang="en-US" sz="2000" dirty="0"/>
              <a:t># ... CONTINUES ON THE NEXT SLIDE ...</a:t>
            </a:r>
          </a:p>
        </p:txBody>
      </p:sp>
      <p:sp>
        <p:nvSpPr>
          <p:cNvPr id="4" name="Text Placeholder 3"/>
          <p:cNvSpPr>
            <a:spLocks noGrp="1"/>
          </p:cNvSpPr>
          <p:nvPr>
            <p:ph type="body" sz="quarter" idx="11"/>
          </p:nvPr>
        </p:nvSpPr>
        <p:spPr/>
        <p:txBody>
          <a:bodyPr/>
          <a:lstStyle/>
          <a:p>
            <a:r>
              <a:rPr lang="en-US" dirty="0"/>
              <a:t>~/apache/spec/unit/recipes/</a:t>
            </a:r>
            <a:r>
              <a:rPr lang="en-US" dirty="0" err="1"/>
              <a:t>default_spec.rb</a:t>
            </a:r>
            <a:endParaRPr lang="en-US" dirty="0"/>
          </a:p>
        </p:txBody>
      </p:sp>
    </p:spTree>
    <p:extLst>
      <p:ext uri="{BB962C8B-B14F-4D97-AF65-F5344CB8AC3E}">
        <p14:creationId xmlns:p14="http://schemas.microsoft.com/office/powerpoint/2010/main" val="2419669389"/>
      </p:ext>
    </p:extLst>
  </p:cSld>
  <p:clrMapOvr>
    <a:masterClrMapping/>
  </p:clrMapOvr>
  <p:transition spd="med">
    <p:fade/>
  </p:transition>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Reviewing the Existing Unit Tests</a:t>
            </a:r>
          </a:p>
        </p:txBody>
      </p:sp>
      <p:sp>
        <p:nvSpPr>
          <p:cNvPr id="3" name="Content Placeholder 2"/>
          <p:cNvSpPr>
            <a:spLocks noGrp="1"/>
          </p:cNvSpPr>
          <p:nvPr>
            <p:ph sz="quarter" idx="10"/>
          </p:nvPr>
        </p:nvSpPr>
        <p:spPr/>
        <p:txBody>
          <a:bodyPr>
            <a:noAutofit/>
          </a:bodyPr>
          <a:lstStyle/>
          <a:p>
            <a:r>
              <a:rPr lang="en-US" sz="2000" dirty="0"/>
              <a:t># ... CONTINUES FROM THE PREVIOUS SLIDE ...</a:t>
            </a:r>
          </a:p>
          <a:p>
            <a:endParaRPr lang="en-US" sz="2000" dirty="0"/>
          </a:p>
          <a:p>
            <a:r>
              <a:rPr lang="en-US" sz="2000" dirty="0"/>
              <a:t>  describe 'for the default site' do</a:t>
            </a:r>
          </a:p>
          <a:p>
            <a:r>
              <a:rPr lang="en-US" sz="2000" dirty="0"/>
              <a:t>    it 'writes out a new home page' do</a:t>
            </a:r>
          </a:p>
          <a:p>
            <a:r>
              <a:rPr lang="en-US" sz="2000" dirty="0"/>
              <a:t>      expect(</a:t>
            </a:r>
            <a:r>
              <a:rPr lang="en-US" sz="2000" dirty="0" err="1"/>
              <a:t>chef_run</a:t>
            </a:r>
            <a:r>
              <a:rPr lang="en-US" sz="2000" dirty="0"/>
              <a:t>).to </a:t>
            </a:r>
            <a:r>
              <a:rPr lang="en-US" sz="2000" dirty="0" err="1"/>
              <a:t>render_file</a:t>
            </a:r>
            <a:r>
              <a:rPr lang="en-US" sz="2000" dirty="0"/>
              <a:t>('/</a:t>
            </a:r>
            <a:r>
              <a:rPr lang="en-US" sz="2000" dirty="0" err="1"/>
              <a:t>var</a:t>
            </a:r>
            <a:r>
              <a:rPr lang="en-US" sz="2000" dirty="0"/>
              <a:t>/www/html/</a:t>
            </a:r>
            <a:r>
              <a:rPr lang="en-US" sz="2000" dirty="0" err="1"/>
              <a:t>index.html</a:t>
            </a:r>
            <a:r>
              <a:rPr lang="en-US" sz="2000" dirty="0"/>
              <a:t>').</a:t>
            </a:r>
            <a:r>
              <a:rPr lang="en-US" sz="2000" dirty="0" err="1"/>
              <a:t>with_content</a:t>
            </a:r>
            <a:r>
              <a:rPr lang="en-US" sz="2000" dirty="0"/>
              <a:t>('&lt;h1&gt;Welcome home!&lt;/h1&gt;')</a:t>
            </a:r>
          </a:p>
          <a:p>
            <a:r>
              <a:rPr lang="en-US" sz="2000" dirty="0"/>
              <a:t>    end</a:t>
            </a:r>
          </a:p>
          <a:p>
            <a:r>
              <a:rPr lang="en-US" sz="2000" dirty="0"/>
              <a:t>  end</a:t>
            </a:r>
          </a:p>
          <a:p>
            <a:endParaRPr lang="en-US" sz="2000" dirty="0"/>
          </a:p>
          <a:p>
            <a:r>
              <a:rPr lang="en-US" sz="2000" dirty="0"/>
              <a:t># ... CONTINUES ON THE NEXT SLIDE ...</a:t>
            </a:r>
          </a:p>
        </p:txBody>
      </p:sp>
      <p:sp>
        <p:nvSpPr>
          <p:cNvPr id="4" name="Text Placeholder 3"/>
          <p:cNvSpPr>
            <a:spLocks noGrp="1"/>
          </p:cNvSpPr>
          <p:nvPr>
            <p:ph type="body" sz="quarter" idx="11"/>
          </p:nvPr>
        </p:nvSpPr>
        <p:spPr/>
        <p:txBody>
          <a:bodyPr/>
          <a:lstStyle/>
          <a:p>
            <a:r>
              <a:rPr lang="en-US" dirty="0"/>
              <a:t>~/apache/spec/unit/recipes/</a:t>
            </a:r>
            <a:r>
              <a:rPr lang="en-US" dirty="0" err="1"/>
              <a:t>default_spec.rb</a:t>
            </a:r>
            <a:endParaRPr lang="en-US" dirty="0"/>
          </a:p>
        </p:txBody>
      </p:sp>
    </p:spTree>
    <p:extLst>
      <p:ext uri="{BB962C8B-B14F-4D97-AF65-F5344CB8AC3E}">
        <p14:creationId xmlns:p14="http://schemas.microsoft.com/office/powerpoint/2010/main" val="764384721"/>
      </p:ext>
    </p:extLst>
  </p:cSld>
  <p:clrMapOvr>
    <a:masterClrMapping/>
  </p:clrMapOvr>
  <p:transition spd="med">
    <p:fade/>
  </p:transition>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Reviewing the Existing Unit Tests</a:t>
            </a:r>
          </a:p>
        </p:txBody>
      </p:sp>
      <p:sp>
        <p:nvSpPr>
          <p:cNvPr id="3" name="Content Placeholder 2"/>
          <p:cNvSpPr>
            <a:spLocks noGrp="1"/>
          </p:cNvSpPr>
          <p:nvPr>
            <p:ph sz="quarter" idx="10"/>
          </p:nvPr>
        </p:nvSpPr>
        <p:spPr/>
        <p:txBody>
          <a:bodyPr>
            <a:noAutofit/>
          </a:bodyPr>
          <a:lstStyle/>
          <a:p>
            <a:r>
              <a:rPr lang="en-US" sz="2000" dirty="0"/>
              <a:t># ... CONTINUES FROM THE PREVIOUS SLIDE ...</a:t>
            </a:r>
          </a:p>
          <a:p>
            <a:r>
              <a:rPr lang="en-US" sz="2000" dirty="0"/>
              <a:t>  describe 'for the admin site' do</a:t>
            </a:r>
          </a:p>
          <a:p>
            <a:r>
              <a:rPr lang="en-US" sz="2000" dirty="0"/>
              <a:t>    it 'creates the directory' do</a:t>
            </a:r>
          </a:p>
          <a:p>
            <a:r>
              <a:rPr lang="en-US" sz="2000" dirty="0"/>
              <a:t>      expect(</a:t>
            </a:r>
            <a:r>
              <a:rPr lang="en-US" sz="2000" dirty="0" err="1"/>
              <a:t>chef_run</a:t>
            </a:r>
            <a:r>
              <a:rPr lang="en-US" sz="2000" dirty="0"/>
              <a:t>).to </a:t>
            </a:r>
            <a:r>
              <a:rPr lang="en-US" sz="2000" dirty="0" err="1"/>
              <a:t>create_directory</a:t>
            </a:r>
            <a:r>
              <a:rPr lang="en-US" sz="2000" dirty="0"/>
              <a:t>('/</a:t>
            </a:r>
            <a:r>
              <a:rPr lang="en-US" sz="2000" dirty="0" err="1"/>
              <a:t>srv</a:t>
            </a:r>
            <a:r>
              <a:rPr lang="en-US" sz="2000" dirty="0"/>
              <a:t>/apache/admins/html')</a:t>
            </a:r>
          </a:p>
          <a:p>
            <a:r>
              <a:rPr lang="en-US" sz="2000" dirty="0"/>
              <a:t>    end</a:t>
            </a:r>
          </a:p>
          <a:p>
            <a:endParaRPr lang="en-US" sz="2000" dirty="0"/>
          </a:p>
          <a:p>
            <a:r>
              <a:rPr lang="en-US" sz="2000" dirty="0"/>
              <a:t>    it 'creates the configuration' do</a:t>
            </a:r>
          </a:p>
          <a:p>
            <a:r>
              <a:rPr lang="en-US" sz="2000" dirty="0"/>
              <a:t>      expect(</a:t>
            </a:r>
            <a:r>
              <a:rPr lang="en-US" sz="2000" dirty="0" err="1"/>
              <a:t>chef_run</a:t>
            </a:r>
            <a:r>
              <a:rPr lang="en-US" sz="2000" dirty="0"/>
              <a:t>).to </a:t>
            </a:r>
            <a:r>
              <a:rPr lang="en-US" sz="2000" dirty="0" err="1"/>
              <a:t>render_file</a:t>
            </a:r>
            <a:r>
              <a:rPr lang="en-US" sz="2000" dirty="0"/>
              <a:t>('/</a:t>
            </a:r>
            <a:r>
              <a:rPr lang="en-US" sz="2000" dirty="0" err="1"/>
              <a:t>etc</a:t>
            </a:r>
            <a:r>
              <a:rPr lang="en-US" sz="2000" dirty="0"/>
              <a:t>/</a:t>
            </a:r>
            <a:r>
              <a:rPr lang="en-US" sz="2000" dirty="0" err="1"/>
              <a:t>httpd</a:t>
            </a:r>
            <a:r>
              <a:rPr lang="en-US" sz="2000" dirty="0"/>
              <a:t>/</a:t>
            </a:r>
            <a:r>
              <a:rPr lang="en-US" sz="2000" dirty="0" err="1"/>
              <a:t>conf.d</a:t>
            </a:r>
            <a:r>
              <a:rPr lang="en-US" sz="2000" dirty="0"/>
              <a:t>/</a:t>
            </a:r>
            <a:r>
              <a:rPr lang="en-US" sz="2000" dirty="0" err="1"/>
              <a:t>admins.conf</a:t>
            </a:r>
            <a:r>
              <a:rPr lang="en-US" sz="2000" dirty="0"/>
              <a:t>')</a:t>
            </a:r>
          </a:p>
          <a:p>
            <a:r>
              <a:rPr lang="en-US" sz="2000" dirty="0"/>
              <a:t>    end</a:t>
            </a:r>
          </a:p>
          <a:p>
            <a:endParaRPr lang="en-US" sz="2000" dirty="0"/>
          </a:p>
          <a:p>
            <a:r>
              <a:rPr lang="en-US" sz="2000" dirty="0"/>
              <a:t> it 'creates a new home page' do</a:t>
            </a:r>
          </a:p>
          <a:p>
            <a:r>
              <a:rPr lang="en-US" sz="2000" dirty="0"/>
              <a:t>        expect(</a:t>
            </a:r>
            <a:r>
              <a:rPr lang="en-US" sz="2000" dirty="0" err="1"/>
              <a:t>chef_run</a:t>
            </a:r>
            <a:r>
              <a:rPr lang="en-US" sz="2000" dirty="0"/>
              <a:t>).to </a:t>
            </a:r>
            <a:r>
              <a:rPr lang="en-US" sz="2000" dirty="0" err="1"/>
              <a:t>render_file</a:t>
            </a:r>
            <a:r>
              <a:rPr lang="en-US" sz="2000" dirty="0"/>
              <a:t>('/</a:t>
            </a:r>
            <a:r>
              <a:rPr lang="en-US" sz="2000" dirty="0" err="1"/>
              <a:t>srv</a:t>
            </a:r>
            <a:r>
              <a:rPr lang="en-US" sz="2000" dirty="0"/>
              <a:t>/apache/admins/html/index.html').</a:t>
            </a:r>
            <a:r>
              <a:rPr lang="en-US" sz="2000" dirty="0" err="1"/>
              <a:t>with_content</a:t>
            </a:r>
            <a:r>
              <a:rPr lang="en-US" sz="2000" dirty="0"/>
              <a:t>('&lt;h1&gt;Welcome admins!&lt;/h1&gt;')</a:t>
            </a:r>
          </a:p>
          <a:p>
            <a:r>
              <a:rPr lang="en-US" sz="2000" dirty="0"/>
              <a:t>      end</a:t>
            </a:r>
          </a:p>
          <a:p>
            <a:r>
              <a:rPr lang="en-US" sz="2000" dirty="0"/>
              <a:t># ... CONTINUES ON THE NEXT SLIDE ...</a:t>
            </a:r>
          </a:p>
          <a:p>
            <a:endParaRPr lang="en-US" sz="2000" dirty="0"/>
          </a:p>
        </p:txBody>
      </p:sp>
      <p:sp>
        <p:nvSpPr>
          <p:cNvPr id="4" name="Text Placeholder 3"/>
          <p:cNvSpPr>
            <a:spLocks noGrp="1"/>
          </p:cNvSpPr>
          <p:nvPr>
            <p:ph type="body" sz="quarter" idx="11"/>
          </p:nvPr>
        </p:nvSpPr>
        <p:spPr/>
        <p:txBody>
          <a:bodyPr/>
          <a:lstStyle/>
          <a:p>
            <a:r>
              <a:rPr lang="en-US" dirty="0"/>
              <a:t>~/apache/spec/unit/recipes/</a:t>
            </a:r>
            <a:r>
              <a:rPr lang="en-US" dirty="0" err="1"/>
              <a:t>default_spec.rb</a:t>
            </a:r>
            <a:endParaRPr lang="en-US" dirty="0"/>
          </a:p>
        </p:txBody>
      </p:sp>
    </p:spTree>
    <p:extLst>
      <p:ext uri="{BB962C8B-B14F-4D97-AF65-F5344CB8AC3E}">
        <p14:creationId xmlns:p14="http://schemas.microsoft.com/office/powerpoint/2010/main" val="2211858342"/>
      </p:ext>
    </p:extLst>
  </p:cSld>
  <p:clrMapOvr>
    <a:masterClrMapping/>
  </p:clrMapOvr>
  <p:transition spd="med">
    <p:fade/>
  </p:transition>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Reviewing the Existing Unit Tests</a:t>
            </a:r>
          </a:p>
        </p:txBody>
      </p:sp>
      <p:sp>
        <p:nvSpPr>
          <p:cNvPr id="3" name="Content Placeholder 2"/>
          <p:cNvSpPr>
            <a:spLocks noGrp="1"/>
          </p:cNvSpPr>
          <p:nvPr>
            <p:ph sz="quarter" idx="10"/>
          </p:nvPr>
        </p:nvSpPr>
        <p:spPr/>
        <p:txBody>
          <a:bodyPr>
            <a:noAutofit/>
          </a:bodyPr>
          <a:lstStyle/>
          <a:p>
            <a:r>
              <a:rPr lang="en-US" sz="2000" dirty="0"/>
              <a:t># ... CONTINUES FROM THE PREVIOUS SLIDE ...</a:t>
            </a:r>
          </a:p>
          <a:p>
            <a:r>
              <a:rPr lang="en-US" sz="2000" dirty="0"/>
              <a:t>    end # describe admin site</a:t>
            </a:r>
          </a:p>
          <a:p>
            <a:r>
              <a:rPr lang="en-US" sz="2000" dirty="0"/>
              <a:t>  end # context</a:t>
            </a:r>
          </a:p>
          <a:p>
            <a:r>
              <a:rPr lang="en-US" sz="2000" dirty="0"/>
              <a:t>end # describe 'apache::default'</a:t>
            </a:r>
          </a:p>
        </p:txBody>
      </p:sp>
      <p:sp>
        <p:nvSpPr>
          <p:cNvPr id="4" name="Text Placeholder 3"/>
          <p:cNvSpPr>
            <a:spLocks noGrp="1"/>
          </p:cNvSpPr>
          <p:nvPr>
            <p:ph type="body" sz="quarter" idx="11"/>
          </p:nvPr>
        </p:nvSpPr>
        <p:spPr/>
        <p:txBody>
          <a:bodyPr/>
          <a:lstStyle/>
          <a:p>
            <a:r>
              <a:rPr lang="en-US" dirty="0"/>
              <a:t>~/apache/spec/unit/recipes/</a:t>
            </a:r>
            <a:r>
              <a:rPr lang="en-US" dirty="0" err="1"/>
              <a:t>default_spec.rb</a:t>
            </a:r>
            <a:endParaRPr lang="en-US" dirty="0"/>
          </a:p>
        </p:txBody>
      </p:sp>
    </p:spTree>
    <p:extLst>
      <p:ext uri="{BB962C8B-B14F-4D97-AF65-F5344CB8AC3E}">
        <p14:creationId xmlns:p14="http://schemas.microsoft.com/office/powerpoint/2010/main" val="1042151351"/>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Build a Reliable Cookbook</a:t>
            </a:r>
          </a:p>
        </p:txBody>
      </p:sp>
      <p:sp>
        <p:nvSpPr>
          <p:cNvPr id="3" name="Content Placeholder 2"/>
          <p:cNvSpPr>
            <a:spLocks noGrp="1"/>
          </p:cNvSpPr>
          <p:nvPr>
            <p:ph sz="quarter" idx="11"/>
          </p:nvPr>
        </p:nvSpPr>
        <p:spPr/>
        <p:txBody>
          <a:bodyPr/>
          <a:lstStyle/>
          <a:p>
            <a:r>
              <a:rPr lang="en-US" dirty="0"/>
              <a:t>This time it will be different.</a:t>
            </a:r>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a:t>Examine the cookbook</a:t>
            </a:r>
          </a:p>
          <a:p>
            <a:pPr marL="342900" indent="-342900">
              <a:buFont typeface="Wingdings" charset="2"/>
              <a:buChar char="q"/>
            </a:pPr>
            <a:r>
              <a:rPr lang="en-US" dirty="0"/>
              <a:t>Write tests that verifies the cookbook does what we want it to do</a:t>
            </a:r>
          </a:p>
          <a:p>
            <a:pPr marL="342900" indent="-342900">
              <a:buFont typeface="Wingdings" charset="2"/>
              <a:buChar char="q"/>
            </a:pPr>
            <a:r>
              <a:rPr lang="en-US" dirty="0"/>
              <a:t>Execute the tests and see failure</a:t>
            </a:r>
          </a:p>
          <a:p>
            <a:pPr marL="342900" indent="-342900">
              <a:buFont typeface="Wingdings" charset="2"/>
              <a:buChar char="q"/>
            </a:pPr>
            <a:r>
              <a:rPr lang="en-US" dirty="0"/>
              <a:t>Write the recipe to make the test pass</a:t>
            </a:r>
          </a:p>
          <a:p>
            <a:pPr marL="342900" indent="-342900">
              <a:buFont typeface="Wingdings" charset="2"/>
              <a:buChar char="q"/>
            </a:pPr>
            <a:r>
              <a:rPr lang="en-US" dirty="0"/>
              <a:t>Execute the tests and see success</a:t>
            </a:r>
          </a:p>
        </p:txBody>
      </p:sp>
    </p:spTree>
    <p:extLst>
      <p:ext uri="{BB962C8B-B14F-4D97-AF65-F5344CB8AC3E}">
        <p14:creationId xmlns:p14="http://schemas.microsoft.com/office/powerpoint/2010/main" val="622816027"/>
      </p:ext>
    </p:extLst>
  </p:cSld>
  <p:clrMapOvr>
    <a:masterClrMapping/>
  </p:clrMapOvr>
  <p:transition spd="med">
    <p:fade/>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
            </a:r>
          </a:p>
          <a:p>
            <a:endParaRPr lang="en-US" dirty="0"/>
          </a:p>
          <a:p>
            <a:r>
              <a:rPr lang="en-US" dirty="0"/>
              <a:t>Finished in 0.92866 seconds (files took 2.76 seconds to load)</a:t>
            </a:r>
          </a:p>
          <a:p>
            <a:r>
              <a:rPr lang="en-US" dirty="0"/>
              <a:t>8 examples, 0 failures</a:t>
            </a:r>
          </a:p>
        </p:txBody>
      </p:sp>
      <p:sp>
        <p:nvSpPr>
          <p:cNvPr id="3" name="Text Placeholder 2"/>
          <p:cNvSpPr>
            <a:spLocks noGrp="1"/>
          </p:cNvSpPr>
          <p:nvPr>
            <p:ph type="body" sz="quarter" idx="11"/>
          </p:nvPr>
        </p:nvSpPr>
        <p:spPr/>
        <p:txBody>
          <a:bodyPr/>
          <a:lstStyle/>
          <a:p>
            <a:r>
              <a:rPr lang="en-US" dirty="0"/>
              <a:t>&gt; chef exec </a:t>
            </a:r>
            <a:r>
              <a:rPr lang="en-US" dirty="0" err="1"/>
              <a:t>rspec</a:t>
            </a:r>
            <a:endParaRPr lang="en-US" dirty="0"/>
          </a:p>
        </p:txBody>
      </p:sp>
      <p:sp>
        <p:nvSpPr>
          <p:cNvPr id="5" name="Title 4"/>
          <p:cNvSpPr>
            <a:spLocks noGrp="1"/>
          </p:cNvSpPr>
          <p:nvPr>
            <p:ph type="title"/>
          </p:nvPr>
        </p:nvSpPr>
        <p:spPr/>
        <p:txBody>
          <a:bodyPr/>
          <a:lstStyle/>
          <a:p>
            <a:r>
              <a:rPr lang="en-US" dirty="0"/>
              <a:t>Executing the Existing Unit Tests</a:t>
            </a:r>
          </a:p>
        </p:txBody>
      </p:sp>
    </p:spTree>
    <p:extLst>
      <p:ext uri="{BB962C8B-B14F-4D97-AF65-F5344CB8AC3E}">
        <p14:creationId xmlns:p14="http://schemas.microsoft.com/office/powerpoint/2010/main" val="3851036131"/>
      </p:ext>
    </p:extLst>
  </p:cSld>
  <p:clrMapOvr>
    <a:masterClrMapping/>
  </p:clrMapOvr>
  <p:transition spd="med">
    <p:fade/>
  </p:transition>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Review the Cookbook</a:t>
            </a:r>
          </a:p>
        </p:txBody>
      </p:sp>
      <p:sp>
        <p:nvSpPr>
          <p:cNvPr id="3" name="Content Placeholder 2"/>
          <p:cNvSpPr>
            <a:spLocks noGrp="1"/>
          </p:cNvSpPr>
          <p:nvPr>
            <p:ph sz="quarter" idx="11"/>
          </p:nvPr>
        </p:nvSpPr>
        <p:spPr/>
        <p:txBody>
          <a:bodyPr/>
          <a:lstStyle/>
          <a:p>
            <a:r>
              <a:rPr lang="en-US" dirty="0"/>
              <a:t>We need to make sure everything works before we get started.</a:t>
            </a:r>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Checkout different branch of cookbook</a:t>
            </a:r>
          </a:p>
          <a:p>
            <a:pPr marL="342900" indent="-342900">
              <a:buFont typeface="Wingdings" charset="2"/>
              <a:buChar char="ü"/>
            </a:pPr>
            <a:r>
              <a:rPr lang="en-US" dirty="0"/>
              <a:t>Review and execute the integration tests</a:t>
            </a:r>
          </a:p>
          <a:p>
            <a:pPr marL="342900" indent="-342900">
              <a:buFont typeface="Wingdings" charset="2"/>
              <a:buChar char="ü"/>
            </a:pPr>
            <a:r>
              <a:rPr lang="en-US" dirty="0"/>
              <a:t>Review and execute the unit tests</a:t>
            </a:r>
          </a:p>
          <a:p>
            <a:pPr marL="342900" indent="-342900">
              <a:buFont typeface="Wingdings" charset="2"/>
              <a:buChar char="q"/>
            </a:pPr>
            <a:r>
              <a:rPr lang="en-US" dirty="0"/>
              <a:t>Review the default recipe</a:t>
            </a:r>
          </a:p>
          <a:p>
            <a:pPr marL="342900" indent="-342900">
              <a:buFont typeface="Wingdings" charset="2"/>
              <a:buChar char="q"/>
            </a:pPr>
            <a:endParaRPr lang="en-US" dirty="0"/>
          </a:p>
          <a:p>
            <a:pPr marL="342900" indent="-342900">
              <a:buFont typeface="Wingdings" charset="2"/>
              <a:buChar char="q"/>
            </a:pPr>
            <a:endParaRPr lang="en-US" dirty="0"/>
          </a:p>
        </p:txBody>
      </p:sp>
    </p:spTree>
    <p:extLst>
      <p:ext uri="{BB962C8B-B14F-4D97-AF65-F5344CB8AC3E}">
        <p14:creationId xmlns:p14="http://schemas.microsoft.com/office/powerpoint/2010/main" val="4138695315"/>
      </p:ext>
    </p:extLst>
  </p:cSld>
  <p:clrMapOvr>
    <a:masterClrMapping/>
  </p:clrMapOvr>
  <p:transition spd="med">
    <p:fade/>
  </p:transition>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Reviewing the Default Recipe</a:t>
            </a:r>
          </a:p>
        </p:txBody>
      </p:sp>
      <p:sp>
        <p:nvSpPr>
          <p:cNvPr id="3" name="Content Placeholder 2"/>
          <p:cNvSpPr>
            <a:spLocks noGrp="1"/>
          </p:cNvSpPr>
          <p:nvPr>
            <p:ph sz="quarter" idx="10"/>
          </p:nvPr>
        </p:nvSpPr>
        <p:spPr/>
        <p:txBody>
          <a:bodyPr>
            <a:normAutofit/>
          </a:bodyPr>
          <a:lstStyle/>
          <a:p>
            <a:pPr>
              <a:lnSpc>
                <a:spcPct val="80000"/>
              </a:lnSpc>
            </a:pPr>
            <a:r>
              <a:rPr lang="en-US" sz="2400" dirty="0"/>
              <a:t>#</a:t>
            </a:r>
          </a:p>
          <a:p>
            <a:pPr>
              <a:lnSpc>
                <a:spcPct val="80000"/>
              </a:lnSpc>
            </a:pPr>
            <a:r>
              <a:rPr lang="en-US" sz="2400" dirty="0"/>
              <a:t># Cookbook Name:: apache</a:t>
            </a:r>
          </a:p>
          <a:p>
            <a:pPr>
              <a:lnSpc>
                <a:spcPct val="80000"/>
              </a:lnSpc>
            </a:pPr>
            <a:r>
              <a:rPr lang="en-US" sz="2400" dirty="0"/>
              <a:t># Recipe:: default</a:t>
            </a:r>
          </a:p>
          <a:p>
            <a:pPr>
              <a:lnSpc>
                <a:spcPct val="80000"/>
              </a:lnSpc>
            </a:pPr>
            <a:r>
              <a:rPr lang="en-US" sz="2400" dirty="0"/>
              <a:t>#</a:t>
            </a:r>
          </a:p>
          <a:p>
            <a:pPr>
              <a:lnSpc>
                <a:spcPct val="80000"/>
              </a:lnSpc>
            </a:pPr>
            <a:r>
              <a:rPr lang="en-US" sz="2400" dirty="0"/>
              <a:t># Copyright (c) </a:t>
            </a:r>
            <a:r>
              <a:rPr lang="is-IS" sz="2400" dirty="0"/>
              <a:t>2017</a:t>
            </a:r>
            <a:r>
              <a:rPr lang="en-US" sz="2400" dirty="0"/>
              <a:t> The Authors, All Rights Reserved.</a:t>
            </a:r>
          </a:p>
          <a:p>
            <a:pPr>
              <a:lnSpc>
                <a:spcPct val="80000"/>
              </a:lnSpc>
            </a:pPr>
            <a:r>
              <a:rPr lang="en-US" sz="2400" dirty="0"/>
              <a:t>package '</a:t>
            </a:r>
            <a:r>
              <a:rPr lang="en-US" sz="2400" dirty="0" err="1"/>
              <a:t>httpd</a:t>
            </a:r>
            <a:r>
              <a:rPr lang="en-US" sz="2400" dirty="0"/>
              <a:t>'</a:t>
            </a:r>
          </a:p>
          <a:p>
            <a:pPr>
              <a:lnSpc>
                <a:spcPct val="80000"/>
              </a:lnSpc>
            </a:pPr>
            <a:endParaRPr lang="en-US" sz="2400" dirty="0"/>
          </a:p>
          <a:p>
            <a:pPr>
              <a:lnSpc>
                <a:spcPct val="80000"/>
              </a:lnSpc>
            </a:pPr>
            <a:r>
              <a:rPr lang="en-US" sz="2400" dirty="0"/>
              <a:t>file '/</a:t>
            </a:r>
            <a:r>
              <a:rPr lang="en-US" sz="2400" dirty="0" err="1"/>
              <a:t>var</a:t>
            </a:r>
            <a:r>
              <a:rPr lang="en-US" sz="2400" dirty="0"/>
              <a:t>/www/html/</a:t>
            </a:r>
            <a:r>
              <a:rPr lang="en-US" sz="2400" dirty="0" err="1"/>
              <a:t>index.html</a:t>
            </a:r>
            <a:r>
              <a:rPr lang="en-US" sz="2400" dirty="0"/>
              <a:t>' do</a:t>
            </a:r>
          </a:p>
          <a:p>
            <a:pPr>
              <a:lnSpc>
                <a:spcPct val="80000"/>
              </a:lnSpc>
            </a:pPr>
            <a:r>
              <a:rPr lang="en-US" sz="2400" dirty="0"/>
              <a:t>  content '&lt;h1&gt;Welcome home!&lt;/h1&gt;'</a:t>
            </a:r>
          </a:p>
          <a:p>
            <a:pPr>
              <a:lnSpc>
                <a:spcPct val="80000"/>
              </a:lnSpc>
            </a:pPr>
            <a:r>
              <a:rPr lang="en-US" sz="2400" dirty="0"/>
              <a:t>end</a:t>
            </a:r>
          </a:p>
          <a:p>
            <a:pPr>
              <a:lnSpc>
                <a:spcPct val="80000"/>
              </a:lnSpc>
            </a:pPr>
            <a:endParaRPr lang="en-US" sz="2400" dirty="0"/>
          </a:p>
          <a:p>
            <a:pPr>
              <a:lnSpc>
                <a:spcPct val="80000"/>
              </a:lnSpc>
            </a:pPr>
            <a:r>
              <a:rPr lang="en-US" sz="2400" dirty="0"/>
              <a:t># ... CONTINUES ON THE NEXT SLIDE ...</a:t>
            </a:r>
          </a:p>
        </p:txBody>
      </p:sp>
      <p:sp>
        <p:nvSpPr>
          <p:cNvPr id="4" name="Text Placeholder 3"/>
          <p:cNvSpPr>
            <a:spLocks noGrp="1"/>
          </p:cNvSpPr>
          <p:nvPr>
            <p:ph type="body" sz="quarter" idx="11"/>
          </p:nvPr>
        </p:nvSpPr>
        <p:spPr/>
        <p:txBody>
          <a:bodyPr/>
          <a:lstStyle/>
          <a:p>
            <a:r>
              <a:rPr lang="en-US" dirty="0"/>
              <a:t>~/apache/recipes/</a:t>
            </a:r>
            <a:r>
              <a:rPr lang="en-US" dirty="0" err="1"/>
              <a:t>default.rb</a:t>
            </a:r>
            <a:endParaRPr lang="en-US" dirty="0"/>
          </a:p>
        </p:txBody>
      </p:sp>
    </p:spTree>
    <p:extLst>
      <p:ext uri="{BB962C8B-B14F-4D97-AF65-F5344CB8AC3E}">
        <p14:creationId xmlns:p14="http://schemas.microsoft.com/office/powerpoint/2010/main" val="623250691"/>
      </p:ext>
    </p:extLst>
  </p:cSld>
  <p:clrMapOvr>
    <a:masterClrMapping/>
  </p:clrMapOvr>
  <p:transition spd="med">
    <p:fade/>
  </p:transition>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Reviewing the Default Recipe</a:t>
            </a:r>
          </a:p>
        </p:txBody>
      </p:sp>
      <p:sp>
        <p:nvSpPr>
          <p:cNvPr id="3" name="Content Placeholder 2"/>
          <p:cNvSpPr>
            <a:spLocks noGrp="1"/>
          </p:cNvSpPr>
          <p:nvPr>
            <p:ph sz="quarter" idx="10"/>
          </p:nvPr>
        </p:nvSpPr>
        <p:spPr/>
        <p:txBody>
          <a:bodyPr>
            <a:noAutofit/>
          </a:bodyPr>
          <a:lstStyle/>
          <a:p>
            <a:pPr>
              <a:lnSpc>
                <a:spcPct val="80000"/>
              </a:lnSpc>
            </a:pPr>
            <a:r>
              <a:rPr lang="en-US" sz="2000" dirty="0"/>
              <a:t># ... CONTINUES FROM THE PREVIOUS SLIDE ...</a:t>
            </a:r>
          </a:p>
          <a:p>
            <a:pPr>
              <a:lnSpc>
                <a:spcPct val="80000"/>
              </a:lnSpc>
            </a:pPr>
            <a:r>
              <a:rPr lang="en-US" sz="2000" dirty="0"/>
              <a:t>directory '/</a:t>
            </a:r>
            <a:r>
              <a:rPr lang="en-US" sz="2000" dirty="0" err="1"/>
              <a:t>srv</a:t>
            </a:r>
            <a:r>
              <a:rPr lang="en-US" sz="2000" dirty="0"/>
              <a:t>/apache/admins/html' do</a:t>
            </a:r>
          </a:p>
          <a:p>
            <a:pPr>
              <a:lnSpc>
                <a:spcPct val="80000"/>
              </a:lnSpc>
            </a:pPr>
            <a:r>
              <a:rPr lang="en-US" sz="2000" dirty="0"/>
              <a:t>  recursive true</a:t>
            </a:r>
          </a:p>
          <a:p>
            <a:pPr>
              <a:lnSpc>
                <a:spcPct val="80000"/>
              </a:lnSpc>
            </a:pPr>
            <a:r>
              <a:rPr lang="en-US" sz="2000" dirty="0"/>
              <a:t>  mode '0755'</a:t>
            </a:r>
          </a:p>
          <a:p>
            <a:pPr>
              <a:lnSpc>
                <a:spcPct val="80000"/>
              </a:lnSpc>
            </a:pPr>
            <a:r>
              <a:rPr lang="en-US" sz="2000" dirty="0"/>
              <a:t>end</a:t>
            </a:r>
          </a:p>
          <a:p>
            <a:pPr>
              <a:lnSpc>
                <a:spcPct val="80000"/>
              </a:lnSpc>
            </a:pPr>
            <a:endParaRPr lang="en-US" sz="2000" dirty="0"/>
          </a:p>
          <a:p>
            <a:pPr>
              <a:lnSpc>
                <a:spcPct val="80000"/>
              </a:lnSpc>
            </a:pPr>
            <a:r>
              <a:rPr lang="en-US" sz="2000" dirty="0"/>
              <a:t>template '/</a:t>
            </a:r>
            <a:r>
              <a:rPr lang="en-US" sz="2000" dirty="0" err="1"/>
              <a:t>etc</a:t>
            </a:r>
            <a:r>
              <a:rPr lang="en-US" sz="2000" dirty="0"/>
              <a:t>/</a:t>
            </a:r>
            <a:r>
              <a:rPr lang="en-US" sz="2000" dirty="0" err="1"/>
              <a:t>httpd</a:t>
            </a:r>
            <a:r>
              <a:rPr lang="en-US" sz="2000" dirty="0"/>
              <a:t>/</a:t>
            </a:r>
            <a:r>
              <a:rPr lang="en-US" sz="2000" dirty="0" err="1"/>
              <a:t>conf.d</a:t>
            </a:r>
            <a:r>
              <a:rPr lang="en-US" sz="2000" dirty="0"/>
              <a:t>/</a:t>
            </a:r>
            <a:r>
              <a:rPr lang="en-US" sz="2000" dirty="0" err="1"/>
              <a:t>admins.conf</a:t>
            </a:r>
            <a:r>
              <a:rPr lang="en-US" sz="2000" dirty="0"/>
              <a:t>' do</a:t>
            </a:r>
          </a:p>
          <a:p>
            <a:pPr>
              <a:lnSpc>
                <a:spcPct val="80000"/>
              </a:lnSpc>
            </a:pPr>
            <a:r>
              <a:rPr lang="en-US" sz="2000" dirty="0"/>
              <a:t>  source '</a:t>
            </a:r>
            <a:r>
              <a:rPr lang="en-US" sz="2000" dirty="0" err="1"/>
              <a:t>conf.erb</a:t>
            </a:r>
            <a:r>
              <a:rPr lang="en-US" sz="2000" dirty="0"/>
              <a:t>'</a:t>
            </a:r>
          </a:p>
          <a:p>
            <a:pPr>
              <a:lnSpc>
                <a:spcPct val="80000"/>
              </a:lnSpc>
            </a:pPr>
            <a:r>
              <a:rPr lang="en-US" sz="2000" dirty="0"/>
              <a:t>  mode '0644'</a:t>
            </a:r>
          </a:p>
          <a:p>
            <a:pPr>
              <a:lnSpc>
                <a:spcPct val="80000"/>
              </a:lnSpc>
            </a:pPr>
            <a:r>
              <a:rPr lang="en-US" sz="2000" dirty="0"/>
              <a:t>  variables(</a:t>
            </a:r>
            <a:r>
              <a:rPr lang="en-US" sz="2000" dirty="0" err="1"/>
              <a:t>document_root</a:t>
            </a:r>
            <a:r>
              <a:rPr lang="en-US" sz="2000" dirty="0"/>
              <a:t>:'/</a:t>
            </a:r>
            <a:r>
              <a:rPr lang="en-US" sz="2000" dirty="0" err="1"/>
              <a:t>srv</a:t>
            </a:r>
            <a:r>
              <a:rPr lang="en-US" sz="2000" dirty="0"/>
              <a:t>/apache/admins/html', port: 8080)</a:t>
            </a:r>
          </a:p>
          <a:p>
            <a:pPr>
              <a:lnSpc>
                <a:spcPct val="80000"/>
              </a:lnSpc>
            </a:pPr>
            <a:r>
              <a:rPr lang="en-US" sz="2000" dirty="0"/>
              <a:t>  notifies :restart, 'service[</a:t>
            </a:r>
            <a:r>
              <a:rPr lang="en-US" sz="2000" dirty="0" err="1"/>
              <a:t>httpd</a:t>
            </a:r>
            <a:r>
              <a:rPr lang="en-US" sz="2000" dirty="0"/>
              <a:t>]'</a:t>
            </a:r>
          </a:p>
          <a:p>
            <a:pPr>
              <a:lnSpc>
                <a:spcPct val="80000"/>
              </a:lnSpc>
            </a:pPr>
            <a:r>
              <a:rPr lang="en-US" sz="2000" dirty="0"/>
              <a:t>end</a:t>
            </a:r>
          </a:p>
          <a:p>
            <a:pPr>
              <a:lnSpc>
                <a:spcPct val="80000"/>
              </a:lnSpc>
            </a:pPr>
            <a:endParaRPr lang="en-US" sz="2000" dirty="0"/>
          </a:p>
          <a:p>
            <a:pPr>
              <a:lnSpc>
                <a:spcPct val="80000"/>
              </a:lnSpc>
            </a:pPr>
            <a:r>
              <a:rPr lang="en-US" sz="2000" dirty="0"/>
              <a:t>file '/</a:t>
            </a:r>
            <a:r>
              <a:rPr lang="en-US" sz="2000" dirty="0" err="1"/>
              <a:t>srv</a:t>
            </a:r>
            <a:r>
              <a:rPr lang="en-US" sz="2000" dirty="0"/>
              <a:t>/apache/admins/html/index.html' do</a:t>
            </a:r>
          </a:p>
          <a:p>
            <a:pPr>
              <a:lnSpc>
                <a:spcPct val="80000"/>
              </a:lnSpc>
            </a:pPr>
            <a:r>
              <a:rPr lang="en-US" sz="2000" dirty="0"/>
              <a:t>  content '&lt;h1&gt;Welcome admins!&lt;/h1&gt;'</a:t>
            </a:r>
          </a:p>
          <a:p>
            <a:pPr>
              <a:lnSpc>
                <a:spcPct val="80000"/>
              </a:lnSpc>
            </a:pPr>
            <a:r>
              <a:rPr lang="en-US" sz="2000" dirty="0"/>
              <a:t>end</a:t>
            </a:r>
          </a:p>
          <a:p>
            <a:pPr>
              <a:lnSpc>
                <a:spcPct val="80000"/>
              </a:lnSpc>
            </a:pPr>
            <a:r>
              <a:rPr lang="en-US" sz="2000" dirty="0"/>
              <a:t># ... CONTINUES ON THE NEXT SLIDE ...</a:t>
            </a:r>
          </a:p>
        </p:txBody>
      </p:sp>
      <p:sp>
        <p:nvSpPr>
          <p:cNvPr id="4" name="Text Placeholder 3"/>
          <p:cNvSpPr>
            <a:spLocks noGrp="1"/>
          </p:cNvSpPr>
          <p:nvPr>
            <p:ph type="body" sz="quarter" idx="11"/>
          </p:nvPr>
        </p:nvSpPr>
        <p:spPr/>
        <p:txBody>
          <a:bodyPr/>
          <a:lstStyle/>
          <a:p>
            <a:r>
              <a:rPr lang="en-US" dirty="0"/>
              <a:t>~/apache/recipes/</a:t>
            </a:r>
            <a:r>
              <a:rPr lang="en-US" dirty="0" err="1"/>
              <a:t>default.rb</a:t>
            </a:r>
            <a:endParaRPr lang="en-US" dirty="0"/>
          </a:p>
        </p:txBody>
      </p:sp>
    </p:spTree>
    <p:extLst>
      <p:ext uri="{BB962C8B-B14F-4D97-AF65-F5344CB8AC3E}">
        <p14:creationId xmlns:p14="http://schemas.microsoft.com/office/powerpoint/2010/main" val="3280664539"/>
      </p:ext>
    </p:extLst>
  </p:cSld>
  <p:clrMapOvr>
    <a:masterClrMapping/>
  </p:clrMapOvr>
  <p:transition spd="med">
    <p:fade/>
  </p:transition>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Reviewing the Default Recipe</a:t>
            </a:r>
          </a:p>
        </p:txBody>
      </p:sp>
      <p:sp>
        <p:nvSpPr>
          <p:cNvPr id="3" name="Content Placeholder 2"/>
          <p:cNvSpPr>
            <a:spLocks noGrp="1"/>
          </p:cNvSpPr>
          <p:nvPr>
            <p:ph sz="quarter" idx="10"/>
          </p:nvPr>
        </p:nvSpPr>
        <p:spPr/>
        <p:txBody>
          <a:bodyPr>
            <a:noAutofit/>
          </a:bodyPr>
          <a:lstStyle/>
          <a:p>
            <a:pPr>
              <a:lnSpc>
                <a:spcPct val="80000"/>
              </a:lnSpc>
            </a:pPr>
            <a:r>
              <a:rPr lang="en-US" sz="2000" dirty="0"/>
              <a:t># ... CONTINUES FROM THE PREVIOUS SLIDE ...</a:t>
            </a:r>
          </a:p>
          <a:p>
            <a:pPr>
              <a:lnSpc>
                <a:spcPct val="80000"/>
              </a:lnSpc>
            </a:pPr>
            <a:endParaRPr lang="en-US" sz="2000" dirty="0"/>
          </a:p>
          <a:p>
            <a:pPr>
              <a:lnSpc>
                <a:spcPct val="80000"/>
              </a:lnSpc>
            </a:pPr>
            <a:r>
              <a:rPr lang="en-US" sz="2000" dirty="0"/>
              <a:t>service '</a:t>
            </a:r>
            <a:r>
              <a:rPr lang="en-US" sz="2000" dirty="0" err="1"/>
              <a:t>httpd</a:t>
            </a:r>
            <a:r>
              <a:rPr lang="en-US" sz="2000" dirty="0"/>
              <a:t>' do</a:t>
            </a:r>
          </a:p>
          <a:p>
            <a:pPr>
              <a:lnSpc>
                <a:spcPct val="80000"/>
              </a:lnSpc>
            </a:pPr>
            <a:r>
              <a:rPr lang="en-US" sz="2000" dirty="0"/>
              <a:t>  action [:enable, :start]</a:t>
            </a:r>
          </a:p>
          <a:p>
            <a:pPr>
              <a:lnSpc>
                <a:spcPct val="80000"/>
              </a:lnSpc>
            </a:pPr>
            <a:r>
              <a:rPr lang="en-US" sz="2000" dirty="0"/>
              <a:t>end</a:t>
            </a:r>
          </a:p>
          <a:p>
            <a:pPr>
              <a:lnSpc>
                <a:spcPct val="80000"/>
              </a:lnSpc>
            </a:pPr>
            <a:endParaRPr lang="en-US" sz="2000" dirty="0"/>
          </a:p>
        </p:txBody>
      </p:sp>
      <p:sp>
        <p:nvSpPr>
          <p:cNvPr id="4" name="Text Placeholder 3"/>
          <p:cNvSpPr>
            <a:spLocks noGrp="1"/>
          </p:cNvSpPr>
          <p:nvPr>
            <p:ph type="body" sz="quarter" idx="11"/>
          </p:nvPr>
        </p:nvSpPr>
        <p:spPr/>
        <p:txBody>
          <a:bodyPr/>
          <a:lstStyle/>
          <a:p>
            <a:r>
              <a:rPr lang="en-US" dirty="0"/>
              <a:t>~/apache/recipes/</a:t>
            </a:r>
            <a:r>
              <a:rPr lang="en-US" dirty="0" err="1"/>
              <a:t>default.rb</a:t>
            </a:r>
            <a:endParaRPr lang="en-US" dirty="0"/>
          </a:p>
        </p:txBody>
      </p:sp>
    </p:spTree>
    <p:extLst>
      <p:ext uri="{BB962C8B-B14F-4D97-AF65-F5344CB8AC3E}">
        <p14:creationId xmlns:p14="http://schemas.microsoft.com/office/powerpoint/2010/main" val="812999881"/>
      </p:ext>
    </p:extLst>
  </p:cSld>
  <p:clrMapOvr>
    <a:masterClrMapping/>
  </p:clrMapOvr>
  <p:transition spd="med">
    <p:fade/>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Review the Cookbook</a:t>
            </a:r>
          </a:p>
        </p:txBody>
      </p:sp>
      <p:sp>
        <p:nvSpPr>
          <p:cNvPr id="3" name="Content Placeholder 2"/>
          <p:cNvSpPr>
            <a:spLocks noGrp="1"/>
          </p:cNvSpPr>
          <p:nvPr>
            <p:ph sz="quarter" idx="11"/>
          </p:nvPr>
        </p:nvSpPr>
        <p:spPr/>
        <p:txBody>
          <a:bodyPr/>
          <a:lstStyle/>
          <a:p>
            <a:r>
              <a:rPr lang="en-US" dirty="0"/>
              <a:t>We need to make sure everything works before we get started.</a:t>
            </a:r>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Checkout different branch of cookbook</a:t>
            </a:r>
          </a:p>
          <a:p>
            <a:pPr marL="342900" indent="-342900">
              <a:buFont typeface="Wingdings" charset="2"/>
              <a:buChar char="ü"/>
            </a:pPr>
            <a:r>
              <a:rPr lang="en-US" dirty="0"/>
              <a:t>Review and execute the integration tests</a:t>
            </a:r>
          </a:p>
          <a:p>
            <a:pPr marL="342900" indent="-342900">
              <a:buFont typeface="Wingdings" charset="2"/>
              <a:buChar char="ü"/>
            </a:pPr>
            <a:r>
              <a:rPr lang="en-US" dirty="0"/>
              <a:t>Review and execute the unit tests</a:t>
            </a:r>
          </a:p>
          <a:p>
            <a:pPr marL="342900" indent="-342900">
              <a:buFont typeface="Wingdings" charset="2"/>
              <a:buChar char="ü"/>
            </a:pPr>
            <a:r>
              <a:rPr lang="en-US" dirty="0"/>
              <a:t>Review the default recipe</a:t>
            </a:r>
          </a:p>
          <a:p>
            <a:pPr marL="342900" indent="-342900">
              <a:buFont typeface="Wingdings" charset="2"/>
              <a:buChar char="q"/>
            </a:pPr>
            <a:endParaRPr lang="en-US" dirty="0"/>
          </a:p>
          <a:p>
            <a:pPr marL="342900" indent="-342900">
              <a:buFont typeface="Wingdings" charset="2"/>
              <a:buChar char="q"/>
            </a:pPr>
            <a:endParaRPr lang="en-US" dirty="0"/>
          </a:p>
        </p:txBody>
      </p:sp>
    </p:spTree>
    <p:extLst>
      <p:ext uri="{BB962C8B-B14F-4D97-AF65-F5344CB8AC3E}">
        <p14:creationId xmlns:p14="http://schemas.microsoft.com/office/powerpoint/2010/main" val="3085003782"/>
      </p:ext>
    </p:extLst>
  </p:cSld>
  <p:clrMapOvr>
    <a:masterClrMapping/>
  </p:clrMapOvr>
  <p:transition spd="med">
    <p:fade/>
  </p:transition>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Creating a Custom Resource</a:t>
            </a:r>
          </a:p>
        </p:txBody>
      </p:sp>
      <p:sp>
        <p:nvSpPr>
          <p:cNvPr id="3" name="Content Placeholder 2"/>
          <p:cNvSpPr>
            <a:spLocks noGrp="1"/>
          </p:cNvSpPr>
          <p:nvPr>
            <p:ph sz="quarter" idx="11"/>
          </p:nvPr>
        </p:nvSpPr>
        <p:spPr/>
        <p:txBody>
          <a:bodyPr/>
          <a:lstStyle/>
          <a:p>
            <a:r>
              <a:rPr lang="en-US" dirty="0"/>
              <a:t>This will make our recipe much cleaner.</a:t>
            </a:r>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a:t>Create a custom resource that create the admin site</a:t>
            </a:r>
          </a:p>
          <a:p>
            <a:pPr marL="342900" indent="-342900">
              <a:buFont typeface="Wingdings" charset="2"/>
              <a:buChar char="q"/>
            </a:pPr>
            <a:r>
              <a:rPr lang="en-US" dirty="0"/>
              <a:t>Allow the custom resource to have configurable properties</a:t>
            </a:r>
          </a:p>
          <a:p>
            <a:pPr marL="342900" indent="-342900">
              <a:buFont typeface="Wingdings" charset="2"/>
              <a:buChar char="q"/>
            </a:pPr>
            <a:endParaRPr lang="en-US" dirty="0"/>
          </a:p>
        </p:txBody>
      </p:sp>
    </p:spTree>
    <p:extLst>
      <p:ext uri="{BB962C8B-B14F-4D97-AF65-F5344CB8AC3E}">
        <p14:creationId xmlns:p14="http://schemas.microsoft.com/office/powerpoint/2010/main" val="3106112708"/>
      </p:ext>
    </p:extLst>
  </p:cSld>
  <p:clrMapOvr>
    <a:masterClrMapping/>
  </p:clrMapOvr>
  <p:transition spd="med">
    <p:fade/>
  </p:transition>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000" dirty="0"/>
              <a:t>Compiling Cookbooks...</a:t>
            </a:r>
          </a:p>
          <a:p>
            <a:r>
              <a:rPr lang="en-US" sz="2000" dirty="0"/>
              <a:t>Recipe: </a:t>
            </a:r>
            <a:r>
              <a:rPr lang="en-US" sz="2000" dirty="0" err="1"/>
              <a:t>code_generator</a:t>
            </a:r>
            <a:r>
              <a:rPr lang="en-US" sz="2000" dirty="0"/>
              <a:t>::</a:t>
            </a:r>
            <a:r>
              <a:rPr lang="en-US" sz="2000" dirty="0" err="1"/>
              <a:t>lwrp</a:t>
            </a:r>
            <a:endParaRPr lang="en-US" sz="2000" dirty="0"/>
          </a:p>
          <a:p>
            <a:r>
              <a:rPr lang="en-US" sz="2000" dirty="0"/>
              <a:t>  * directory[/home/chef/apache/resources] action create</a:t>
            </a:r>
          </a:p>
          <a:p>
            <a:r>
              <a:rPr lang="en-US" sz="2000" dirty="0"/>
              <a:t>    - create new directory /home/chef/apache/resources</a:t>
            </a:r>
          </a:p>
          <a:p>
            <a:r>
              <a:rPr lang="en-US" sz="2000" dirty="0"/>
              <a:t>  * template[/home/chef/apache/resources/</a:t>
            </a:r>
            <a:r>
              <a:rPr lang="en-US" sz="2000" dirty="0" err="1"/>
              <a:t>vhost.rb</a:t>
            </a:r>
            <a:r>
              <a:rPr lang="en-US" sz="2000" dirty="0"/>
              <a:t>] action create</a:t>
            </a:r>
          </a:p>
          <a:p>
            <a:r>
              <a:rPr lang="en-US" sz="2000" dirty="0"/>
              <a:t>    - create new file </a:t>
            </a:r>
            <a:r>
              <a:rPr lang="mr-IN" sz="2000" dirty="0"/>
              <a:t>~/</a:t>
            </a:r>
            <a:r>
              <a:rPr lang="en-US" sz="2000" dirty="0"/>
              <a:t>apache/resources/</a:t>
            </a:r>
            <a:r>
              <a:rPr lang="en-US" sz="2000" dirty="0" err="1"/>
              <a:t>vhost.rb</a:t>
            </a:r>
            <a:endParaRPr lang="en-US" sz="2000" dirty="0"/>
          </a:p>
          <a:p>
            <a:r>
              <a:rPr lang="en-US" sz="2000" dirty="0"/>
              <a:t>    - update content in file /home/chef/apache/resources/</a:t>
            </a:r>
            <a:r>
              <a:rPr lang="en-US" sz="2000" dirty="0" err="1"/>
              <a:t>vhost.rb</a:t>
            </a:r>
            <a:r>
              <a:rPr lang="en-US" sz="2000" dirty="0"/>
              <a:t> from none to e3b0c4</a:t>
            </a:r>
          </a:p>
          <a:p>
            <a:r>
              <a:rPr lang="en-US" sz="2000" dirty="0"/>
              <a:t>    (diff output suppressed by </a:t>
            </a:r>
            <a:r>
              <a:rPr lang="en-US" sz="2000" dirty="0" err="1"/>
              <a:t>config</a:t>
            </a:r>
            <a:r>
              <a:rPr lang="en-US" sz="2000" dirty="0"/>
              <a:t>)</a:t>
            </a:r>
          </a:p>
          <a:p>
            <a:r>
              <a:rPr lang="en-US" sz="2000" dirty="0"/>
              <a:t>  * directory[/home/chef/apache/providers] action create</a:t>
            </a:r>
          </a:p>
        </p:txBody>
      </p:sp>
      <p:sp>
        <p:nvSpPr>
          <p:cNvPr id="3" name="Text Placeholder 2"/>
          <p:cNvSpPr>
            <a:spLocks noGrp="1"/>
          </p:cNvSpPr>
          <p:nvPr>
            <p:ph type="body" sz="quarter" idx="11"/>
          </p:nvPr>
        </p:nvSpPr>
        <p:spPr/>
        <p:txBody>
          <a:bodyPr/>
          <a:lstStyle/>
          <a:p>
            <a:r>
              <a:rPr lang="en-US" dirty="0"/>
              <a:t>&gt; chef generate </a:t>
            </a:r>
            <a:r>
              <a:rPr lang="en-US" dirty="0" err="1"/>
              <a:t>lwrp</a:t>
            </a:r>
            <a:r>
              <a:rPr lang="en-US" dirty="0"/>
              <a:t> </a:t>
            </a:r>
            <a:r>
              <a:rPr lang="en-US" dirty="0" err="1"/>
              <a:t>vhost</a:t>
            </a:r>
            <a:endParaRPr lang="en-US" dirty="0"/>
          </a:p>
        </p:txBody>
      </p:sp>
      <p:sp>
        <p:nvSpPr>
          <p:cNvPr id="5" name="Title 4"/>
          <p:cNvSpPr>
            <a:spLocks noGrp="1"/>
          </p:cNvSpPr>
          <p:nvPr>
            <p:ph type="title"/>
          </p:nvPr>
        </p:nvSpPr>
        <p:spPr/>
        <p:txBody>
          <a:bodyPr/>
          <a:lstStyle/>
          <a:p>
            <a:r>
              <a:rPr lang="en-US" dirty="0"/>
              <a:t>Generating a Custom Resource</a:t>
            </a:r>
          </a:p>
        </p:txBody>
      </p:sp>
    </p:spTree>
    <p:extLst>
      <p:ext uri="{BB962C8B-B14F-4D97-AF65-F5344CB8AC3E}">
        <p14:creationId xmlns:p14="http://schemas.microsoft.com/office/powerpoint/2010/main" val="2680785113"/>
      </p:ext>
    </p:extLst>
  </p:cSld>
  <p:clrMapOvr>
    <a:masterClrMapping/>
  </p:clrMapOvr>
  <p:transition spd="med">
    <p:fade/>
  </p:transition>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the Create Action</a:t>
            </a:r>
          </a:p>
        </p:txBody>
      </p:sp>
      <p:sp>
        <p:nvSpPr>
          <p:cNvPr id="3" name="Content Placeholder 2"/>
          <p:cNvSpPr>
            <a:spLocks noGrp="1"/>
          </p:cNvSpPr>
          <p:nvPr>
            <p:ph sz="quarter" idx="10"/>
          </p:nvPr>
        </p:nvSpPr>
        <p:spPr/>
        <p:txBody>
          <a:bodyPr/>
          <a:lstStyle/>
          <a:p>
            <a:r>
              <a:rPr lang="en-US" dirty="0"/>
              <a:t>action :create do</a:t>
            </a:r>
          </a:p>
          <a:p>
            <a:endParaRPr lang="en-US" dirty="0"/>
          </a:p>
          <a:p>
            <a:r>
              <a:rPr lang="en-US" dirty="0"/>
              <a:t>end</a:t>
            </a:r>
          </a:p>
        </p:txBody>
      </p:sp>
      <p:sp>
        <p:nvSpPr>
          <p:cNvPr id="4" name="Text Placeholder 3"/>
          <p:cNvSpPr>
            <a:spLocks noGrp="1"/>
          </p:cNvSpPr>
          <p:nvPr>
            <p:ph type="body" sz="quarter" idx="11"/>
          </p:nvPr>
        </p:nvSpPr>
        <p:spPr/>
        <p:txBody>
          <a:bodyPr/>
          <a:lstStyle/>
          <a:p>
            <a:r>
              <a:rPr lang="en-US" dirty="0"/>
              <a:t>~/apache/resources/</a:t>
            </a:r>
            <a:r>
              <a:rPr lang="en-US" dirty="0" err="1"/>
              <a:t>vhost.rb</a:t>
            </a:r>
            <a:endParaRPr lang="en-US" dirty="0"/>
          </a:p>
        </p:txBody>
      </p:sp>
      <p:sp>
        <p:nvSpPr>
          <p:cNvPr id="6" name="Text Placeholder 5"/>
          <p:cNvSpPr>
            <a:spLocks noGrp="1"/>
          </p:cNvSpPr>
          <p:nvPr>
            <p:ph type="body" sz="quarter" idx="13"/>
          </p:nvPr>
        </p:nvSpPr>
        <p:spPr>
          <a:xfrm>
            <a:off x="1135042" y="2126190"/>
            <a:ext cx="14404273" cy="1603022"/>
          </a:xfrm>
        </p:spPr>
        <p:txBody>
          <a:bodyPr/>
          <a:lstStyle/>
          <a:p>
            <a:endParaRPr lang="en-US" dirty="0"/>
          </a:p>
        </p:txBody>
      </p:sp>
    </p:spTree>
    <p:extLst>
      <p:ext uri="{BB962C8B-B14F-4D97-AF65-F5344CB8AC3E}">
        <p14:creationId xmlns:p14="http://schemas.microsoft.com/office/powerpoint/2010/main" val="436050069"/>
      </p:ext>
    </p:extLst>
  </p:cSld>
  <p:clrMapOvr>
    <a:masterClrMapping/>
  </p:clrMapOvr>
  <p:transition spd="med">
    <p:fade/>
  </p:transition>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Implementing the Create Action</a:t>
            </a:r>
          </a:p>
        </p:txBody>
      </p:sp>
      <p:sp>
        <p:nvSpPr>
          <p:cNvPr id="3" name="Content Placeholder 2"/>
          <p:cNvSpPr>
            <a:spLocks noGrp="1"/>
          </p:cNvSpPr>
          <p:nvPr>
            <p:ph sz="quarter" idx="10"/>
          </p:nvPr>
        </p:nvSpPr>
        <p:spPr/>
        <p:txBody>
          <a:bodyPr>
            <a:noAutofit/>
          </a:bodyPr>
          <a:lstStyle/>
          <a:p>
            <a:pPr>
              <a:lnSpc>
                <a:spcPct val="80000"/>
              </a:lnSpc>
            </a:pPr>
            <a:r>
              <a:rPr lang="en-US" sz="2000" dirty="0"/>
              <a:t>action :create do</a:t>
            </a:r>
          </a:p>
          <a:p>
            <a:pPr>
              <a:lnSpc>
                <a:spcPct val="80000"/>
              </a:lnSpc>
            </a:pPr>
            <a:r>
              <a:rPr lang="en-US" sz="2000" dirty="0"/>
              <a:t>  directory '/</a:t>
            </a:r>
            <a:r>
              <a:rPr lang="en-US" sz="2000" dirty="0" err="1"/>
              <a:t>srv</a:t>
            </a:r>
            <a:r>
              <a:rPr lang="en-US" sz="2000" dirty="0"/>
              <a:t>/apache/admins/html' do</a:t>
            </a:r>
          </a:p>
          <a:p>
            <a:pPr>
              <a:lnSpc>
                <a:spcPct val="80000"/>
              </a:lnSpc>
            </a:pPr>
            <a:r>
              <a:rPr lang="en-US" sz="2000" dirty="0"/>
              <a:t>    recursive true</a:t>
            </a:r>
          </a:p>
          <a:p>
            <a:pPr>
              <a:lnSpc>
                <a:spcPct val="80000"/>
              </a:lnSpc>
            </a:pPr>
            <a:r>
              <a:rPr lang="en-US" sz="2000" dirty="0"/>
              <a:t>    mode '0755'</a:t>
            </a:r>
          </a:p>
          <a:p>
            <a:pPr>
              <a:lnSpc>
                <a:spcPct val="80000"/>
              </a:lnSpc>
            </a:pPr>
            <a:r>
              <a:rPr lang="en-US" sz="2000" dirty="0"/>
              <a:t>  end</a:t>
            </a:r>
          </a:p>
          <a:p>
            <a:pPr>
              <a:lnSpc>
                <a:spcPct val="80000"/>
              </a:lnSpc>
            </a:pPr>
            <a:endParaRPr lang="en-US" sz="2000" dirty="0"/>
          </a:p>
          <a:p>
            <a:pPr>
              <a:lnSpc>
                <a:spcPct val="80000"/>
              </a:lnSpc>
            </a:pPr>
            <a:r>
              <a:rPr lang="en-US" sz="2000" dirty="0"/>
              <a:t>  template '/</a:t>
            </a:r>
            <a:r>
              <a:rPr lang="en-US" sz="2000" dirty="0" err="1"/>
              <a:t>etc</a:t>
            </a:r>
            <a:r>
              <a:rPr lang="en-US" sz="2000" dirty="0"/>
              <a:t>/</a:t>
            </a:r>
            <a:r>
              <a:rPr lang="en-US" sz="2000" dirty="0" err="1"/>
              <a:t>httpd</a:t>
            </a:r>
            <a:r>
              <a:rPr lang="en-US" sz="2000" dirty="0"/>
              <a:t>/</a:t>
            </a:r>
            <a:r>
              <a:rPr lang="en-US" sz="2000" dirty="0" err="1"/>
              <a:t>conf.d</a:t>
            </a:r>
            <a:r>
              <a:rPr lang="en-US" sz="2000" dirty="0"/>
              <a:t>/</a:t>
            </a:r>
            <a:r>
              <a:rPr lang="en-US" sz="2000" dirty="0" err="1"/>
              <a:t>admins.conf</a:t>
            </a:r>
            <a:r>
              <a:rPr lang="en-US" sz="2000" dirty="0"/>
              <a:t>' do</a:t>
            </a:r>
          </a:p>
          <a:p>
            <a:pPr>
              <a:lnSpc>
                <a:spcPct val="80000"/>
              </a:lnSpc>
            </a:pPr>
            <a:r>
              <a:rPr lang="en-US" sz="2000" dirty="0"/>
              <a:t>    source '</a:t>
            </a:r>
            <a:r>
              <a:rPr lang="en-US" sz="2000" dirty="0" err="1"/>
              <a:t>conf.erb</a:t>
            </a:r>
            <a:r>
              <a:rPr lang="en-US" sz="2000" dirty="0"/>
              <a:t>'</a:t>
            </a:r>
          </a:p>
          <a:p>
            <a:pPr>
              <a:lnSpc>
                <a:spcPct val="80000"/>
              </a:lnSpc>
            </a:pPr>
            <a:r>
              <a:rPr lang="en-US" sz="2000" dirty="0"/>
              <a:t>    mode '0644'</a:t>
            </a:r>
          </a:p>
          <a:p>
            <a:pPr>
              <a:lnSpc>
                <a:spcPct val="80000"/>
              </a:lnSpc>
            </a:pPr>
            <a:r>
              <a:rPr lang="en-US" sz="2000" dirty="0"/>
              <a:t>    variables(</a:t>
            </a:r>
            <a:r>
              <a:rPr lang="en-US" sz="2000" dirty="0" err="1"/>
              <a:t>document_root</a:t>
            </a:r>
            <a:r>
              <a:rPr lang="en-US" sz="2000" dirty="0"/>
              <a:t>: '/</a:t>
            </a:r>
            <a:r>
              <a:rPr lang="en-US" sz="2000" dirty="0" err="1"/>
              <a:t>srv</a:t>
            </a:r>
            <a:r>
              <a:rPr lang="en-US" sz="2000" dirty="0"/>
              <a:t>/apache/admins/</a:t>
            </a:r>
            <a:r>
              <a:rPr lang="en-US" sz="2000" dirty="0" err="1"/>
              <a:t>html',port</a:t>
            </a:r>
            <a:r>
              <a:rPr lang="en-US" sz="2000" dirty="0"/>
              <a:t>: 8080)</a:t>
            </a:r>
          </a:p>
          <a:p>
            <a:pPr>
              <a:lnSpc>
                <a:spcPct val="80000"/>
              </a:lnSpc>
            </a:pPr>
            <a:r>
              <a:rPr lang="en-US" sz="2000" dirty="0"/>
              <a:t>    notifies :restart, 'service[</a:t>
            </a:r>
            <a:r>
              <a:rPr lang="en-US" sz="2000" dirty="0" err="1"/>
              <a:t>httpd</a:t>
            </a:r>
            <a:r>
              <a:rPr lang="en-US" sz="2000" dirty="0"/>
              <a:t>]'</a:t>
            </a:r>
          </a:p>
          <a:p>
            <a:pPr>
              <a:lnSpc>
                <a:spcPct val="80000"/>
              </a:lnSpc>
            </a:pPr>
            <a:r>
              <a:rPr lang="en-US" sz="2000" dirty="0"/>
              <a:t>  end</a:t>
            </a:r>
          </a:p>
          <a:p>
            <a:pPr>
              <a:lnSpc>
                <a:spcPct val="80000"/>
              </a:lnSpc>
            </a:pPr>
            <a:endParaRPr lang="en-US" sz="2000" dirty="0"/>
          </a:p>
          <a:p>
            <a:pPr>
              <a:lnSpc>
                <a:spcPct val="80000"/>
              </a:lnSpc>
            </a:pPr>
            <a:r>
              <a:rPr lang="en-US" sz="2000" dirty="0"/>
              <a:t>  file '/</a:t>
            </a:r>
            <a:r>
              <a:rPr lang="en-US" sz="2000" dirty="0" err="1"/>
              <a:t>srv</a:t>
            </a:r>
            <a:r>
              <a:rPr lang="en-US" sz="2000" dirty="0"/>
              <a:t>/apache/admins/html/</a:t>
            </a:r>
            <a:r>
              <a:rPr lang="en-US" sz="2000" dirty="0" err="1"/>
              <a:t>index.html</a:t>
            </a:r>
            <a:r>
              <a:rPr lang="en-US" sz="2000" dirty="0"/>
              <a:t>' do</a:t>
            </a:r>
          </a:p>
          <a:p>
            <a:pPr>
              <a:lnSpc>
                <a:spcPct val="80000"/>
              </a:lnSpc>
            </a:pPr>
            <a:r>
              <a:rPr lang="en-US" sz="2000" dirty="0"/>
              <a:t>    content '&lt;h1&gt;Welcome admins!&lt;/h1&gt;'</a:t>
            </a:r>
          </a:p>
          <a:p>
            <a:pPr>
              <a:lnSpc>
                <a:spcPct val="80000"/>
              </a:lnSpc>
            </a:pPr>
            <a:r>
              <a:rPr lang="en-US" sz="2000" dirty="0"/>
              <a:t>  end</a:t>
            </a:r>
          </a:p>
          <a:p>
            <a:pPr>
              <a:lnSpc>
                <a:spcPct val="80000"/>
              </a:lnSpc>
            </a:pPr>
            <a:r>
              <a:rPr lang="en-US" sz="2000" dirty="0"/>
              <a:t>end</a:t>
            </a:r>
          </a:p>
        </p:txBody>
      </p:sp>
      <p:sp>
        <p:nvSpPr>
          <p:cNvPr id="4" name="Text Placeholder 3"/>
          <p:cNvSpPr>
            <a:spLocks noGrp="1"/>
          </p:cNvSpPr>
          <p:nvPr>
            <p:ph type="body" sz="quarter" idx="11"/>
          </p:nvPr>
        </p:nvSpPr>
        <p:spPr/>
        <p:txBody>
          <a:bodyPr/>
          <a:lstStyle/>
          <a:p>
            <a:r>
              <a:rPr lang="en-US" dirty="0"/>
              <a:t>~/apache/resources/</a:t>
            </a:r>
            <a:r>
              <a:rPr lang="en-US" dirty="0" err="1"/>
              <a:t>vhost.rb</a:t>
            </a:r>
            <a:endParaRPr lang="en-US" dirty="0"/>
          </a:p>
        </p:txBody>
      </p:sp>
      <p:sp>
        <p:nvSpPr>
          <p:cNvPr id="6" name="Text Placeholder 5"/>
          <p:cNvSpPr>
            <a:spLocks noGrp="1"/>
          </p:cNvSpPr>
          <p:nvPr>
            <p:ph type="body" sz="quarter" idx="13"/>
          </p:nvPr>
        </p:nvSpPr>
        <p:spPr>
          <a:xfrm>
            <a:off x="1135042" y="2432096"/>
            <a:ext cx="14404273" cy="5161444"/>
          </a:xfrm>
        </p:spPr>
        <p:txBody>
          <a:bodyPr/>
          <a:lstStyle/>
          <a:p>
            <a:endParaRPr lang="en-US" dirty="0"/>
          </a:p>
        </p:txBody>
      </p:sp>
    </p:spTree>
    <p:extLst>
      <p:ext uri="{BB962C8B-B14F-4D97-AF65-F5344CB8AC3E}">
        <p14:creationId xmlns:p14="http://schemas.microsoft.com/office/powerpoint/2010/main" val="3695058557"/>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ext Placeholder 2"/>
          <p:cNvSpPr>
            <a:spLocks noGrp="1"/>
          </p:cNvSpPr>
          <p:nvPr>
            <p:ph type="body" sz="quarter" idx="11"/>
          </p:nvPr>
        </p:nvSpPr>
        <p:spPr/>
        <p:txBody>
          <a:bodyPr/>
          <a:lstStyle/>
          <a:p>
            <a:r>
              <a:rPr lang="en-US" dirty="0"/>
              <a:t>&gt; cd ~</a:t>
            </a:r>
          </a:p>
        </p:txBody>
      </p:sp>
      <p:sp>
        <p:nvSpPr>
          <p:cNvPr id="5" name="Title 4"/>
          <p:cNvSpPr>
            <a:spLocks noGrp="1"/>
          </p:cNvSpPr>
          <p:nvPr>
            <p:ph type="title"/>
          </p:nvPr>
        </p:nvSpPr>
        <p:spPr/>
        <p:txBody>
          <a:bodyPr>
            <a:normAutofit fontScale="90000"/>
          </a:bodyPr>
          <a:lstStyle/>
          <a:p>
            <a:r>
              <a:rPr lang="en-US" dirty="0"/>
              <a:t>Let's Start this Journey in the Home Directory</a:t>
            </a:r>
          </a:p>
        </p:txBody>
      </p:sp>
    </p:spTree>
    <p:extLst>
      <p:ext uri="{BB962C8B-B14F-4D97-AF65-F5344CB8AC3E}">
        <p14:creationId xmlns:p14="http://schemas.microsoft.com/office/powerpoint/2010/main" val="2799120812"/>
      </p:ext>
    </p:extLst>
  </p:cSld>
  <p:clrMapOvr>
    <a:masterClrMapping/>
  </p:clrMapOvr>
  <p:transition spd="med">
    <p:fade/>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Refactoring the Default Recipe</a:t>
            </a:r>
          </a:p>
        </p:txBody>
      </p:sp>
      <p:sp>
        <p:nvSpPr>
          <p:cNvPr id="3" name="Content Placeholder 2"/>
          <p:cNvSpPr>
            <a:spLocks noGrp="1"/>
          </p:cNvSpPr>
          <p:nvPr>
            <p:ph sz="quarter" idx="10"/>
          </p:nvPr>
        </p:nvSpPr>
        <p:spPr>
          <a:xfrm>
            <a:off x="1121104" y="2113747"/>
            <a:ext cx="14423693" cy="5951611"/>
          </a:xfrm>
        </p:spPr>
        <p:txBody>
          <a:bodyPr>
            <a:noAutofit/>
          </a:bodyPr>
          <a:lstStyle/>
          <a:p>
            <a:pPr>
              <a:lnSpc>
                <a:spcPct val="80000"/>
              </a:lnSpc>
            </a:pPr>
            <a:r>
              <a:rPr lang="en-US" sz="2000" dirty="0"/>
              <a:t>#</a:t>
            </a:r>
          </a:p>
          <a:p>
            <a:pPr>
              <a:lnSpc>
                <a:spcPct val="80000"/>
              </a:lnSpc>
            </a:pPr>
            <a:r>
              <a:rPr lang="en-US" sz="2000" dirty="0"/>
              <a:t># Cookbook Name:: apache</a:t>
            </a:r>
          </a:p>
          <a:p>
            <a:pPr>
              <a:lnSpc>
                <a:spcPct val="80000"/>
              </a:lnSpc>
            </a:pPr>
            <a:r>
              <a:rPr lang="en-US" sz="2000" dirty="0"/>
              <a:t># Recipe:: default</a:t>
            </a:r>
          </a:p>
          <a:p>
            <a:pPr>
              <a:lnSpc>
                <a:spcPct val="80000"/>
              </a:lnSpc>
            </a:pPr>
            <a:r>
              <a:rPr lang="en-US" sz="2000" dirty="0"/>
              <a:t>#</a:t>
            </a:r>
          </a:p>
          <a:p>
            <a:pPr>
              <a:lnSpc>
                <a:spcPct val="80000"/>
              </a:lnSpc>
            </a:pPr>
            <a:r>
              <a:rPr lang="en-US" sz="2000" dirty="0"/>
              <a:t># Copyright (c) </a:t>
            </a:r>
            <a:r>
              <a:rPr lang="is-IS" sz="2000" dirty="0"/>
              <a:t>2017</a:t>
            </a:r>
            <a:r>
              <a:rPr lang="en-US" sz="2000" dirty="0"/>
              <a:t> The Authors, All Rights Reserved.</a:t>
            </a:r>
          </a:p>
          <a:p>
            <a:pPr>
              <a:lnSpc>
                <a:spcPct val="80000"/>
              </a:lnSpc>
            </a:pPr>
            <a:r>
              <a:rPr lang="en-US" sz="2000" dirty="0"/>
              <a:t>package '</a:t>
            </a:r>
            <a:r>
              <a:rPr lang="en-US" sz="2000" dirty="0" err="1"/>
              <a:t>httpd</a:t>
            </a:r>
            <a:r>
              <a:rPr lang="en-US" sz="2000" dirty="0"/>
              <a:t>'</a:t>
            </a:r>
          </a:p>
          <a:p>
            <a:pPr>
              <a:lnSpc>
                <a:spcPct val="80000"/>
              </a:lnSpc>
            </a:pPr>
            <a:endParaRPr lang="en-US" sz="2000" dirty="0"/>
          </a:p>
          <a:p>
            <a:pPr>
              <a:lnSpc>
                <a:spcPct val="80000"/>
              </a:lnSpc>
            </a:pPr>
            <a:r>
              <a:rPr lang="en-US" sz="2000" dirty="0"/>
              <a:t>file '/</a:t>
            </a:r>
            <a:r>
              <a:rPr lang="en-US" sz="2000" dirty="0" err="1"/>
              <a:t>var</a:t>
            </a:r>
            <a:r>
              <a:rPr lang="en-US" sz="2000" dirty="0"/>
              <a:t>/www/html/</a:t>
            </a:r>
            <a:r>
              <a:rPr lang="en-US" sz="2000" dirty="0" err="1"/>
              <a:t>index.html</a:t>
            </a:r>
            <a:r>
              <a:rPr lang="en-US" sz="2000" dirty="0"/>
              <a:t>' do</a:t>
            </a:r>
          </a:p>
          <a:p>
            <a:pPr>
              <a:lnSpc>
                <a:spcPct val="80000"/>
              </a:lnSpc>
            </a:pPr>
            <a:r>
              <a:rPr lang="en-US" sz="2000" dirty="0"/>
              <a:t>  content '&lt;h1&gt;Welcome home!&lt;/h1&gt;'</a:t>
            </a:r>
          </a:p>
          <a:p>
            <a:pPr>
              <a:lnSpc>
                <a:spcPct val="80000"/>
              </a:lnSpc>
            </a:pPr>
            <a:r>
              <a:rPr lang="en-US" sz="2000" dirty="0"/>
              <a:t>end</a:t>
            </a:r>
          </a:p>
          <a:p>
            <a:pPr>
              <a:lnSpc>
                <a:spcPct val="80000"/>
              </a:lnSpc>
            </a:pPr>
            <a:endParaRPr lang="en-US" sz="2000" dirty="0"/>
          </a:p>
          <a:p>
            <a:pPr>
              <a:lnSpc>
                <a:spcPct val="80000"/>
              </a:lnSpc>
            </a:pPr>
            <a:r>
              <a:rPr lang="en-US" sz="2000" dirty="0"/>
              <a:t>directory '/</a:t>
            </a:r>
            <a:r>
              <a:rPr lang="en-US" sz="2000" dirty="0" err="1"/>
              <a:t>srv</a:t>
            </a:r>
            <a:r>
              <a:rPr lang="en-US" sz="2000" dirty="0"/>
              <a:t>/apache/admins/html' do</a:t>
            </a:r>
          </a:p>
          <a:p>
            <a:pPr>
              <a:lnSpc>
                <a:spcPct val="80000"/>
              </a:lnSpc>
            </a:pPr>
            <a:r>
              <a:rPr lang="en-US" sz="2000" dirty="0"/>
              <a:t>  recursive true</a:t>
            </a:r>
          </a:p>
          <a:p>
            <a:pPr>
              <a:lnSpc>
                <a:spcPct val="80000"/>
              </a:lnSpc>
            </a:pPr>
            <a:r>
              <a:rPr lang="en-US" sz="2000" dirty="0"/>
              <a:t>  mode '0755'</a:t>
            </a:r>
          </a:p>
          <a:p>
            <a:pPr>
              <a:lnSpc>
                <a:spcPct val="80000"/>
              </a:lnSpc>
            </a:pPr>
            <a:r>
              <a:rPr lang="en-US" sz="2000" dirty="0"/>
              <a:t>end</a:t>
            </a:r>
          </a:p>
          <a:p>
            <a:pPr>
              <a:lnSpc>
                <a:spcPct val="80000"/>
              </a:lnSpc>
            </a:pPr>
            <a:endParaRPr lang="en-US" sz="2000" dirty="0"/>
          </a:p>
        </p:txBody>
      </p:sp>
      <p:sp>
        <p:nvSpPr>
          <p:cNvPr id="4" name="Text Placeholder 3"/>
          <p:cNvSpPr>
            <a:spLocks noGrp="1"/>
          </p:cNvSpPr>
          <p:nvPr>
            <p:ph type="body" sz="quarter" idx="11"/>
          </p:nvPr>
        </p:nvSpPr>
        <p:spPr/>
        <p:txBody>
          <a:bodyPr/>
          <a:lstStyle/>
          <a:p>
            <a:r>
              <a:rPr lang="en-US" dirty="0"/>
              <a:t>~/apache/recipes/</a:t>
            </a:r>
            <a:r>
              <a:rPr lang="en-US" dirty="0" err="1"/>
              <a:t>default.rb</a:t>
            </a:r>
            <a:endParaRPr lang="en-US" dirty="0"/>
          </a:p>
        </p:txBody>
      </p:sp>
      <p:sp>
        <p:nvSpPr>
          <p:cNvPr id="7" name="Text Placeholder 6"/>
          <p:cNvSpPr>
            <a:spLocks noGrp="1"/>
          </p:cNvSpPr>
          <p:nvPr>
            <p:ph type="body" sz="quarter" idx="12"/>
          </p:nvPr>
        </p:nvSpPr>
        <p:spPr>
          <a:xfrm>
            <a:off x="1124446" y="5727191"/>
            <a:ext cx="14404273" cy="1626109"/>
          </a:xfrm>
        </p:spPr>
        <p:txBody>
          <a:bodyPr/>
          <a:lstStyle/>
          <a:p>
            <a:endParaRPr lang="en-US" dirty="0"/>
          </a:p>
        </p:txBody>
      </p:sp>
    </p:spTree>
    <p:extLst>
      <p:ext uri="{BB962C8B-B14F-4D97-AF65-F5344CB8AC3E}">
        <p14:creationId xmlns:p14="http://schemas.microsoft.com/office/powerpoint/2010/main" val="662746258"/>
      </p:ext>
    </p:extLst>
  </p:cSld>
  <p:clrMapOvr>
    <a:masterClrMapping/>
  </p:clrMapOvr>
  <p:transition spd="med">
    <p:fade/>
  </p:transition>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Refactoring the Default Recipe</a:t>
            </a:r>
          </a:p>
        </p:txBody>
      </p:sp>
      <p:sp>
        <p:nvSpPr>
          <p:cNvPr id="3" name="Content Placeholder 2"/>
          <p:cNvSpPr>
            <a:spLocks noGrp="1"/>
          </p:cNvSpPr>
          <p:nvPr>
            <p:ph sz="quarter" idx="10"/>
          </p:nvPr>
        </p:nvSpPr>
        <p:spPr/>
        <p:txBody>
          <a:bodyPr>
            <a:noAutofit/>
          </a:bodyPr>
          <a:lstStyle/>
          <a:p>
            <a:pPr>
              <a:lnSpc>
                <a:spcPct val="80000"/>
              </a:lnSpc>
            </a:pPr>
            <a:r>
              <a:rPr lang="en-US" sz="2000" dirty="0"/>
              <a:t>template '/</a:t>
            </a:r>
            <a:r>
              <a:rPr lang="en-US" sz="2000" dirty="0" err="1"/>
              <a:t>etc</a:t>
            </a:r>
            <a:r>
              <a:rPr lang="en-US" sz="2000" dirty="0"/>
              <a:t>/</a:t>
            </a:r>
            <a:r>
              <a:rPr lang="en-US" sz="2000" dirty="0" err="1"/>
              <a:t>httpd</a:t>
            </a:r>
            <a:r>
              <a:rPr lang="en-US" sz="2000" dirty="0"/>
              <a:t>/</a:t>
            </a:r>
            <a:r>
              <a:rPr lang="en-US" sz="2000" dirty="0" err="1"/>
              <a:t>conf.d</a:t>
            </a:r>
            <a:r>
              <a:rPr lang="en-US" sz="2000" dirty="0"/>
              <a:t>/</a:t>
            </a:r>
            <a:r>
              <a:rPr lang="en-US" sz="2000" dirty="0" err="1"/>
              <a:t>admins.conf</a:t>
            </a:r>
            <a:r>
              <a:rPr lang="en-US" sz="2000" dirty="0"/>
              <a:t>' do</a:t>
            </a:r>
          </a:p>
          <a:p>
            <a:pPr>
              <a:lnSpc>
                <a:spcPct val="80000"/>
              </a:lnSpc>
            </a:pPr>
            <a:r>
              <a:rPr lang="en-US" sz="2000" dirty="0"/>
              <a:t>  source '</a:t>
            </a:r>
            <a:r>
              <a:rPr lang="en-US" sz="2000" dirty="0" err="1"/>
              <a:t>conf.erb</a:t>
            </a:r>
            <a:r>
              <a:rPr lang="en-US" sz="2000" dirty="0"/>
              <a:t>'</a:t>
            </a:r>
          </a:p>
          <a:p>
            <a:pPr>
              <a:lnSpc>
                <a:spcPct val="80000"/>
              </a:lnSpc>
            </a:pPr>
            <a:r>
              <a:rPr lang="en-US" sz="2000" dirty="0"/>
              <a:t>  mode '0644'</a:t>
            </a:r>
          </a:p>
          <a:p>
            <a:pPr>
              <a:lnSpc>
                <a:spcPct val="80000"/>
              </a:lnSpc>
            </a:pPr>
            <a:r>
              <a:rPr lang="en-US" sz="2000" dirty="0"/>
              <a:t>  variables(</a:t>
            </a:r>
          </a:p>
          <a:p>
            <a:pPr>
              <a:lnSpc>
                <a:spcPct val="80000"/>
              </a:lnSpc>
            </a:pPr>
            <a:r>
              <a:rPr lang="en-US" sz="2000" dirty="0"/>
              <a:t>    </a:t>
            </a:r>
            <a:r>
              <a:rPr lang="en-US" sz="2000" dirty="0" err="1"/>
              <a:t>document_root</a:t>
            </a:r>
            <a:r>
              <a:rPr lang="en-US" sz="2000" dirty="0"/>
              <a:t>: '/</a:t>
            </a:r>
            <a:r>
              <a:rPr lang="en-US" sz="2000" dirty="0" err="1"/>
              <a:t>srv</a:t>
            </a:r>
            <a:r>
              <a:rPr lang="en-US" sz="2000" dirty="0"/>
              <a:t>/apache/admins/html',</a:t>
            </a:r>
          </a:p>
          <a:p>
            <a:pPr>
              <a:lnSpc>
                <a:spcPct val="80000"/>
              </a:lnSpc>
            </a:pPr>
            <a:r>
              <a:rPr lang="en-US" sz="2000" dirty="0"/>
              <a:t>    port: 8080</a:t>
            </a:r>
          </a:p>
          <a:p>
            <a:pPr>
              <a:lnSpc>
                <a:spcPct val="80000"/>
              </a:lnSpc>
            </a:pPr>
            <a:r>
              <a:rPr lang="en-US" sz="2000" dirty="0"/>
              <a:t>  )</a:t>
            </a:r>
          </a:p>
          <a:p>
            <a:pPr>
              <a:lnSpc>
                <a:spcPct val="80000"/>
              </a:lnSpc>
            </a:pPr>
            <a:r>
              <a:rPr lang="en-US" sz="2000" dirty="0"/>
              <a:t>  notifies :restart, 'service[</a:t>
            </a:r>
            <a:r>
              <a:rPr lang="en-US" sz="2000" dirty="0" err="1"/>
              <a:t>httpd</a:t>
            </a:r>
            <a:r>
              <a:rPr lang="en-US" sz="2000" dirty="0"/>
              <a:t>]'</a:t>
            </a:r>
          </a:p>
          <a:p>
            <a:pPr>
              <a:lnSpc>
                <a:spcPct val="80000"/>
              </a:lnSpc>
            </a:pPr>
            <a:r>
              <a:rPr lang="en-US" sz="2000" dirty="0"/>
              <a:t>end</a:t>
            </a:r>
          </a:p>
          <a:p>
            <a:pPr>
              <a:lnSpc>
                <a:spcPct val="80000"/>
              </a:lnSpc>
            </a:pPr>
            <a:endParaRPr lang="en-US" sz="2000" dirty="0"/>
          </a:p>
          <a:p>
            <a:pPr>
              <a:lnSpc>
                <a:spcPct val="80000"/>
              </a:lnSpc>
            </a:pPr>
            <a:r>
              <a:rPr lang="en-US" sz="2000" dirty="0"/>
              <a:t>file '/</a:t>
            </a:r>
            <a:r>
              <a:rPr lang="en-US" sz="2000" dirty="0" err="1"/>
              <a:t>srv</a:t>
            </a:r>
            <a:r>
              <a:rPr lang="en-US" sz="2000" dirty="0"/>
              <a:t>/apache/admins/html/index.html' do</a:t>
            </a:r>
          </a:p>
          <a:p>
            <a:pPr>
              <a:lnSpc>
                <a:spcPct val="80000"/>
              </a:lnSpc>
            </a:pPr>
            <a:r>
              <a:rPr lang="en-US" sz="2000" dirty="0"/>
              <a:t>  content '&lt;h1&gt;Welcome admins!&lt;/h1&gt;'</a:t>
            </a:r>
          </a:p>
          <a:p>
            <a:pPr>
              <a:lnSpc>
                <a:spcPct val="80000"/>
              </a:lnSpc>
            </a:pPr>
            <a:r>
              <a:rPr lang="en-US" sz="2000" dirty="0"/>
              <a:t>end</a:t>
            </a:r>
          </a:p>
          <a:p>
            <a:pPr>
              <a:lnSpc>
                <a:spcPct val="80000"/>
              </a:lnSpc>
            </a:pPr>
            <a:endParaRPr lang="en-US" sz="2000" dirty="0"/>
          </a:p>
          <a:p>
            <a:pPr>
              <a:lnSpc>
                <a:spcPct val="80000"/>
              </a:lnSpc>
            </a:pPr>
            <a:r>
              <a:rPr lang="en-US" sz="2000" dirty="0"/>
              <a:t>service '</a:t>
            </a:r>
            <a:r>
              <a:rPr lang="en-US" sz="2000" dirty="0" err="1"/>
              <a:t>httpd</a:t>
            </a:r>
            <a:r>
              <a:rPr lang="en-US" sz="2000" dirty="0"/>
              <a:t>' do</a:t>
            </a:r>
          </a:p>
          <a:p>
            <a:pPr>
              <a:lnSpc>
                <a:spcPct val="80000"/>
              </a:lnSpc>
            </a:pPr>
            <a:r>
              <a:rPr lang="en-US" sz="2000" dirty="0"/>
              <a:t>  action [:enable, :start]</a:t>
            </a:r>
          </a:p>
          <a:p>
            <a:pPr>
              <a:lnSpc>
                <a:spcPct val="80000"/>
              </a:lnSpc>
            </a:pPr>
            <a:r>
              <a:rPr lang="en-US" sz="2000" dirty="0"/>
              <a:t>end</a:t>
            </a:r>
          </a:p>
        </p:txBody>
      </p:sp>
      <p:sp>
        <p:nvSpPr>
          <p:cNvPr id="4" name="Text Placeholder 3"/>
          <p:cNvSpPr>
            <a:spLocks noGrp="1"/>
          </p:cNvSpPr>
          <p:nvPr>
            <p:ph type="body" sz="quarter" idx="11"/>
          </p:nvPr>
        </p:nvSpPr>
        <p:spPr/>
        <p:txBody>
          <a:bodyPr/>
          <a:lstStyle/>
          <a:p>
            <a:r>
              <a:rPr lang="en-US" dirty="0"/>
              <a:t>~/apache/recipes/</a:t>
            </a:r>
            <a:r>
              <a:rPr lang="en-US" dirty="0" err="1"/>
              <a:t>default.rb</a:t>
            </a:r>
            <a:endParaRPr lang="en-US" dirty="0"/>
          </a:p>
        </p:txBody>
      </p:sp>
      <p:sp>
        <p:nvSpPr>
          <p:cNvPr id="7" name="Text Placeholder 6"/>
          <p:cNvSpPr>
            <a:spLocks noGrp="1"/>
          </p:cNvSpPr>
          <p:nvPr>
            <p:ph type="body" sz="quarter" idx="12"/>
          </p:nvPr>
        </p:nvSpPr>
        <p:spPr>
          <a:xfrm>
            <a:off x="1124446" y="2133095"/>
            <a:ext cx="14404273" cy="4514629"/>
          </a:xfrm>
        </p:spPr>
        <p:txBody>
          <a:bodyPr/>
          <a:lstStyle/>
          <a:p>
            <a:endParaRPr lang="en-US" dirty="0"/>
          </a:p>
        </p:txBody>
      </p:sp>
    </p:spTree>
    <p:extLst>
      <p:ext uri="{BB962C8B-B14F-4D97-AF65-F5344CB8AC3E}">
        <p14:creationId xmlns:p14="http://schemas.microsoft.com/office/powerpoint/2010/main" val="1760764652"/>
      </p:ext>
    </p:extLst>
  </p:cSld>
  <p:clrMapOvr>
    <a:masterClrMapping/>
  </p:clrMapOvr>
  <p:transition spd="med">
    <p:fade/>
  </p:transition>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the New Custom Resource</a:t>
            </a:r>
          </a:p>
        </p:txBody>
      </p:sp>
      <p:sp>
        <p:nvSpPr>
          <p:cNvPr id="3" name="Content Placeholder 2"/>
          <p:cNvSpPr>
            <a:spLocks noGrp="1"/>
          </p:cNvSpPr>
          <p:nvPr>
            <p:ph sz="quarter" idx="10"/>
          </p:nvPr>
        </p:nvSpPr>
        <p:spPr/>
        <p:txBody>
          <a:bodyPr>
            <a:noAutofit/>
          </a:bodyPr>
          <a:lstStyle/>
          <a:p>
            <a:pPr>
              <a:lnSpc>
                <a:spcPct val="80000"/>
              </a:lnSpc>
            </a:pPr>
            <a:r>
              <a:rPr lang="en-US" sz="2000" dirty="0"/>
              <a:t>package '</a:t>
            </a:r>
            <a:r>
              <a:rPr lang="en-US" sz="2000" dirty="0" err="1"/>
              <a:t>httpd</a:t>
            </a:r>
            <a:r>
              <a:rPr lang="en-US" sz="2000" dirty="0"/>
              <a:t>'</a:t>
            </a:r>
          </a:p>
          <a:p>
            <a:pPr>
              <a:lnSpc>
                <a:spcPct val="80000"/>
              </a:lnSpc>
            </a:pPr>
            <a:endParaRPr lang="en-US" sz="2000" dirty="0"/>
          </a:p>
          <a:p>
            <a:pPr>
              <a:lnSpc>
                <a:spcPct val="80000"/>
              </a:lnSpc>
            </a:pPr>
            <a:r>
              <a:rPr lang="en-US" sz="2000" dirty="0"/>
              <a:t>file '/</a:t>
            </a:r>
            <a:r>
              <a:rPr lang="en-US" sz="2000" dirty="0" err="1"/>
              <a:t>var</a:t>
            </a:r>
            <a:r>
              <a:rPr lang="en-US" sz="2000" dirty="0"/>
              <a:t>/www/html/</a:t>
            </a:r>
            <a:r>
              <a:rPr lang="en-US" sz="2000" dirty="0" err="1"/>
              <a:t>index.html</a:t>
            </a:r>
            <a:r>
              <a:rPr lang="en-US" sz="2000" dirty="0"/>
              <a:t>' do</a:t>
            </a:r>
          </a:p>
          <a:p>
            <a:pPr>
              <a:lnSpc>
                <a:spcPct val="80000"/>
              </a:lnSpc>
            </a:pPr>
            <a:r>
              <a:rPr lang="en-US" sz="2000" dirty="0"/>
              <a:t>  content '&lt;h1&gt;Welcome home!&lt;/h1&gt;'</a:t>
            </a:r>
          </a:p>
          <a:p>
            <a:pPr>
              <a:lnSpc>
                <a:spcPct val="80000"/>
              </a:lnSpc>
            </a:pPr>
            <a:r>
              <a:rPr lang="en-US" sz="2000" dirty="0"/>
              <a:t>end</a:t>
            </a:r>
          </a:p>
          <a:p>
            <a:pPr>
              <a:lnSpc>
                <a:spcPct val="80000"/>
              </a:lnSpc>
            </a:pPr>
            <a:endParaRPr lang="en-US" sz="2000" dirty="0"/>
          </a:p>
          <a:p>
            <a:pPr>
              <a:lnSpc>
                <a:spcPct val="80000"/>
              </a:lnSpc>
            </a:pPr>
            <a:r>
              <a:rPr lang="en-US" sz="2000" dirty="0" err="1"/>
              <a:t>apache_vhost</a:t>
            </a:r>
            <a:r>
              <a:rPr lang="en-US" sz="2000" dirty="0"/>
              <a:t> 'admins' do</a:t>
            </a:r>
          </a:p>
          <a:p>
            <a:pPr>
              <a:lnSpc>
                <a:spcPct val="80000"/>
              </a:lnSpc>
            </a:pPr>
            <a:r>
              <a:rPr lang="en-US" sz="2000" dirty="0"/>
              <a:t>  action :create</a:t>
            </a:r>
          </a:p>
          <a:p>
            <a:pPr>
              <a:lnSpc>
                <a:spcPct val="80000"/>
              </a:lnSpc>
            </a:pPr>
            <a:r>
              <a:rPr lang="en-US" sz="2000" dirty="0"/>
              <a:t>end</a:t>
            </a:r>
          </a:p>
          <a:p>
            <a:pPr>
              <a:lnSpc>
                <a:spcPct val="80000"/>
              </a:lnSpc>
            </a:pPr>
            <a:endParaRPr lang="en-US" sz="2000" dirty="0"/>
          </a:p>
          <a:p>
            <a:pPr>
              <a:lnSpc>
                <a:spcPct val="80000"/>
              </a:lnSpc>
            </a:pPr>
            <a:r>
              <a:rPr lang="en-US" sz="2000" dirty="0"/>
              <a:t>service '</a:t>
            </a:r>
            <a:r>
              <a:rPr lang="en-US" sz="2000" dirty="0" err="1"/>
              <a:t>httpd</a:t>
            </a:r>
            <a:r>
              <a:rPr lang="en-US" sz="2000" dirty="0"/>
              <a:t>' do</a:t>
            </a:r>
          </a:p>
          <a:p>
            <a:pPr>
              <a:lnSpc>
                <a:spcPct val="80000"/>
              </a:lnSpc>
            </a:pPr>
            <a:r>
              <a:rPr lang="en-US" sz="2000" dirty="0"/>
              <a:t>  action [:enable, :start]</a:t>
            </a:r>
          </a:p>
          <a:p>
            <a:pPr>
              <a:lnSpc>
                <a:spcPct val="80000"/>
              </a:lnSpc>
            </a:pPr>
            <a:r>
              <a:rPr lang="en-US" sz="2000" dirty="0"/>
              <a:t>end</a:t>
            </a:r>
          </a:p>
        </p:txBody>
      </p:sp>
      <p:sp>
        <p:nvSpPr>
          <p:cNvPr id="4" name="Text Placeholder 3"/>
          <p:cNvSpPr>
            <a:spLocks noGrp="1"/>
          </p:cNvSpPr>
          <p:nvPr>
            <p:ph type="body" sz="quarter" idx="11"/>
          </p:nvPr>
        </p:nvSpPr>
        <p:spPr/>
        <p:txBody>
          <a:bodyPr/>
          <a:lstStyle/>
          <a:p>
            <a:r>
              <a:rPr lang="en-US" dirty="0"/>
              <a:t>~/apache/recipes/</a:t>
            </a:r>
            <a:r>
              <a:rPr lang="en-US" dirty="0" err="1"/>
              <a:t>default.rb</a:t>
            </a:r>
            <a:endParaRPr lang="en-US" dirty="0"/>
          </a:p>
        </p:txBody>
      </p:sp>
      <p:sp>
        <p:nvSpPr>
          <p:cNvPr id="6" name="Text Placeholder 5"/>
          <p:cNvSpPr>
            <a:spLocks noGrp="1"/>
          </p:cNvSpPr>
          <p:nvPr>
            <p:ph type="body" sz="quarter" idx="13"/>
          </p:nvPr>
        </p:nvSpPr>
        <p:spPr>
          <a:xfrm>
            <a:off x="1135042" y="4188606"/>
            <a:ext cx="14404273" cy="1053909"/>
          </a:xfrm>
        </p:spPr>
        <p:txBody>
          <a:bodyPr/>
          <a:lstStyle/>
          <a:p>
            <a:endParaRPr lang="en-US" dirty="0"/>
          </a:p>
        </p:txBody>
      </p:sp>
    </p:spTree>
    <p:extLst>
      <p:ext uri="{BB962C8B-B14F-4D97-AF65-F5344CB8AC3E}">
        <p14:creationId xmlns:p14="http://schemas.microsoft.com/office/powerpoint/2010/main" val="2898257073"/>
      </p:ext>
    </p:extLst>
  </p:cSld>
  <p:clrMapOvr>
    <a:masterClrMapping/>
  </p:clrMapOvr>
  <p:transition spd="med">
    <p:fade/>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000" dirty="0"/>
              <a:t>Finished in 0.9673 seconds (files took 2.72 seconds to load)</a:t>
            </a:r>
          </a:p>
          <a:p>
            <a:r>
              <a:rPr lang="en-US" sz="2000" dirty="0"/>
              <a:t>8 examples, 3 failures</a:t>
            </a:r>
          </a:p>
          <a:p>
            <a:endParaRPr lang="en-US" sz="2000" dirty="0"/>
          </a:p>
          <a:p>
            <a:r>
              <a:rPr lang="en-US" sz="2000" dirty="0"/>
              <a:t>Failed examples:</a:t>
            </a:r>
          </a:p>
          <a:p>
            <a:endParaRPr lang="en-US" sz="2000" dirty="0"/>
          </a:p>
          <a:p>
            <a:r>
              <a:rPr lang="en-US" sz="2000" dirty="0" err="1"/>
              <a:t>rspec</a:t>
            </a:r>
            <a:r>
              <a:rPr lang="en-US" sz="2000" dirty="0"/>
              <a:t> ./spec/unit/recipes/default_spec.rb:39 # apache::default When all attributes are default, on an unspecified platform for the admin site creates the directory</a:t>
            </a:r>
          </a:p>
          <a:p>
            <a:r>
              <a:rPr lang="en-US" sz="2000" dirty="0" err="1"/>
              <a:t>rspec</a:t>
            </a:r>
            <a:r>
              <a:rPr lang="en-US" sz="2000" dirty="0"/>
              <a:t> ./spec/unit/recipes/default_spec.rb:43 # apache::default When all attributes are default, on an unspecified platform for the admin site </a:t>
            </a:r>
            <a:r>
              <a:rPr lang="en-US" sz="2000" dirty="0" err="1"/>
              <a:t>creats</a:t>
            </a:r>
            <a:r>
              <a:rPr lang="en-US" sz="2000" dirty="0"/>
              <a:t> the configuration</a:t>
            </a:r>
          </a:p>
          <a:p>
            <a:r>
              <a:rPr lang="en-US" sz="2000" dirty="0" err="1"/>
              <a:t>rspec</a:t>
            </a:r>
            <a:r>
              <a:rPr lang="en-US" sz="2000" dirty="0"/>
              <a:t> ./spec/unit/recipes/default_spec.rb:47 # apache::default When all attributes are default, on an unspecified platform for the admin site creates a new home page</a:t>
            </a:r>
          </a:p>
        </p:txBody>
      </p:sp>
      <p:sp>
        <p:nvSpPr>
          <p:cNvPr id="3" name="Text Placeholder 2"/>
          <p:cNvSpPr>
            <a:spLocks noGrp="1"/>
          </p:cNvSpPr>
          <p:nvPr>
            <p:ph type="body" sz="quarter" idx="11"/>
          </p:nvPr>
        </p:nvSpPr>
        <p:spPr/>
        <p:txBody>
          <a:bodyPr/>
          <a:lstStyle/>
          <a:p>
            <a:r>
              <a:rPr lang="en-US" dirty="0"/>
              <a:t>&gt; chef exec </a:t>
            </a:r>
            <a:r>
              <a:rPr lang="en-US" dirty="0" err="1"/>
              <a:t>rspec</a:t>
            </a:r>
            <a:endParaRPr lang="en-US" dirty="0"/>
          </a:p>
        </p:txBody>
      </p:sp>
      <p:sp>
        <p:nvSpPr>
          <p:cNvPr id="4" name="Content Placeholder 3"/>
          <p:cNvSpPr>
            <a:spLocks noGrp="1"/>
          </p:cNvSpPr>
          <p:nvPr>
            <p:ph sz="quarter" idx="12"/>
          </p:nvPr>
        </p:nvSpPr>
        <p:spPr>
          <a:xfrm>
            <a:off x="1114373" y="2715073"/>
            <a:ext cx="14420850" cy="557213"/>
          </a:xfrm>
        </p:spPr>
        <p:txBody>
          <a:bodyPr/>
          <a:lstStyle/>
          <a:p>
            <a:endParaRPr lang="en-US" dirty="0"/>
          </a:p>
        </p:txBody>
      </p:sp>
      <p:sp>
        <p:nvSpPr>
          <p:cNvPr id="5" name="Title 4"/>
          <p:cNvSpPr>
            <a:spLocks noGrp="1"/>
          </p:cNvSpPr>
          <p:nvPr>
            <p:ph type="title"/>
          </p:nvPr>
        </p:nvSpPr>
        <p:spPr/>
        <p:txBody>
          <a:bodyPr/>
          <a:lstStyle/>
          <a:p>
            <a:r>
              <a:rPr lang="en-US" dirty="0"/>
              <a:t>Executing the Unit Tests</a:t>
            </a:r>
          </a:p>
        </p:txBody>
      </p:sp>
    </p:spTree>
    <p:extLst>
      <p:ext uri="{BB962C8B-B14F-4D97-AF65-F5344CB8AC3E}">
        <p14:creationId xmlns:p14="http://schemas.microsoft.com/office/powerpoint/2010/main" val="88475214"/>
      </p:ext>
    </p:extLst>
  </p:cSld>
  <p:clrMapOvr>
    <a:masterClrMapping/>
  </p:clrMapOvr>
  <p:transition spd="med">
    <p:fade/>
  </p:transition>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5" name="Straight Arrow Connector 84"/>
          <p:cNvCxnSpPr/>
          <p:nvPr/>
        </p:nvCxnSpPr>
        <p:spPr>
          <a:xfrm>
            <a:off x="1805168" y="4473512"/>
            <a:ext cx="510329" cy="12156"/>
          </a:xfrm>
          <a:prstGeom prst="straightConnector1">
            <a:avLst/>
          </a:prstGeom>
          <a:ln w="101600">
            <a:solidFill>
              <a:schemeClr val="tx1"/>
            </a:solidFill>
            <a:prstDash val="sysDot"/>
            <a:tailEnd type="triangle"/>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ctrTitle"/>
          </p:nvPr>
        </p:nvSpPr>
        <p:spPr/>
        <p:txBody>
          <a:bodyPr>
            <a:normAutofit fontScale="90000"/>
          </a:bodyPr>
          <a:lstStyle/>
          <a:p>
            <a:r>
              <a:rPr lang="en-US" dirty="0"/>
              <a:t>Resource Collection</a:t>
            </a:r>
          </a:p>
        </p:txBody>
      </p:sp>
      <p:sp>
        <p:nvSpPr>
          <p:cNvPr id="34" name="Folded Corner 33"/>
          <p:cNvSpPr/>
          <p:nvPr/>
        </p:nvSpPr>
        <p:spPr bwMode="auto">
          <a:xfrm>
            <a:off x="3114798" y="3351558"/>
            <a:ext cx="4036423" cy="743427"/>
          </a:xfrm>
          <a:prstGeom prst="foldedCorner">
            <a:avLst/>
          </a:prstGeom>
          <a:solidFill>
            <a:schemeClr val="accent5"/>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a:r>
              <a:rPr lang="en-US" b="1" dirty="0">
                <a:solidFill>
                  <a:schemeClr val="bg1"/>
                </a:solidFill>
              </a:rPr>
              <a:t>Resource Collection</a:t>
            </a:r>
          </a:p>
        </p:txBody>
      </p:sp>
      <p:grpSp>
        <p:nvGrpSpPr>
          <p:cNvPr id="70" name="Group 69"/>
          <p:cNvGrpSpPr/>
          <p:nvPr/>
        </p:nvGrpSpPr>
        <p:grpSpPr>
          <a:xfrm>
            <a:off x="3114798" y="4810368"/>
            <a:ext cx="4036423" cy="734123"/>
            <a:chOff x="6109789" y="4717604"/>
            <a:chExt cx="4036423" cy="734123"/>
          </a:xfrm>
        </p:grpSpPr>
        <p:sp>
          <p:nvSpPr>
            <p:cNvPr id="32" name="Rectangle 31"/>
            <p:cNvSpPr/>
            <p:nvPr/>
          </p:nvSpPr>
          <p:spPr bwMode="auto">
            <a:xfrm>
              <a:off x="6109789" y="4717604"/>
              <a:ext cx="4036423" cy="734123"/>
            </a:xfrm>
            <a:prstGeom prst="rect">
              <a:avLst/>
            </a:prstGeom>
            <a:solidFill>
              <a:schemeClr val="bg1">
                <a:lumMod val="9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35" name="Diamond 34"/>
            <p:cNvSpPr/>
            <p:nvPr/>
          </p:nvSpPr>
          <p:spPr bwMode="auto">
            <a:xfrm>
              <a:off x="6415652" y="4799034"/>
              <a:ext cx="548640" cy="548640"/>
            </a:xfrm>
            <a:prstGeom prst="diamond">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38" name="TextBox 37"/>
            <p:cNvSpPr txBox="1"/>
            <p:nvPr/>
          </p:nvSpPr>
          <p:spPr bwMode="white">
            <a:xfrm>
              <a:off x="7270155" y="4799034"/>
              <a:ext cx="2572561" cy="548641"/>
            </a:xfrm>
            <a:prstGeom prst="rect">
              <a:avLst/>
            </a:prstGeom>
            <a:noFill/>
            <a:ln>
              <a:noFill/>
            </a:ln>
          </p:spPr>
          <p:txBody>
            <a:bodyPr vert="horz" wrap="square" lIns="91440" tIns="91440" rIns="91440" bIns="91440" rtlCol="0" anchor="ctr">
              <a:normAutofit fontScale="92500"/>
            </a:bodyPr>
            <a:lstStyle/>
            <a:p>
              <a:r>
                <a:rPr lang="en-US" b="1" dirty="0">
                  <a:latin typeface="Courier New" charset="0"/>
                  <a:ea typeface="Courier New" charset="0"/>
                  <a:cs typeface="Courier New" charset="0"/>
                </a:rPr>
                <a:t>template '...'</a:t>
              </a:r>
            </a:p>
          </p:txBody>
        </p:sp>
      </p:grpSp>
      <p:grpSp>
        <p:nvGrpSpPr>
          <p:cNvPr id="57" name="Group 56"/>
          <p:cNvGrpSpPr/>
          <p:nvPr/>
        </p:nvGrpSpPr>
        <p:grpSpPr>
          <a:xfrm>
            <a:off x="3114798" y="5568483"/>
            <a:ext cx="4036423" cy="734123"/>
            <a:chOff x="6109789" y="5971019"/>
            <a:chExt cx="4036423" cy="734123"/>
          </a:xfrm>
        </p:grpSpPr>
        <p:sp>
          <p:nvSpPr>
            <p:cNvPr id="33" name="Rectangle 32"/>
            <p:cNvSpPr/>
            <p:nvPr/>
          </p:nvSpPr>
          <p:spPr bwMode="auto">
            <a:xfrm>
              <a:off x="6109789" y="5971019"/>
              <a:ext cx="4036423" cy="734123"/>
            </a:xfrm>
            <a:prstGeom prst="rect">
              <a:avLst/>
            </a:prstGeom>
            <a:solidFill>
              <a:schemeClr val="bg1">
                <a:lumMod val="9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36" name="Regular Pentagon 35"/>
            <p:cNvSpPr/>
            <p:nvPr/>
          </p:nvSpPr>
          <p:spPr bwMode="auto">
            <a:xfrm>
              <a:off x="6405534" y="6054627"/>
              <a:ext cx="548640" cy="548640"/>
            </a:xfrm>
            <a:prstGeom prst="pentagon">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39" name="TextBox 38"/>
            <p:cNvSpPr txBox="1"/>
            <p:nvPr/>
          </p:nvSpPr>
          <p:spPr bwMode="white">
            <a:xfrm>
              <a:off x="7270155" y="6066501"/>
              <a:ext cx="2572561" cy="548641"/>
            </a:xfrm>
            <a:prstGeom prst="rect">
              <a:avLst/>
            </a:prstGeom>
          </p:spPr>
          <p:txBody>
            <a:bodyPr vert="horz" wrap="square" lIns="91440" tIns="91440" rIns="91440" bIns="91440" rtlCol="0" anchor="ctr">
              <a:noAutofit/>
            </a:bodyPr>
            <a:lstStyle/>
            <a:p>
              <a:r>
                <a:rPr lang="en-US" sz="2000" b="1" dirty="0">
                  <a:latin typeface="Courier New" charset="0"/>
                  <a:ea typeface="Courier New" charset="0"/>
                  <a:cs typeface="Courier New" charset="0"/>
                </a:rPr>
                <a:t>directory '...'</a:t>
              </a:r>
            </a:p>
          </p:txBody>
        </p:sp>
      </p:grpSp>
      <p:grpSp>
        <p:nvGrpSpPr>
          <p:cNvPr id="54" name="Group 53"/>
          <p:cNvGrpSpPr/>
          <p:nvPr/>
        </p:nvGrpSpPr>
        <p:grpSpPr>
          <a:xfrm>
            <a:off x="3114798" y="6330628"/>
            <a:ext cx="4036423" cy="734123"/>
            <a:chOff x="6109789" y="6258151"/>
            <a:chExt cx="4036423" cy="734123"/>
          </a:xfrm>
        </p:grpSpPr>
        <p:sp>
          <p:nvSpPr>
            <p:cNvPr id="31" name="Rectangle 30"/>
            <p:cNvSpPr/>
            <p:nvPr/>
          </p:nvSpPr>
          <p:spPr bwMode="auto">
            <a:xfrm>
              <a:off x="6109789" y="6258151"/>
              <a:ext cx="4036423" cy="734123"/>
            </a:xfrm>
            <a:prstGeom prst="rect">
              <a:avLst/>
            </a:prstGeom>
            <a:solidFill>
              <a:schemeClr val="bg1">
                <a:lumMod val="9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37" name="Oval 36"/>
            <p:cNvSpPr/>
            <p:nvPr/>
          </p:nvSpPr>
          <p:spPr bwMode="auto">
            <a:xfrm>
              <a:off x="6405534" y="6346159"/>
              <a:ext cx="548640" cy="548640"/>
            </a:xfrm>
            <a:prstGeom prst="ellipse">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40" name="TextBox 39"/>
            <p:cNvSpPr txBox="1"/>
            <p:nvPr/>
          </p:nvSpPr>
          <p:spPr bwMode="white">
            <a:xfrm>
              <a:off x="7270155" y="6333815"/>
              <a:ext cx="2572561" cy="548641"/>
            </a:xfrm>
            <a:prstGeom prst="rect">
              <a:avLst/>
            </a:prstGeom>
          </p:spPr>
          <p:txBody>
            <a:bodyPr vert="horz" wrap="square" lIns="91440" tIns="91440" rIns="91440" bIns="91440" rtlCol="0" anchor="ctr">
              <a:normAutofit/>
            </a:bodyPr>
            <a:lstStyle/>
            <a:p>
              <a:r>
                <a:rPr lang="en-US" b="1" dirty="0">
                  <a:latin typeface="Courier New" charset="0"/>
                  <a:ea typeface="Courier New" charset="0"/>
                  <a:cs typeface="Courier New" charset="0"/>
                </a:rPr>
                <a:t>file '...'</a:t>
              </a:r>
            </a:p>
          </p:txBody>
        </p:sp>
      </p:grpSp>
      <p:grpSp>
        <p:nvGrpSpPr>
          <p:cNvPr id="71" name="Group 70"/>
          <p:cNvGrpSpPr/>
          <p:nvPr/>
        </p:nvGrpSpPr>
        <p:grpSpPr>
          <a:xfrm>
            <a:off x="3114798" y="4089248"/>
            <a:ext cx="4036423" cy="734123"/>
            <a:chOff x="6109789" y="4089248"/>
            <a:chExt cx="4036423" cy="734123"/>
          </a:xfrm>
        </p:grpSpPr>
        <p:sp>
          <p:nvSpPr>
            <p:cNvPr id="55" name="Rectangle 54"/>
            <p:cNvSpPr/>
            <p:nvPr/>
          </p:nvSpPr>
          <p:spPr bwMode="auto">
            <a:xfrm>
              <a:off x="6109789" y="4089248"/>
              <a:ext cx="4036423" cy="734123"/>
            </a:xfrm>
            <a:prstGeom prst="rect">
              <a:avLst/>
            </a:prstGeom>
            <a:solidFill>
              <a:schemeClr val="bg1">
                <a:lumMod val="9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58" name="TextBox 57"/>
            <p:cNvSpPr txBox="1"/>
            <p:nvPr/>
          </p:nvSpPr>
          <p:spPr bwMode="white">
            <a:xfrm>
              <a:off x="7270155" y="4214910"/>
              <a:ext cx="2572561" cy="548641"/>
            </a:xfrm>
            <a:prstGeom prst="rect">
              <a:avLst/>
            </a:prstGeom>
            <a:noFill/>
            <a:ln>
              <a:noFill/>
            </a:ln>
          </p:spPr>
          <p:txBody>
            <a:bodyPr vert="horz" wrap="square" lIns="91440" tIns="91440" rIns="91440" bIns="91440" rtlCol="0" anchor="ctr">
              <a:normAutofit fontScale="62500" lnSpcReduction="20000"/>
            </a:bodyPr>
            <a:lstStyle/>
            <a:p>
              <a:r>
                <a:rPr lang="en-US" b="1" dirty="0">
                  <a:latin typeface="Courier New" charset="0"/>
                  <a:ea typeface="Courier New" charset="0"/>
                  <a:cs typeface="Courier New" charset="0"/>
                </a:rPr>
                <a:t>other resources ...</a:t>
              </a:r>
            </a:p>
          </p:txBody>
        </p:sp>
        <p:grpSp>
          <p:nvGrpSpPr>
            <p:cNvPr id="63" name="Group 62"/>
            <p:cNvGrpSpPr/>
            <p:nvPr/>
          </p:nvGrpSpPr>
          <p:grpSpPr>
            <a:xfrm>
              <a:off x="6399986" y="4166518"/>
              <a:ext cx="565180" cy="561428"/>
              <a:chOff x="6278492" y="4134548"/>
              <a:chExt cx="565180" cy="561428"/>
            </a:xfrm>
          </p:grpSpPr>
          <p:sp>
            <p:nvSpPr>
              <p:cNvPr id="59" name="Diamond 58"/>
              <p:cNvSpPr/>
              <p:nvPr/>
            </p:nvSpPr>
            <p:spPr bwMode="auto">
              <a:xfrm>
                <a:off x="6278492" y="4274730"/>
                <a:ext cx="274320" cy="274320"/>
              </a:xfrm>
              <a:prstGeom prst="diamond">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60" name="Diamond 59"/>
              <p:cNvSpPr/>
              <p:nvPr/>
            </p:nvSpPr>
            <p:spPr bwMode="auto">
              <a:xfrm>
                <a:off x="6423846" y="4421656"/>
                <a:ext cx="274320" cy="274320"/>
              </a:xfrm>
              <a:prstGeom prst="diamond">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61" name="Diamond 60"/>
              <p:cNvSpPr/>
              <p:nvPr/>
            </p:nvSpPr>
            <p:spPr bwMode="auto">
              <a:xfrm>
                <a:off x="6423346" y="4134548"/>
                <a:ext cx="274320" cy="274320"/>
              </a:xfrm>
              <a:prstGeom prst="diamond">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62" name="Diamond 61"/>
              <p:cNvSpPr/>
              <p:nvPr/>
            </p:nvSpPr>
            <p:spPr bwMode="auto">
              <a:xfrm>
                <a:off x="6569352" y="4280554"/>
                <a:ext cx="274320" cy="274320"/>
              </a:xfrm>
              <a:prstGeom prst="diamond">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grpSp>
      </p:grpSp>
      <p:grpSp>
        <p:nvGrpSpPr>
          <p:cNvPr id="73" name="Group 72"/>
          <p:cNvGrpSpPr/>
          <p:nvPr/>
        </p:nvGrpSpPr>
        <p:grpSpPr>
          <a:xfrm>
            <a:off x="3110094" y="7092773"/>
            <a:ext cx="4036423" cy="734123"/>
            <a:chOff x="6105085" y="7000009"/>
            <a:chExt cx="4036423" cy="734123"/>
          </a:xfrm>
        </p:grpSpPr>
        <p:sp>
          <p:nvSpPr>
            <p:cNvPr id="56" name="Rectangle 55"/>
            <p:cNvSpPr/>
            <p:nvPr/>
          </p:nvSpPr>
          <p:spPr bwMode="auto">
            <a:xfrm>
              <a:off x="6105085" y="7000009"/>
              <a:ext cx="4036423" cy="734123"/>
            </a:xfrm>
            <a:prstGeom prst="rect">
              <a:avLst/>
            </a:prstGeom>
            <a:solidFill>
              <a:schemeClr val="bg1">
                <a:lumMod val="9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64" name="TextBox 63"/>
            <p:cNvSpPr txBox="1"/>
            <p:nvPr/>
          </p:nvSpPr>
          <p:spPr bwMode="white">
            <a:xfrm>
              <a:off x="7270155" y="7126746"/>
              <a:ext cx="2572561" cy="548641"/>
            </a:xfrm>
            <a:prstGeom prst="rect">
              <a:avLst/>
            </a:prstGeom>
            <a:noFill/>
            <a:ln>
              <a:noFill/>
            </a:ln>
          </p:spPr>
          <p:txBody>
            <a:bodyPr vert="horz" wrap="square" lIns="91440" tIns="91440" rIns="91440" bIns="91440" rtlCol="0" anchor="ctr">
              <a:normAutofit fontScale="62500" lnSpcReduction="20000"/>
            </a:bodyPr>
            <a:lstStyle/>
            <a:p>
              <a:r>
                <a:rPr lang="en-US" b="1" dirty="0">
                  <a:latin typeface="Courier New" charset="0"/>
                  <a:ea typeface="Courier New" charset="0"/>
                  <a:cs typeface="Courier New" charset="0"/>
                </a:rPr>
                <a:t>other resources ...</a:t>
              </a:r>
            </a:p>
          </p:txBody>
        </p:sp>
        <p:grpSp>
          <p:nvGrpSpPr>
            <p:cNvPr id="65" name="Group 64"/>
            <p:cNvGrpSpPr/>
            <p:nvPr/>
          </p:nvGrpSpPr>
          <p:grpSpPr>
            <a:xfrm>
              <a:off x="6399986" y="7078354"/>
              <a:ext cx="565180" cy="561428"/>
              <a:chOff x="6278492" y="4134548"/>
              <a:chExt cx="565180" cy="561428"/>
            </a:xfrm>
          </p:grpSpPr>
          <p:sp>
            <p:nvSpPr>
              <p:cNvPr id="66" name="Diamond 65"/>
              <p:cNvSpPr/>
              <p:nvPr/>
            </p:nvSpPr>
            <p:spPr bwMode="auto">
              <a:xfrm>
                <a:off x="6278492" y="4274730"/>
                <a:ext cx="274320" cy="274320"/>
              </a:xfrm>
              <a:prstGeom prst="diamond">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67" name="Diamond 66"/>
              <p:cNvSpPr/>
              <p:nvPr/>
            </p:nvSpPr>
            <p:spPr bwMode="auto">
              <a:xfrm>
                <a:off x="6423846" y="4421656"/>
                <a:ext cx="274320" cy="274320"/>
              </a:xfrm>
              <a:prstGeom prst="diamond">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68" name="Diamond 67"/>
              <p:cNvSpPr/>
              <p:nvPr/>
            </p:nvSpPr>
            <p:spPr bwMode="auto">
              <a:xfrm>
                <a:off x="6423346" y="4134548"/>
                <a:ext cx="274320" cy="274320"/>
              </a:xfrm>
              <a:prstGeom prst="diamond">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69" name="Diamond 68"/>
              <p:cNvSpPr/>
              <p:nvPr/>
            </p:nvSpPr>
            <p:spPr bwMode="auto">
              <a:xfrm>
                <a:off x="6569352" y="4280554"/>
                <a:ext cx="274320" cy="274320"/>
              </a:xfrm>
              <a:prstGeom prst="diamond">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grpSp>
      </p:grpSp>
      <p:sp>
        <p:nvSpPr>
          <p:cNvPr id="74" name="Rectangle 73"/>
          <p:cNvSpPr/>
          <p:nvPr/>
        </p:nvSpPr>
        <p:spPr bwMode="auto">
          <a:xfrm>
            <a:off x="188980" y="4219077"/>
            <a:ext cx="1563757" cy="508869"/>
          </a:xfrm>
          <a:prstGeom prst="rect">
            <a:avLst/>
          </a:prstGeom>
          <a:solidFill>
            <a:schemeClr val="tx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latin typeface="Courier New" charset="0"/>
                <a:ea typeface="Courier New" charset="0"/>
                <a:cs typeface="Courier New" charset="0"/>
              </a:rPr>
              <a:t>&gt; </a:t>
            </a:r>
            <a:r>
              <a:rPr lang="en-US" sz="2400" b="1" dirty="0" err="1">
                <a:gradFill>
                  <a:gsLst>
                    <a:gs pos="0">
                      <a:srgbClr val="FFFFFF"/>
                    </a:gs>
                    <a:gs pos="100000">
                      <a:srgbClr val="FFFFFF"/>
                    </a:gs>
                  </a:gsLst>
                  <a:lin ang="5400000" scaled="0"/>
                </a:gradFill>
                <a:latin typeface="Courier New" charset="0"/>
                <a:ea typeface="Courier New" charset="0"/>
                <a:cs typeface="Courier New" charset="0"/>
              </a:rPr>
              <a:t>rspec</a:t>
            </a:r>
            <a:endParaRPr lang="en-US" sz="2400" b="1" dirty="0">
              <a:gradFill>
                <a:gsLst>
                  <a:gs pos="0">
                    <a:srgbClr val="FFFFFF"/>
                  </a:gs>
                  <a:gs pos="100000">
                    <a:srgbClr val="FFFFFF"/>
                  </a:gs>
                </a:gsLst>
                <a:lin ang="5400000" scaled="0"/>
              </a:gradFill>
              <a:latin typeface="Courier New" charset="0"/>
              <a:ea typeface="Courier New" charset="0"/>
              <a:cs typeface="Courier New" charset="0"/>
            </a:endParaRPr>
          </a:p>
        </p:txBody>
      </p:sp>
      <p:sp>
        <p:nvSpPr>
          <p:cNvPr id="76" name="Oval 75"/>
          <p:cNvSpPr/>
          <p:nvPr/>
        </p:nvSpPr>
        <p:spPr bwMode="auto">
          <a:xfrm>
            <a:off x="2465033" y="4277096"/>
            <a:ext cx="424268" cy="424268"/>
          </a:xfrm>
          <a:prstGeom prst="ellipse">
            <a:avLst/>
          </a:prstGeom>
          <a:solidFill>
            <a:srgbClr val="00B05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77" name="Oval 76"/>
          <p:cNvSpPr/>
          <p:nvPr/>
        </p:nvSpPr>
        <p:spPr bwMode="auto">
          <a:xfrm>
            <a:off x="2460329" y="7281696"/>
            <a:ext cx="424268" cy="424268"/>
          </a:xfrm>
          <a:prstGeom prst="ellipse">
            <a:avLst/>
          </a:prstGeom>
          <a:solidFill>
            <a:srgbClr val="00B05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78" name="Oval 77"/>
          <p:cNvSpPr/>
          <p:nvPr/>
        </p:nvSpPr>
        <p:spPr bwMode="auto">
          <a:xfrm>
            <a:off x="2460329" y="4991017"/>
            <a:ext cx="424268" cy="424268"/>
          </a:xfrm>
          <a:prstGeom prst="ellipse">
            <a:avLst/>
          </a:prstGeom>
          <a:solidFill>
            <a:srgbClr val="C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79" name="Oval 78"/>
          <p:cNvSpPr/>
          <p:nvPr/>
        </p:nvSpPr>
        <p:spPr bwMode="auto">
          <a:xfrm>
            <a:off x="2458474" y="5737951"/>
            <a:ext cx="424268" cy="424268"/>
          </a:xfrm>
          <a:prstGeom prst="ellipse">
            <a:avLst/>
          </a:prstGeom>
          <a:solidFill>
            <a:srgbClr val="C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80" name="Oval 79"/>
          <p:cNvSpPr/>
          <p:nvPr/>
        </p:nvSpPr>
        <p:spPr bwMode="auto">
          <a:xfrm>
            <a:off x="2458474" y="6509823"/>
            <a:ext cx="424268" cy="424268"/>
          </a:xfrm>
          <a:prstGeom prst="ellipse">
            <a:avLst/>
          </a:prstGeom>
          <a:solidFill>
            <a:srgbClr val="C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93" name="Content Placeholder 1"/>
          <p:cNvSpPr txBox="1">
            <a:spLocks/>
          </p:cNvSpPr>
          <p:nvPr/>
        </p:nvSpPr>
        <p:spPr>
          <a:xfrm>
            <a:off x="7457084" y="4823371"/>
            <a:ext cx="8108083" cy="721120"/>
          </a:xfrm>
          <a:prstGeom prst="rect">
            <a:avLst/>
          </a:prstGeom>
          <a:solidFill>
            <a:schemeClr val="tx2"/>
          </a:solidFill>
        </p:spPr>
        <p:txBody>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000" b="1" dirty="0">
                <a:solidFill>
                  <a:schemeClr val="bg1"/>
                </a:solidFill>
                <a:latin typeface="Courier New" charset="0"/>
                <a:ea typeface="Courier New" charset="0"/>
                <a:cs typeface="Courier New" charset="0"/>
              </a:rPr>
              <a:t>This resource is missing from the resource collection.</a:t>
            </a:r>
          </a:p>
        </p:txBody>
      </p:sp>
      <p:sp>
        <p:nvSpPr>
          <p:cNvPr id="94" name="Content Placeholder 1"/>
          <p:cNvSpPr txBox="1">
            <a:spLocks/>
          </p:cNvSpPr>
          <p:nvPr/>
        </p:nvSpPr>
        <p:spPr>
          <a:xfrm>
            <a:off x="7457084" y="5568483"/>
            <a:ext cx="8108083" cy="721120"/>
          </a:xfrm>
          <a:prstGeom prst="rect">
            <a:avLst/>
          </a:prstGeom>
          <a:solidFill>
            <a:schemeClr val="tx2"/>
          </a:solidFill>
        </p:spPr>
        <p:txBody>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000" b="1" dirty="0">
                <a:solidFill>
                  <a:schemeClr val="bg1"/>
                </a:solidFill>
                <a:latin typeface="Courier New" charset="0"/>
                <a:ea typeface="Courier New" charset="0"/>
                <a:cs typeface="Courier New" charset="0"/>
              </a:rPr>
              <a:t>This resource is missing from the resource collection.</a:t>
            </a:r>
          </a:p>
        </p:txBody>
      </p:sp>
      <p:sp>
        <p:nvSpPr>
          <p:cNvPr id="95" name="Content Placeholder 1"/>
          <p:cNvSpPr txBox="1">
            <a:spLocks/>
          </p:cNvSpPr>
          <p:nvPr/>
        </p:nvSpPr>
        <p:spPr>
          <a:xfrm>
            <a:off x="7451960" y="6320052"/>
            <a:ext cx="8108083" cy="721120"/>
          </a:xfrm>
          <a:prstGeom prst="rect">
            <a:avLst/>
          </a:prstGeom>
          <a:solidFill>
            <a:schemeClr val="tx2"/>
          </a:solidFill>
        </p:spPr>
        <p:txBody>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000" b="1" dirty="0">
                <a:solidFill>
                  <a:schemeClr val="bg1"/>
                </a:solidFill>
                <a:latin typeface="Courier New" charset="0"/>
                <a:ea typeface="Courier New" charset="0"/>
                <a:cs typeface="Courier New" charset="0"/>
              </a:rPr>
              <a:t>This resource is missing from the resource collection.</a:t>
            </a:r>
          </a:p>
        </p:txBody>
      </p:sp>
    </p:spTree>
    <p:extLst>
      <p:ext uri="{BB962C8B-B14F-4D97-AF65-F5344CB8AC3E}">
        <p14:creationId xmlns:p14="http://schemas.microsoft.com/office/powerpoint/2010/main" val="586894967"/>
      </p:ext>
    </p:extLst>
  </p:cSld>
  <p:clrMapOvr>
    <a:masterClrMapping/>
  </p:clrMapOvr>
  <p:transition spd="med">
    <p:fade/>
  </p:transition>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000" dirty="0"/>
              <a:t>A Sub-Resource Collection</a:t>
            </a:r>
          </a:p>
        </p:txBody>
      </p:sp>
      <p:sp>
        <p:nvSpPr>
          <p:cNvPr id="86" name="Folded Corner 85"/>
          <p:cNvSpPr/>
          <p:nvPr/>
        </p:nvSpPr>
        <p:spPr bwMode="auto">
          <a:xfrm>
            <a:off x="3114798" y="3351558"/>
            <a:ext cx="4036423" cy="743427"/>
          </a:xfrm>
          <a:prstGeom prst="foldedCorner">
            <a:avLst/>
          </a:prstGeom>
          <a:solidFill>
            <a:schemeClr val="accent5"/>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a:r>
              <a:rPr lang="en-US" b="1" dirty="0">
                <a:solidFill>
                  <a:schemeClr val="bg1"/>
                </a:solidFill>
              </a:rPr>
              <a:t>Resource Collection</a:t>
            </a:r>
          </a:p>
        </p:txBody>
      </p:sp>
      <p:grpSp>
        <p:nvGrpSpPr>
          <p:cNvPr id="87" name="Group 86"/>
          <p:cNvGrpSpPr/>
          <p:nvPr/>
        </p:nvGrpSpPr>
        <p:grpSpPr>
          <a:xfrm>
            <a:off x="10853491" y="4810368"/>
            <a:ext cx="4036423" cy="734123"/>
            <a:chOff x="6109789" y="4717604"/>
            <a:chExt cx="4036423" cy="734123"/>
          </a:xfrm>
        </p:grpSpPr>
        <p:sp>
          <p:nvSpPr>
            <p:cNvPr id="88" name="Rectangle 87"/>
            <p:cNvSpPr/>
            <p:nvPr/>
          </p:nvSpPr>
          <p:spPr bwMode="auto">
            <a:xfrm>
              <a:off x="6109789" y="4717604"/>
              <a:ext cx="4036423" cy="734123"/>
            </a:xfrm>
            <a:prstGeom prst="rect">
              <a:avLst/>
            </a:prstGeom>
            <a:solidFill>
              <a:schemeClr val="bg1">
                <a:lumMod val="9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89" name="Diamond 88"/>
            <p:cNvSpPr/>
            <p:nvPr/>
          </p:nvSpPr>
          <p:spPr bwMode="auto">
            <a:xfrm>
              <a:off x="6415652" y="4799034"/>
              <a:ext cx="548640" cy="548640"/>
            </a:xfrm>
            <a:prstGeom prst="diamond">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90" name="TextBox 89"/>
            <p:cNvSpPr txBox="1"/>
            <p:nvPr/>
          </p:nvSpPr>
          <p:spPr bwMode="white">
            <a:xfrm>
              <a:off x="7270155" y="4799034"/>
              <a:ext cx="2572561" cy="548641"/>
            </a:xfrm>
            <a:prstGeom prst="rect">
              <a:avLst/>
            </a:prstGeom>
            <a:noFill/>
            <a:ln>
              <a:noFill/>
            </a:ln>
          </p:spPr>
          <p:txBody>
            <a:bodyPr vert="horz" wrap="square" lIns="91440" tIns="91440" rIns="91440" bIns="91440" rtlCol="0" anchor="ctr">
              <a:normAutofit fontScale="92500"/>
            </a:bodyPr>
            <a:lstStyle/>
            <a:p>
              <a:r>
                <a:rPr lang="en-US" b="1" dirty="0">
                  <a:latin typeface="Courier New" charset="0"/>
                  <a:ea typeface="Courier New" charset="0"/>
                  <a:cs typeface="Courier New" charset="0"/>
                </a:rPr>
                <a:t>template '...'</a:t>
              </a:r>
            </a:p>
          </p:txBody>
        </p:sp>
      </p:grpSp>
      <p:grpSp>
        <p:nvGrpSpPr>
          <p:cNvPr id="91" name="Group 90"/>
          <p:cNvGrpSpPr/>
          <p:nvPr/>
        </p:nvGrpSpPr>
        <p:grpSpPr>
          <a:xfrm>
            <a:off x="10853491" y="5568483"/>
            <a:ext cx="4036423" cy="734123"/>
            <a:chOff x="6109789" y="5971019"/>
            <a:chExt cx="4036423" cy="734123"/>
          </a:xfrm>
        </p:grpSpPr>
        <p:sp>
          <p:nvSpPr>
            <p:cNvPr id="92" name="Rectangle 91"/>
            <p:cNvSpPr/>
            <p:nvPr/>
          </p:nvSpPr>
          <p:spPr bwMode="auto">
            <a:xfrm>
              <a:off x="6109789" y="5971019"/>
              <a:ext cx="4036423" cy="734123"/>
            </a:xfrm>
            <a:prstGeom prst="rect">
              <a:avLst/>
            </a:prstGeom>
            <a:solidFill>
              <a:schemeClr val="bg1">
                <a:lumMod val="9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93" name="Regular Pentagon 92"/>
            <p:cNvSpPr/>
            <p:nvPr/>
          </p:nvSpPr>
          <p:spPr bwMode="auto">
            <a:xfrm>
              <a:off x="6405534" y="6054627"/>
              <a:ext cx="548640" cy="548640"/>
            </a:xfrm>
            <a:prstGeom prst="pentagon">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94" name="TextBox 93"/>
            <p:cNvSpPr txBox="1"/>
            <p:nvPr/>
          </p:nvSpPr>
          <p:spPr bwMode="white">
            <a:xfrm>
              <a:off x="7270155" y="6066501"/>
              <a:ext cx="2572561" cy="548641"/>
            </a:xfrm>
            <a:prstGeom prst="rect">
              <a:avLst/>
            </a:prstGeom>
          </p:spPr>
          <p:txBody>
            <a:bodyPr vert="horz" wrap="square" lIns="91440" tIns="91440" rIns="91440" bIns="91440" rtlCol="0" anchor="ctr">
              <a:noAutofit/>
            </a:bodyPr>
            <a:lstStyle/>
            <a:p>
              <a:r>
                <a:rPr lang="en-US" sz="2000" b="1" dirty="0">
                  <a:latin typeface="Courier New" charset="0"/>
                  <a:ea typeface="Courier New" charset="0"/>
                  <a:cs typeface="Courier New" charset="0"/>
                </a:rPr>
                <a:t>directory '...'</a:t>
              </a:r>
            </a:p>
          </p:txBody>
        </p:sp>
      </p:grpSp>
      <p:grpSp>
        <p:nvGrpSpPr>
          <p:cNvPr id="95" name="Group 94"/>
          <p:cNvGrpSpPr/>
          <p:nvPr/>
        </p:nvGrpSpPr>
        <p:grpSpPr>
          <a:xfrm>
            <a:off x="10853491" y="6330628"/>
            <a:ext cx="4036423" cy="734123"/>
            <a:chOff x="6109789" y="6258151"/>
            <a:chExt cx="4036423" cy="734123"/>
          </a:xfrm>
        </p:grpSpPr>
        <p:sp>
          <p:nvSpPr>
            <p:cNvPr id="96" name="Rectangle 95"/>
            <p:cNvSpPr/>
            <p:nvPr/>
          </p:nvSpPr>
          <p:spPr bwMode="auto">
            <a:xfrm>
              <a:off x="6109789" y="6258151"/>
              <a:ext cx="4036423" cy="734123"/>
            </a:xfrm>
            <a:prstGeom prst="rect">
              <a:avLst/>
            </a:prstGeom>
            <a:solidFill>
              <a:schemeClr val="bg1">
                <a:lumMod val="9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97" name="Oval 96"/>
            <p:cNvSpPr/>
            <p:nvPr/>
          </p:nvSpPr>
          <p:spPr bwMode="auto">
            <a:xfrm>
              <a:off x="6405534" y="6346159"/>
              <a:ext cx="548640" cy="548640"/>
            </a:xfrm>
            <a:prstGeom prst="ellipse">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98" name="TextBox 97"/>
            <p:cNvSpPr txBox="1"/>
            <p:nvPr/>
          </p:nvSpPr>
          <p:spPr bwMode="white">
            <a:xfrm>
              <a:off x="7270155" y="6333815"/>
              <a:ext cx="2572561" cy="548641"/>
            </a:xfrm>
            <a:prstGeom prst="rect">
              <a:avLst/>
            </a:prstGeom>
          </p:spPr>
          <p:txBody>
            <a:bodyPr vert="horz" wrap="square" lIns="91440" tIns="91440" rIns="91440" bIns="91440" rtlCol="0" anchor="ctr">
              <a:normAutofit/>
            </a:bodyPr>
            <a:lstStyle/>
            <a:p>
              <a:r>
                <a:rPr lang="en-US" b="1" dirty="0">
                  <a:latin typeface="Courier New" charset="0"/>
                  <a:ea typeface="Courier New" charset="0"/>
                  <a:cs typeface="Courier New" charset="0"/>
                </a:rPr>
                <a:t>file '...'</a:t>
              </a:r>
            </a:p>
          </p:txBody>
        </p:sp>
      </p:grpSp>
      <p:grpSp>
        <p:nvGrpSpPr>
          <p:cNvPr id="99" name="Group 98"/>
          <p:cNvGrpSpPr/>
          <p:nvPr/>
        </p:nvGrpSpPr>
        <p:grpSpPr>
          <a:xfrm>
            <a:off x="3114798" y="4089248"/>
            <a:ext cx="4036423" cy="734123"/>
            <a:chOff x="6109789" y="4089248"/>
            <a:chExt cx="4036423" cy="734123"/>
          </a:xfrm>
        </p:grpSpPr>
        <p:sp>
          <p:nvSpPr>
            <p:cNvPr id="100" name="Rectangle 99"/>
            <p:cNvSpPr/>
            <p:nvPr/>
          </p:nvSpPr>
          <p:spPr bwMode="auto">
            <a:xfrm>
              <a:off x="6109789" y="4089248"/>
              <a:ext cx="4036423" cy="734123"/>
            </a:xfrm>
            <a:prstGeom prst="rect">
              <a:avLst/>
            </a:prstGeom>
            <a:solidFill>
              <a:schemeClr val="bg1">
                <a:lumMod val="9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01" name="TextBox 100"/>
            <p:cNvSpPr txBox="1"/>
            <p:nvPr/>
          </p:nvSpPr>
          <p:spPr bwMode="white">
            <a:xfrm>
              <a:off x="7270155" y="4214910"/>
              <a:ext cx="2572561" cy="548641"/>
            </a:xfrm>
            <a:prstGeom prst="rect">
              <a:avLst/>
            </a:prstGeom>
            <a:noFill/>
            <a:ln>
              <a:noFill/>
            </a:ln>
          </p:spPr>
          <p:txBody>
            <a:bodyPr vert="horz" wrap="square" lIns="91440" tIns="91440" rIns="91440" bIns="91440" rtlCol="0" anchor="ctr">
              <a:normAutofit fontScale="62500" lnSpcReduction="20000"/>
            </a:bodyPr>
            <a:lstStyle/>
            <a:p>
              <a:r>
                <a:rPr lang="en-US" b="1" dirty="0">
                  <a:latin typeface="Courier New" charset="0"/>
                  <a:ea typeface="Courier New" charset="0"/>
                  <a:cs typeface="Courier New" charset="0"/>
                </a:rPr>
                <a:t>other resources ...</a:t>
              </a:r>
            </a:p>
          </p:txBody>
        </p:sp>
        <p:grpSp>
          <p:nvGrpSpPr>
            <p:cNvPr id="102" name="Group 101"/>
            <p:cNvGrpSpPr/>
            <p:nvPr/>
          </p:nvGrpSpPr>
          <p:grpSpPr>
            <a:xfrm>
              <a:off x="6399986" y="4166518"/>
              <a:ext cx="565180" cy="561428"/>
              <a:chOff x="6278492" y="4134548"/>
              <a:chExt cx="565180" cy="561428"/>
            </a:xfrm>
          </p:grpSpPr>
          <p:sp>
            <p:nvSpPr>
              <p:cNvPr id="103" name="Diamond 102"/>
              <p:cNvSpPr/>
              <p:nvPr/>
            </p:nvSpPr>
            <p:spPr bwMode="auto">
              <a:xfrm>
                <a:off x="6278492" y="4274730"/>
                <a:ext cx="274320" cy="274320"/>
              </a:xfrm>
              <a:prstGeom prst="diamond">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04" name="Diamond 103"/>
              <p:cNvSpPr/>
              <p:nvPr/>
            </p:nvSpPr>
            <p:spPr bwMode="auto">
              <a:xfrm>
                <a:off x="6423846" y="4421656"/>
                <a:ext cx="274320" cy="274320"/>
              </a:xfrm>
              <a:prstGeom prst="diamond">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05" name="Diamond 104"/>
              <p:cNvSpPr/>
              <p:nvPr/>
            </p:nvSpPr>
            <p:spPr bwMode="auto">
              <a:xfrm>
                <a:off x="6423346" y="4134548"/>
                <a:ext cx="274320" cy="274320"/>
              </a:xfrm>
              <a:prstGeom prst="diamond">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06" name="Diamond 105"/>
              <p:cNvSpPr/>
              <p:nvPr/>
            </p:nvSpPr>
            <p:spPr bwMode="auto">
              <a:xfrm>
                <a:off x="6569352" y="4280554"/>
                <a:ext cx="274320" cy="274320"/>
              </a:xfrm>
              <a:prstGeom prst="diamond">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grpSp>
      </p:grpSp>
      <p:grpSp>
        <p:nvGrpSpPr>
          <p:cNvPr id="107" name="Group 106"/>
          <p:cNvGrpSpPr/>
          <p:nvPr/>
        </p:nvGrpSpPr>
        <p:grpSpPr>
          <a:xfrm>
            <a:off x="3110094" y="7092773"/>
            <a:ext cx="4036423" cy="734123"/>
            <a:chOff x="6105085" y="7000009"/>
            <a:chExt cx="4036423" cy="734123"/>
          </a:xfrm>
        </p:grpSpPr>
        <p:sp>
          <p:nvSpPr>
            <p:cNvPr id="108" name="Rectangle 107"/>
            <p:cNvSpPr/>
            <p:nvPr/>
          </p:nvSpPr>
          <p:spPr bwMode="auto">
            <a:xfrm>
              <a:off x="6105085" y="7000009"/>
              <a:ext cx="4036423" cy="734123"/>
            </a:xfrm>
            <a:prstGeom prst="rect">
              <a:avLst/>
            </a:prstGeom>
            <a:solidFill>
              <a:schemeClr val="bg1">
                <a:lumMod val="9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09" name="TextBox 108"/>
            <p:cNvSpPr txBox="1"/>
            <p:nvPr/>
          </p:nvSpPr>
          <p:spPr bwMode="white">
            <a:xfrm>
              <a:off x="7270155" y="7126746"/>
              <a:ext cx="2572561" cy="548641"/>
            </a:xfrm>
            <a:prstGeom prst="rect">
              <a:avLst/>
            </a:prstGeom>
            <a:noFill/>
            <a:ln>
              <a:noFill/>
            </a:ln>
          </p:spPr>
          <p:txBody>
            <a:bodyPr vert="horz" wrap="square" lIns="91440" tIns="91440" rIns="91440" bIns="91440" rtlCol="0" anchor="ctr">
              <a:normAutofit fontScale="62500" lnSpcReduction="20000"/>
            </a:bodyPr>
            <a:lstStyle/>
            <a:p>
              <a:r>
                <a:rPr lang="en-US" b="1" dirty="0">
                  <a:latin typeface="Courier New" charset="0"/>
                  <a:ea typeface="Courier New" charset="0"/>
                  <a:cs typeface="Courier New" charset="0"/>
                </a:rPr>
                <a:t>other resources ...</a:t>
              </a:r>
            </a:p>
          </p:txBody>
        </p:sp>
        <p:grpSp>
          <p:nvGrpSpPr>
            <p:cNvPr id="110" name="Group 109"/>
            <p:cNvGrpSpPr/>
            <p:nvPr/>
          </p:nvGrpSpPr>
          <p:grpSpPr>
            <a:xfrm>
              <a:off x="6399986" y="7078354"/>
              <a:ext cx="565180" cy="561428"/>
              <a:chOff x="6278492" y="4134548"/>
              <a:chExt cx="565180" cy="561428"/>
            </a:xfrm>
          </p:grpSpPr>
          <p:sp>
            <p:nvSpPr>
              <p:cNvPr id="111" name="Diamond 110"/>
              <p:cNvSpPr/>
              <p:nvPr/>
            </p:nvSpPr>
            <p:spPr bwMode="auto">
              <a:xfrm>
                <a:off x="6278492" y="4274730"/>
                <a:ext cx="274320" cy="274320"/>
              </a:xfrm>
              <a:prstGeom prst="diamond">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12" name="Diamond 111"/>
              <p:cNvSpPr/>
              <p:nvPr/>
            </p:nvSpPr>
            <p:spPr bwMode="auto">
              <a:xfrm>
                <a:off x="6423846" y="4421656"/>
                <a:ext cx="274320" cy="274320"/>
              </a:xfrm>
              <a:prstGeom prst="diamond">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13" name="Diamond 112"/>
              <p:cNvSpPr/>
              <p:nvPr/>
            </p:nvSpPr>
            <p:spPr bwMode="auto">
              <a:xfrm>
                <a:off x="6423346" y="4134548"/>
                <a:ext cx="274320" cy="274320"/>
              </a:xfrm>
              <a:prstGeom prst="diamond">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14" name="Diamond 113"/>
              <p:cNvSpPr/>
              <p:nvPr/>
            </p:nvSpPr>
            <p:spPr bwMode="auto">
              <a:xfrm>
                <a:off x="6569352" y="4280554"/>
                <a:ext cx="274320" cy="274320"/>
              </a:xfrm>
              <a:prstGeom prst="diamond">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grpSp>
      </p:grpSp>
      <p:sp>
        <p:nvSpPr>
          <p:cNvPr id="116" name="Rectangle 115"/>
          <p:cNvSpPr/>
          <p:nvPr/>
        </p:nvSpPr>
        <p:spPr bwMode="auto">
          <a:xfrm>
            <a:off x="3110093" y="4895650"/>
            <a:ext cx="4036423" cy="2101698"/>
          </a:xfrm>
          <a:prstGeom prst="rect">
            <a:avLst/>
          </a:prstGeom>
          <a:solidFill>
            <a:schemeClr val="bg1">
              <a:lumMod val="9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17" name="Diamond 116"/>
          <p:cNvSpPr/>
          <p:nvPr/>
        </p:nvSpPr>
        <p:spPr bwMode="auto">
          <a:xfrm>
            <a:off x="3415956" y="5652091"/>
            <a:ext cx="548640" cy="548640"/>
          </a:xfrm>
          <a:prstGeom prst="diamond">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18" name="TextBox 117"/>
          <p:cNvSpPr txBox="1"/>
          <p:nvPr/>
        </p:nvSpPr>
        <p:spPr bwMode="white">
          <a:xfrm>
            <a:off x="4270459" y="5668247"/>
            <a:ext cx="2572561" cy="548641"/>
          </a:xfrm>
          <a:prstGeom prst="rect">
            <a:avLst/>
          </a:prstGeom>
          <a:noFill/>
          <a:ln>
            <a:noFill/>
          </a:ln>
        </p:spPr>
        <p:txBody>
          <a:bodyPr vert="horz" wrap="square" lIns="91440" tIns="91440" rIns="91440" bIns="91440" rtlCol="0" anchor="ctr">
            <a:normAutofit/>
          </a:bodyPr>
          <a:lstStyle/>
          <a:p>
            <a:r>
              <a:rPr lang="en-US" b="1" dirty="0" err="1">
                <a:latin typeface="Courier New" charset="0"/>
                <a:ea typeface="Courier New" charset="0"/>
                <a:cs typeface="Courier New" charset="0"/>
              </a:rPr>
              <a:t>apache_vhost</a:t>
            </a:r>
            <a:endParaRPr lang="en-US" b="1" dirty="0">
              <a:latin typeface="Courier New" charset="0"/>
              <a:ea typeface="Courier New" charset="0"/>
              <a:cs typeface="Courier New" charset="0"/>
            </a:endParaRPr>
          </a:p>
        </p:txBody>
      </p:sp>
      <p:sp>
        <p:nvSpPr>
          <p:cNvPr id="6" name="Left Brace 5"/>
          <p:cNvSpPr/>
          <p:nvPr/>
        </p:nvSpPr>
        <p:spPr>
          <a:xfrm>
            <a:off x="9118444" y="4810368"/>
            <a:ext cx="1419066" cy="1991533"/>
          </a:xfrm>
          <a:prstGeom prst="leftBrace">
            <a:avLst>
              <a:gd name="adj1" fmla="val 8333"/>
              <a:gd name="adj2" fmla="val 52661"/>
            </a:avLst>
          </a:prstGeom>
          <a:ln w="63500">
            <a:solidFill>
              <a:schemeClr val="accent4"/>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9" name="Folded Corner 118"/>
          <p:cNvSpPr/>
          <p:nvPr/>
        </p:nvSpPr>
        <p:spPr bwMode="auto">
          <a:xfrm>
            <a:off x="10853491" y="3983371"/>
            <a:ext cx="4036423" cy="743427"/>
          </a:xfrm>
          <a:prstGeom prst="foldedCorner">
            <a:avLst/>
          </a:prstGeom>
          <a:solidFill>
            <a:schemeClr val="accent5"/>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a:r>
              <a:rPr lang="en-US" b="1" dirty="0">
                <a:solidFill>
                  <a:schemeClr val="bg1"/>
                </a:solidFill>
              </a:rPr>
              <a:t>Sub-Resource Collection</a:t>
            </a:r>
          </a:p>
        </p:txBody>
      </p:sp>
      <p:sp>
        <p:nvSpPr>
          <p:cNvPr id="7" name="Rectangle 6"/>
          <p:cNvSpPr/>
          <p:nvPr/>
        </p:nvSpPr>
        <p:spPr bwMode="auto">
          <a:xfrm>
            <a:off x="7341735" y="5568483"/>
            <a:ext cx="1581490" cy="560280"/>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a:gradFill>
                  <a:gsLst>
                    <a:gs pos="0">
                      <a:srgbClr val="FFFFFF"/>
                    </a:gs>
                    <a:gs pos="100000">
                      <a:srgbClr val="FFFFFF"/>
                    </a:gs>
                  </a:gsLst>
                  <a:lin ang="5400000" scaled="0"/>
                </a:gradFill>
              </a:rPr>
              <a:t>step into</a:t>
            </a:r>
          </a:p>
        </p:txBody>
      </p:sp>
    </p:spTree>
    <p:extLst>
      <p:ext uri="{BB962C8B-B14F-4D97-AF65-F5344CB8AC3E}">
        <p14:creationId xmlns:p14="http://schemas.microsoft.com/office/powerpoint/2010/main" val="384921089"/>
      </p:ext>
    </p:extLst>
  </p:cSld>
  <p:clrMapOvr>
    <a:masterClrMapping/>
  </p:clrMapOvr>
  <p:transition spd="med">
    <p:fade/>
  </p:transition>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Updating the Unit Tests to Verify Custom Resource</a:t>
            </a:r>
          </a:p>
        </p:txBody>
      </p:sp>
      <p:sp>
        <p:nvSpPr>
          <p:cNvPr id="3" name="Content Placeholder 2"/>
          <p:cNvSpPr>
            <a:spLocks noGrp="1"/>
          </p:cNvSpPr>
          <p:nvPr>
            <p:ph sz="quarter" idx="10"/>
          </p:nvPr>
        </p:nvSpPr>
        <p:spPr/>
        <p:txBody>
          <a:bodyPr>
            <a:noAutofit/>
          </a:bodyPr>
          <a:lstStyle/>
          <a:p>
            <a:r>
              <a:rPr lang="en-US" sz="2400" dirty="0"/>
              <a:t>require '</a:t>
            </a:r>
            <a:r>
              <a:rPr lang="en-US" sz="2400" dirty="0" err="1"/>
              <a:t>spec_helper</a:t>
            </a:r>
            <a:r>
              <a:rPr lang="en-US" sz="2400" dirty="0"/>
              <a:t>'</a:t>
            </a:r>
          </a:p>
          <a:p>
            <a:endParaRPr lang="en-US" sz="2400" dirty="0"/>
          </a:p>
          <a:p>
            <a:r>
              <a:rPr lang="en-US" sz="2400" dirty="0"/>
              <a:t>context 'When all attributes are default, on an CentOS 6.9' do</a:t>
            </a:r>
          </a:p>
          <a:p>
            <a:r>
              <a:rPr lang="en-US" sz="2400" dirty="0"/>
              <a:t>    let(:</a:t>
            </a:r>
            <a:r>
              <a:rPr lang="en-US" sz="2400" dirty="0" err="1"/>
              <a:t>chef_run</a:t>
            </a:r>
            <a:r>
              <a:rPr lang="en-US" sz="2400" dirty="0"/>
              <a:t>) do</a:t>
            </a:r>
          </a:p>
          <a:p>
            <a:r>
              <a:rPr lang="en-US" sz="2400" dirty="0"/>
              <a:t>      runner = </a:t>
            </a:r>
            <a:r>
              <a:rPr lang="en-US" sz="2400" dirty="0" err="1"/>
              <a:t>ChefSpec</a:t>
            </a:r>
            <a:r>
              <a:rPr lang="en-US" sz="2400" dirty="0"/>
              <a:t>::</a:t>
            </a:r>
            <a:r>
              <a:rPr lang="en-US" sz="2400" dirty="0" err="1"/>
              <a:t>ServerRunner.new</a:t>
            </a:r>
            <a:r>
              <a:rPr lang="en-US" sz="2400" dirty="0"/>
              <a:t>(platform: 'centos', version: '6.9', </a:t>
            </a:r>
            <a:r>
              <a:rPr lang="en-US" sz="2400" dirty="0" err="1"/>
              <a:t>step_into</a:t>
            </a:r>
            <a:r>
              <a:rPr lang="en-US" sz="2400" dirty="0"/>
              <a:t>: ['</a:t>
            </a:r>
            <a:r>
              <a:rPr lang="en-US" sz="2400" dirty="0" err="1"/>
              <a:t>apache_vhost</a:t>
            </a:r>
            <a:r>
              <a:rPr lang="en-US" sz="2400" dirty="0"/>
              <a:t>'])</a:t>
            </a:r>
          </a:p>
          <a:p>
            <a:r>
              <a:rPr lang="en-US" sz="2400" dirty="0"/>
              <a:t>      </a:t>
            </a:r>
            <a:r>
              <a:rPr lang="en-US" sz="2400" dirty="0" err="1"/>
              <a:t>runner.converge</a:t>
            </a:r>
            <a:r>
              <a:rPr lang="en-US" sz="2400" dirty="0"/>
              <a:t>(</a:t>
            </a:r>
            <a:r>
              <a:rPr lang="en-US" sz="2400" dirty="0" err="1"/>
              <a:t>described_recipe</a:t>
            </a:r>
            <a:r>
              <a:rPr lang="en-US" sz="2400" dirty="0"/>
              <a:t>)</a:t>
            </a:r>
          </a:p>
          <a:p>
            <a:r>
              <a:rPr lang="en-US" sz="2400" dirty="0"/>
              <a:t>    end   </a:t>
            </a:r>
          </a:p>
          <a:p>
            <a:r>
              <a:rPr lang="en-US" sz="2400" dirty="0"/>
              <a:t>    it 'converges successfully' do</a:t>
            </a:r>
          </a:p>
          <a:p>
            <a:r>
              <a:rPr lang="en-US" sz="2400" dirty="0"/>
              <a:t>      expect { </a:t>
            </a:r>
            <a:r>
              <a:rPr lang="en-US" sz="2400" dirty="0" err="1"/>
              <a:t>chef_run</a:t>
            </a:r>
            <a:r>
              <a:rPr lang="en-US" sz="2400" dirty="0"/>
              <a:t> }.</a:t>
            </a:r>
            <a:r>
              <a:rPr lang="en-US" sz="2400" dirty="0" err="1"/>
              <a:t>to_not</a:t>
            </a:r>
            <a:r>
              <a:rPr lang="en-US" sz="2400" dirty="0"/>
              <a:t> </a:t>
            </a:r>
            <a:r>
              <a:rPr lang="en-US" sz="2400" dirty="0" err="1"/>
              <a:t>raise_error</a:t>
            </a:r>
            <a:endParaRPr lang="en-US" sz="2400" dirty="0"/>
          </a:p>
          <a:p>
            <a:r>
              <a:rPr lang="en-US" sz="2400" dirty="0"/>
              <a:t>    end</a:t>
            </a:r>
          </a:p>
          <a:p>
            <a:endParaRPr lang="en-US" sz="2400" dirty="0"/>
          </a:p>
          <a:p>
            <a:r>
              <a:rPr lang="en-US" sz="2400" dirty="0"/>
              <a:t># ... CONTINUES ON THE NEXT SLIDE ...</a:t>
            </a:r>
          </a:p>
          <a:p>
            <a:endParaRPr lang="en-US" sz="2400" dirty="0"/>
          </a:p>
        </p:txBody>
      </p:sp>
      <p:sp>
        <p:nvSpPr>
          <p:cNvPr id="4" name="Text Placeholder 3"/>
          <p:cNvSpPr>
            <a:spLocks noGrp="1"/>
          </p:cNvSpPr>
          <p:nvPr>
            <p:ph type="body" sz="quarter" idx="11"/>
          </p:nvPr>
        </p:nvSpPr>
        <p:spPr/>
        <p:txBody>
          <a:bodyPr/>
          <a:lstStyle/>
          <a:p>
            <a:r>
              <a:rPr lang="en-US" dirty="0"/>
              <a:t>~/apache/spec/unit/recipes/</a:t>
            </a:r>
            <a:r>
              <a:rPr lang="en-US" dirty="0" err="1"/>
              <a:t>default_spec.rb</a:t>
            </a:r>
            <a:endParaRPr lang="en-US" dirty="0"/>
          </a:p>
        </p:txBody>
      </p:sp>
      <p:sp>
        <p:nvSpPr>
          <p:cNvPr id="6" name="Text Placeholder 5"/>
          <p:cNvSpPr>
            <a:spLocks noGrp="1"/>
          </p:cNvSpPr>
          <p:nvPr>
            <p:ph type="body" sz="quarter" idx="13"/>
          </p:nvPr>
        </p:nvSpPr>
        <p:spPr>
          <a:xfrm>
            <a:off x="1121104" y="4038600"/>
            <a:ext cx="14404273" cy="763098"/>
          </a:xfrm>
        </p:spPr>
        <p:txBody>
          <a:bodyPr/>
          <a:lstStyle/>
          <a:p>
            <a:endParaRPr lang="en-US" dirty="0"/>
          </a:p>
        </p:txBody>
      </p:sp>
    </p:spTree>
    <p:extLst>
      <p:ext uri="{BB962C8B-B14F-4D97-AF65-F5344CB8AC3E}">
        <p14:creationId xmlns:p14="http://schemas.microsoft.com/office/powerpoint/2010/main" val="182506008"/>
      </p:ext>
    </p:extLst>
  </p:cSld>
  <p:clrMapOvr>
    <a:masterClrMapping/>
  </p:clrMapOvr>
  <p:transition spd="med">
    <p:fade/>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000" dirty="0"/>
              <a:t>........</a:t>
            </a:r>
          </a:p>
          <a:p>
            <a:endParaRPr lang="en-US" sz="2000" dirty="0"/>
          </a:p>
          <a:p>
            <a:r>
              <a:rPr lang="en-US" sz="2000" dirty="0"/>
              <a:t>Finished in 0.98788 seconds (files took 2.95 seconds to load)</a:t>
            </a:r>
          </a:p>
          <a:p>
            <a:r>
              <a:rPr lang="en-US" sz="2000" dirty="0"/>
              <a:t>8 examples, 0 failures</a:t>
            </a:r>
          </a:p>
        </p:txBody>
      </p:sp>
      <p:sp>
        <p:nvSpPr>
          <p:cNvPr id="3" name="Text Placeholder 2"/>
          <p:cNvSpPr>
            <a:spLocks noGrp="1"/>
          </p:cNvSpPr>
          <p:nvPr>
            <p:ph type="body" sz="quarter" idx="11"/>
          </p:nvPr>
        </p:nvSpPr>
        <p:spPr/>
        <p:txBody>
          <a:bodyPr/>
          <a:lstStyle/>
          <a:p>
            <a:r>
              <a:rPr lang="en-US" dirty="0"/>
              <a:t>&gt; chef exec </a:t>
            </a:r>
            <a:r>
              <a:rPr lang="en-US" dirty="0" err="1"/>
              <a:t>rspec</a:t>
            </a:r>
            <a:endParaRPr lang="en-US" dirty="0"/>
          </a:p>
        </p:txBody>
      </p:sp>
      <p:sp>
        <p:nvSpPr>
          <p:cNvPr id="4" name="Content Placeholder 3"/>
          <p:cNvSpPr>
            <a:spLocks noGrp="1"/>
          </p:cNvSpPr>
          <p:nvPr>
            <p:ph sz="quarter" idx="12"/>
          </p:nvPr>
        </p:nvSpPr>
        <p:spPr>
          <a:xfrm>
            <a:off x="1114373" y="3498748"/>
            <a:ext cx="14420850" cy="557213"/>
          </a:xfrm>
        </p:spPr>
        <p:txBody>
          <a:bodyPr/>
          <a:lstStyle/>
          <a:p>
            <a:endParaRPr lang="en-US" dirty="0"/>
          </a:p>
        </p:txBody>
      </p:sp>
      <p:sp>
        <p:nvSpPr>
          <p:cNvPr id="5" name="Title 4"/>
          <p:cNvSpPr>
            <a:spLocks noGrp="1"/>
          </p:cNvSpPr>
          <p:nvPr>
            <p:ph type="title"/>
          </p:nvPr>
        </p:nvSpPr>
        <p:spPr/>
        <p:txBody>
          <a:bodyPr/>
          <a:lstStyle/>
          <a:p>
            <a:r>
              <a:rPr lang="en-US" dirty="0"/>
              <a:t>Executing the Unit Tests</a:t>
            </a:r>
          </a:p>
        </p:txBody>
      </p:sp>
    </p:spTree>
    <p:extLst>
      <p:ext uri="{BB962C8B-B14F-4D97-AF65-F5344CB8AC3E}">
        <p14:creationId xmlns:p14="http://schemas.microsoft.com/office/powerpoint/2010/main" val="1244356260"/>
      </p:ext>
    </p:extLst>
  </p:cSld>
  <p:clrMapOvr>
    <a:masterClrMapping/>
  </p:clrMapOvr>
  <p:transition spd="med">
    <p:fade/>
  </p:transition>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000" dirty="0"/>
              <a:t>        (up to date)</a:t>
            </a:r>
          </a:p>
          <a:p>
            <a:r>
              <a:rPr lang="en-US" sz="2000" dirty="0"/>
              <a:t>        (up to date)</a:t>
            </a:r>
          </a:p>
          <a:p>
            <a:r>
              <a:rPr lang="en-US" sz="2000" dirty="0"/>
              <a:t>            (up to date)</a:t>
            </a:r>
          </a:p>
          <a:p>
            <a:r>
              <a:rPr lang="en-US" sz="2000" dirty="0"/>
              <a:t>        (up to date)</a:t>
            </a:r>
          </a:p>
          <a:p>
            <a:r>
              <a:rPr lang="en-US" sz="2000" dirty="0"/>
              <a:t>         * service[apache] action start (up to date)</a:t>
            </a:r>
          </a:p>
          <a:p>
            <a:endParaRPr lang="en-US" sz="2000" dirty="0"/>
          </a:p>
          <a:p>
            <a:r>
              <a:rPr lang="en-US" sz="2000" dirty="0"/>
              <a:t>       Running handlers:</a:t>
            </a:r>
          </a:p>
          <a:p>
            <a:r>
              <a:rPr lang="en-US" sz="2000" dirty="0"/>
              <a:t>       Running handlers complete</a:t>
            </a:r>
          </a:p>
          <a:p>
            <a:r>
              <a:rPr lang="en-US" sz="2000" dirty="0"/>
              <a:t>       Chef Client finished, 0/8 resources updated in 05 seconds</a:t>
            </a:r>
          </a:p>
          <a:p>
            <a:r>
              <a:rPr lang="en-US" sz="2000" dirty="0"/>
              <a:t>       Finished converging &lt;default-centos-67&gt; (0m8.81s).</a:t>
            </a:r>
          </a:p>
          <a:p>
            <a:r>
              <a:rPr lang="en-US" sz="2000" dirty="0"/>
              <a:t>-----&gt; Kitchen is finished. (0m9.80s)</a:t>
            </a:r>
          </a:p>
        </p:txBody>
      </p:sp>
      <p:sp>
        <p:nvSpPr>
          <p:cNvPr id="3" name="Text Placeholder 2"/>
          <p:cNvSpPr>
            <a:spLocks noGrp="1"/>
          </p:cNvSpPr>
          <p:nvPr>
            <p:ph type="body" sz="quarter" idx="11"/>
          </p:nvPr>
        </p:nvSpPr>
        <p:spPr/>
        <p:txBody>
          <a:bodyPr/>
          <a:lstStyle/>
          <a:p>
            <a:r>
              <a:rPr lang="en-US" dirty="0"/>
              <a:t>&gt; kitchen converge</a:t>
            </a:r>
          </a:p>
        </p:txBody>
      </p:sp>
      <p:sp>
        <p:nvSpPr>
          <p:cNvPr id="6" name="Content Placeholder 5"/>
          <p:cNvSpPr>
            <a:spLocks noGrp="1"/>
          </p:cNvSpPr>
          <p:nvPr>
            <p:ph sz="quarter" idx="12"/>
          </p:nvPr>
        </p:nvSpPr>
        <p:spPr>
          <a:xfrm>
            <a:off x="1127883" y="6322680"/>
            <a:ext cx="14420850" cy="557213"/>
          </a:xfrm>
        </p:spPr>
        <p:txBody>
          <a:bodyPr/>
          <a:lstStyle/>
          <a:p>
            <a:endParaRPr lang="en-US" dirty="0"/>
          </a:p>
        </p:txBody>
      </p:sp>
      <p:sp>
        <p:nvSpPr>
          <p:cNvPr id="5" name="Title 4"/>
          <p:cNvSpPr>
            <a:spLocks noGrp="1"/>
          </p:cNvSpPr>
          <p:nvPr>
            <p:ph type="title"/>
          </p:nvPr>
        </p:nvSpPr>
        <p:spPr/>
        <p:txBody>
          <a:bodyPr/>
          <a:lstStyle/>
          <a:p>
            <a:r>
              <a:rPr lang="en-US" dirty="0"/>
              <a:t>Converging the Test Instance</a:t>
            </a:r>
          </a:p>
        </p:txBody>
      </p:sp>
    </p:spTree>
    <p:extLst>
      <p:ext uri="{BB962C8B-B14F-4D97-AF65-F5344CB8AC3E}">
        <p14:creationId xmlns:p14="http://schemas.microsoft.com/office/powerpoint/2010/main" val="906108529"/>
      </p:ext>
    </p:extLst>
  </p:cSld>
  <p:clrMapOvr>
    <a:masterClrMapping/>
  </p:clrMapOvr>
  <p:transition spd="med">
    <p:fade/>
  </p:transition>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a:lnSpc>
                <a:spcPct val="80000"/>
              </a:lnSpc>
            </a:pPr>
            <a:r>
              <a:rPr lang="en-US" sz="2000" dirty="0"/>
              <a:t>-----&gt; Starting Kitchen (v1.11.1)</a:t>
            </a:r>
          </a:p>
          <a:p>
            <a:pPr>
              <a:lnSpc>
                <a:spcPct val="80000"/>
              </a:lnSpc>
            </a:pPr>
            <a:r>
              <a:rPr lang="en-US" sz="2000" dirty="0"/>
              <a:t>-----&gt; Setting up &lt;default-centos-67&gt;...</a:t>
            </a:r>
          </a:p>
          <a:p>
            <a:pPr>
              <a:lnSpc>
                <a:spcPct val="80000"/>
              </a:lnSpc>
            </a:pPr>
            <a:r>
              <a:rPr lang="en-US" sz="2000" dirty="0"/>
              <a:t>       Finished setting up &lt;default-centos-67&gt; (0m0.00s).</a:t>
            </a:r>
          </a:p>
          <a:p>
            <a:pPr>
              <a:lnSpc>
                <a:spcPct val="80000"/>
              </a:lnSpc>
            </a:pPr>
            <a:r>
              <a:rPr lang="en-US" sz="2000" dirty="0"/>
              <a:t>-----&gt; Verifying &lt;default-centos-67&gt;...</a:t>
            </a:r>
          </a:p>
          <a:p>
            <a:pPr>
              <a:lnSpc>
                <a:spcPct val="80000"/>
              </a:lnSpc>
            </a:pPr>
            <a:r>
              <a:rPr lang="en-US" sz="2000" dirty="0"/>
              <a:t>       Use `/home/chef/apache/test/smoke/default` for testing</a:t>
            </a:r>
          </a:p>
          <a:p>
            <a:pPr>
              <a:lnSpc>
                <a:spcPct val="80000"/>
              </a:lnSpc>
            </a:pPr>
            <a:endParaRPr lang="en-US" sz="2000" dirty="0"/>
          </a:p>
          <a:p>
            <a:pPr>
              <a:lnSpc>
                <a:spcPct val="80000"/>
              </a:lnSpc>
            </a:pPr>
            <a:r>
              <a:rPr lang="en-US" sz="2000" dirty="0"/>
              <a:t>Target:  </a:t>
            </a:r>
            <a:r>
              <a:rPr lang="en-US" sz="2000" dirty="0" err="1"/>
              <a:t>ssh</a:t>
            </a:r>
            <a:r>
              <a:rPr lang="en-US" sz="2000" dirty="0"/>
              <a:t>://vagrant@127.0.0.1:2222</a:t>
            </a:r>
          </a:p>
          <a:p>
            <a:pPr>
              <a:lnSpc>
                <a:spcPct val="80000"/>
              </a:lnSpc>
            </a:pPr>
            <a:endParaRPr lang="en-US" sz="2000" dirty="0"/>
          </a:p>
          <a:p>
            <a:pPr>
              <a:lnSpc>
                <a:spcPct val="80000"/>
              </a:lnSpc>
            </a:pPr>
            <a:r>
              <a:rPr lang="en-US" sz="2000" dirty="0"/>
              <a:t>  ✔  Command curl http://</a:t>
            </a:r>
            <a:r>
              <a:rPr lang="en-US" sz="2000" dirty="0" err="1"/>
              <a:t>localhost</a:t>
            </a:r>
            <a:r>
              <a:rPr lang="en-US" sz="2000" dirty="0"/>
              <a:t> </a:t>
            </a:r>
            <a:r>
              <a:rPr lang="en-US" sz="2000" dirty="0" err="1"/>
              <a:t>stdout</a:t>
            </a:r>
            <a:r>
              <a:rPr lang="en-US" sz="2000" dirty="0"/>
              <a:t> should match /Welcome home/</a:t>
            </a:r>
          </a:p>
          <a:p>
            <a:pPr>
              <a:lnSpc>
                <a:spcPct val="80000"/>
              </a:lnSpc>
            </a:pPr>
            <a:r>
              <a:rPr lang="en-US" sz="2000" dirty="0"/>
              <a:t>  ✔  Command curl http://localhost:8080 </a:t>
            </a:r>
            <a:r>
              <a:rPr lang="en-US" sz="2000" dirty="0" err="1"/>
              <a:t>stdout</a:t>
            </a:r>
            <a:r>
              <a:rPr lang="en-US" sz="2000" dirty="0"/>
              <a:t> should match /Welcome admins/</a:t>
            </a:r>
          </a:p>
          <a:p>
            <a:pPr>
              <a:lnSpc>
                <a:spcPct val="80000"/>
              </a:lnSpc>
            </a:pPr>
            <a:endParaRPr lang="en-US" sz="2000" dirty="0"/>
          </a:p>
          <a:p>
            <a:pPr>
              <a:lnSpc>
                <a:spcPct val="80000"/>
              </a:lnSpc>
            </a:pPr>
            <a:r>
              <a:rPr lang="en-US" sz="2000" dirty="0"/>
              <a:t>Summary: 2 successful, 0 failures, 0 skipped</a:t>
            </a:r>
          </a:p>
          <a:p>
            <a:pPr>
              <a:lnSpc>
                <a:spcPct val="80000"/>
              </a:lnSpc>
            </a:pPr>
            <a:r>
              <a:rPr lang="en-US" sz="2000" dirty="0"/>
              <a:t>       Finished verifying &lt;default-centos-67&gt; (0m0.70s).</a:t>
            </a:r>
          </a:p>
          <a:p>
            <a:pPr>
              <a:lnSpc>
                <a:spcPct val="80000"/>
              </a:lnSpc>
            </a:pPr>
            <a:r>
              <a:rPr lang="en-US" sz="2000" dirty="0"/>
              <a:t>-----&gt; Kitchen is finished. (0m1.82s)</a:t>
            </a:r>
          </a:p>
        </p:txBody>
      </p:sp>
      <p:sp>
        <p:nvSpPr>
          <p:cNvPr id="3" name="Text Placeholder 2"/>
          <p:cNvSpPr>
            <a:spLocks noGrp="1"/>
          </p:cNvSpPr>
          <p:nvPr>
            <p:ph type="body" sz="quarter" idx="11"/>
          </p:nvPr>
        </p:nvSpPr>
        <p:spPr/>
        <p:txBody>
          <a:bodyPr/>
          <a:lstStyle/>
          <a:p>
            <a:r>
              <a:rPr lang="en-US" dirty="0"/>
              <a:t>&gt; kitchen verify</a:t>
            </a:r>
          </a:p>
        </p:txBody>
      </p:sp>
      <p:sp>
        <p:nvSpPr>
          <p:cNvPr id="4" name="Content Placeholder 3"/>
          <p:cNvSpPr>
            <a:spLocks noGrp="1"/>
          </p:cNvSpPr>
          <p:nvPr>
            <p:ph sz="quarter" idx="12"/>
          </p:nvPr>
        </p:nvSpPr>
        <p:spPr>
          <a:xfrm>
            <a:off x="1127883" y="4989179"/>
            <a:ext cx="14420850" cy="865511"/>
          </a:xfrm>
        </p:spPr>
        <p:txBody>
          <a:bodyPr/>
          <a:lstStyle/>
          <a:p>
            <a:endParaRPr lang="en-US" dirty="0"/>
          </a:p>
        </p:txBody>
      </p:sp>
      <p:sp>
        <p:nvSpPr>
          <p:cNvPr id="5" name="Title 4"/>
          <p:cNvSpPr>
            <a:spLocks noGrp="1"/>
          </p:cNvSpPr>
          <p:nvPr>
            <p:ph type="title"/>
          </p:nvPr>
        </p:nvSpPr>
        <p:spPr/>
        <p:txBody>
          <a:bodyPr/>
          <a:lstStyle/>
          <a:p>
            <a:r>
              <a:rPr lang="en-US" dirty="0"/>
              <a:t>Verifying the Test Instance</a:t>
            </a:r>
          </a:p>
        </p:txBody>
      </p:sp>
    </p:spTree>
    <p:extLst>
      <p:ext uri="{BB962C8B-B14F-4D97-AF65-F5344CB8AC3E}">
        <p14:creationId xmlns:p14="http://schemas.microsoft.com/office/powerpoint/2010/main" val="3658916485"/>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Expectations</a:t>
            </a:r>
          </a:p>
        </p:txBody>
      </p:sp>
      <p:sp>
        <p:nvSpPr>
          <p:cNvPr id="3" name="Text Placeholder 2"/>
          <p:cNvSpPr>
            <a:spLocks noGrp="1"/>
          </p:cNvSpPr>
          <p:nvPr>
            <p:ph type="body" sz="quarter" idx="12"/>
          </p:nvPr>
        </p:nvSpPr>
        <p:spPr/>
        <p:txBody>
          <a:bodyPr/>
          <a:lstStyle/>
          <a:p>
            <a:r>
              <a:rPr lang="en-US" sz="3600" b="1" dirty="0"/>
              <a:t>Ask Me Anything:</a:t>
            </a:r>
            <a:r>
              <a:rPr lang="en-US" sz="3600" dirty="0"/>
              <a:t> It is important that we answer your questions and set you on the path to be able to find more answers.</a:t>
            </a:r>
          </a:p>
          <a:p>
            <a:endParaRPr lang="en-US" sz="3600" dirty="0"/>
          </a:p>
          <a:p>
            <a:r>
              <a:rPr lang="en-US" sz="3600" b="1" dirty="0"/>
              <a:t>Break It: </a:t>
            </a:r>
            <a:r>
              <a:rPr lang="en-US" sz="3600" dirty="0"/>
              <a:t>If everything works the first time go back and make some changes. Explore! Discovering the boundaries will help you when you continue on your journey.</a:t>
            </a:r>
          </a:p>
        </p:txBody>
      </p:sp>
    </p:spTree>
    <p:extLst>
      <p:ext uri="{BB962C8B-B14F-4D97-AF65-F5344CB8AC3E}">
        <p14:creationId xmlns:p14="http://schemas.microsoft.com/office/powerpoint/2010/main" val="1590244078"/>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de-DE" dirty="0" err="1"/>
              <a:t>apache</a:t>
            </a:r>
            <a:r>
              <a:rPr lang="de-DE" dirty="0"/>
              <a:t>/</a:t>
            </a:r>
          </a:p>
          <a:p>
            <a:r>
              <a:rPr lang="de-DE" dirty="0"/>
              <a:t>├── </a:t>
            </a:r>
            <a:r>
              <a:rPr lang="de-DE" dirty="0" err="1"/>
              <a:t>Berksfile</a:t>
            </a:r>
            <a:endParaRPr lang="de-DE" dirty="0"/>
          </a:p>
          <a:p>
            <a:r>
              <a:rPr lang="de-DE" dirty="0"/>
              <a:t>├── </a:t>
            </a:r>
            <a:r>
              <a:rPr lang="de-DE" dirty="0" err="1"/>
              <a:t>chefignore</a:t>
            </a:r>
            <a:endParaRPr lang="de-DE" dirty="0"/>
          </a:p>
          <a:p>
            <a:r>
              <a:rPr lang="de-DE" dirty="0"/>
              <a:t>├── </a:t>
            </a:r>
            <a:r>
              <a:rPr lang="de-DE" dirty="0" err="1"/>
              <a:t>metadata.rb</a:t>
            </a:r>
            <a:endParaRPr lang="de-DE" dirty="0"/>
          </a:p>
          <a:p>
            <a:r>
              <a:rPr lang="de-DE" dirty="0"/>
              <a:t>├── </a:t>
            </a:r>
            <a:r>
              <a:rPr lang="de-DE" dirty="0" err="1"/>
              <a:t>README.md</a:t>
            </a:r>
            <a:endParaRPr lang="de-DE" dirty="0"/>
          </a:p>
          <a:p>
            <a:r>
              <a:rPr lang="de-DE" dirty="0"/>
              <a:t>├── </a:t>
            </a:r>
            <a:r>
              <a:rPr lang="de-DE" dirty="0" err="1"/>
              <a:t>recipes</a:t>
            </a:r>
            <a:endParaRPr lang="de-DE" dirty="0"/>
          </a:p>
          <a:p>
            <a:r>
              <a:rPr lang="de-DE" dirty="0"/>
              <a:t>│   └── </a:t>
            </a:r>
            <a:r>
              <a:rPr lang="de-DE" dirty="0" err="1"/>
              <a:t>default.rb</a:t>
            </a:r>
            <a:endParaRPr lang="de-DE" dirty="0"/>
          </a:p>
          <a:p>
            <a:r>
              <a:rPr lang="de-DE" dirty="0"/>
              <a:t>├── </a:t>
            </a:r>
            <a:r>
              <a:rPr lang="de-DE" dirty="0" err="1"/>
              <a:t>spec</a:t>
            </a:r>
            <a:endParaRPr lang="de-DE" dirty="0"/>
          </a:p>
          <a:p>
            <a:r>
              <a:rPr lang="de-DE" dirty="0"/>
              <a:t>│   ...  </a:t>
            </a:r>
          </a:p>
          <a:p>
            <a:r>
              <a:rPr lang="de-DE" dirty="0"/>
              <a:t>6 </a:t>
            </a:r>
            <a:r>
              <a:rPr lang="de-DE" dirty="0" err="1"/>
              <a:t>directories</a:t>
            </a:r>
            <a:r>
              <a:rPr lang="de-DE" dirty="0"/>
              <a:t>, 8 </a:t>
            </a:r>
            <a:r>
              <a:rPr lang="de-DE" dirty="0" err="1"/>
              <a:t>files</a:t>
            </a:r>
            <a:endParaRPr lang="en-US" dirty="0"/>
          </a:p>
        </p:txBody>
      </p:sp>
      <p:sp>
        <p:nvSpPr>
          <p:cNvPr id="3" name="Text Placeholder 2"/>
          <p:cNvSpPr>
            <a:spLocks noGrp="1"/>
          </p:cNvSpPr>
          <p:nvPr>
            <p:ph type="body" sz="quarter" idx="11"/>
          </p:nvPr>
        </p:nvSpPr>
        <p:spPr/>
        <p:txBody>
          <a:bodyPr/>
          <a:lstStyle/>
          <a:p>
            <a:r>
              <a:rPr lang="en-US" dirty="0"/>
              <a:t>&gt; tree apache</a:t>
            </a:r>
          </a:p>
        </p:txBody>
      </p:sp>
      <p:sp>
        <p:nvSpPr>
          <p:cNvPr id="5" name="Title 4"/>
          <p:cNvSpPr>
            <a:spLocks noGrp="1"/>
          </p:cNvSpPr>
          <p:nvPr>
            <p:ph type="title"/>
          </p:nvPr>
        </p:nvSpPr>
        <p:spPr/>
        <p:txBody>
          <a:bodyPr>
            <a:normAutofit/>
          </a:bodyPr>
          <a:lstStyle/>
          <a:p>
            <a:r>
              <a:rPr lang="en-US" sz="5400" dirty="0"/>
              <a:t>View the Tests in the Generated Cookbook</a:t>
            </a:r>
          </a:p>
        </p:txBody>
      </p:sp>
    </p:spTree>
    <p:extLst>
      <p:ext uri="{BB962C8B-B14F-4D97-AF65-F5344CB8AC3E}">
        <p14:creationId xmlns:p14="http://schemas.microsoft.com/office/powerpoint/2010/main" val="4265659756"/>
      </p:ext>
    </p:extLst>
  </p:cSld>
  <p:clrMapOvr>
    <a:masterClrMapping/>
  </p:clrMapOvr>
  <p:transition spd="med">
    <p:fade/>
  </p:transition>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a:lnSpc>
                <a:spcPct val="80000"/>
              </a:lnSpc>
            </a:pPr>
            <a:r>
              <a:rPr lang="en-US" sz="2000" dirty="0"/>
              <a:t>Target:  </a:t>
            </a:r>
            <a:r>
              <a:rPr lang="en-US" sz="2000" dirty="0" err="1"/>
              <a:t>ssh</a:t>
            </a:r>
            <a:r>
              <a:rPr lang="en-US" sz="2000" dirty="0"/>
              <a:t>://vagrant@127.0.0.1:2222</a:t>
            </a:r>
          </a:p>
          <a:p>
            <a:pPr>
              <a:lnSpc>
                <a:spcPct val="80000"/>
              </a:lnSpc>
            </a:pPr>
            <a:endParaRPr lang="en-US" sz="2000" dirty="0"/>
          </a:p>
          <a:p>
            <a:pPr>
              <a:lnSpc>
                <a:spcPct val="80000"/>
              </a:lnSpc>
            </a:pPr>
            <a:r>
              <a:rPr lang="en-US" sz="2000" dirty="0"/>
              <a:t>  ✔  Command curl http://</a:t>
            </a:r>
            <a:r>
              <a:rPr lang="en-US" sz="2000" dirty="0" err="1"/>
              <a:t>localhost</a:t>
            </a:r>
            <a:r>
              <a:rPr lang="en-US" sz="2000" dirty="0"/>
              <a:t> </a:t>
            </a:r>
            <a:r>
              <a:rPr lang="en-US" sz="2000" dirty="0" err="1"/>
              <a:t>stdout</a:t>
            </a:r>
            <a:r>
              <a:rPr lang="en-US" sz="2000" dirty="0"/>
              <a:t> should match /Welcome home/</a:t>
            </a:r>
          </a:p>
          <a:p>
            <a:pPr>
              <a:lnSpc>
                <a:spcPct val="80000"/>
              </a:lnSpc>
            </a:pPr>
            <a:r>
              <a:rPr lang="en-US" sz="2000" dirty="0"/>
              <a:t>  ✔  Command curl http://localhost:8080 </a:t>
            </a:r>
            <a:r>
              <a:rPr lang="en-US" sz="2000" dirty="0" err="1"/>
              <a:t>stdout</a:t>
            </a:r>
            <a:r>
              <a:rPr lang="en-US" sz="2000" dirty="0"/>
              <a:t> should match /Welcome admins/</a:t>
            </a:r>
          </a:p>
          <a:p>
            <a:pPr>
              <a:lnSpc>
                <a:spcPct val="80000"/>
              </a:lnSpc>
            </a:pPr>
            <a:endParaRPr lang="en-US" sz="2000" dirty="0"/>
          </a:p>
          <a:p>
            <a:pPr>
              <a:lnSpc>
                <a:spcPct val="80000"/>
              </a:lnSpc>
            </a:pPr>
            <a:r>
              <a:rPr lang="en-US" sz="2000" dirty="0"/>
              <a:t>Summary: 2 successful, 0 failures, 0 skipped</a:t>
            </a:r>
          </a:p>
          <a:p>
            <a:pPr>
              <a:lnSpc>
                <a:spcPct val="80000"/>
              </a:lnSpc>
            </a:pPr>
            <a:r>
              <a:rPr lang="en-US" sz="2000" dirty="0"/>
              <a:t>       Finished verifying &lt;default-centos-67&gt; (0m0.70s).</a:t>
            </a:r>
          </a:p>
          <a:p>
            <a:pPr>
              <a:lnSpc>
                <a:spcPct val="80000"/>
              </a:lnSpc>
            </a:pPr>
            <a:r>
              <a:rPr lang="en-US" sz="2000" dirty="0"/>
              <a:t>-----&gt; Destroying &lt;default-centos-67&gt;...</a:t>
            </a:r>
          </a:p>
          <a:p>
            <a:pPr>
              <a:lnSpc>
                <a:spcPct val="80000"/>
              </a:lnSpc>
            </a:pPr>
            <a:r>
              <a:rPr lang="en-US" sz="2000" dirty="0"/>
              <a:t>       ==&gt; default: Forcing shutdown of VM...</a:t>
            </a:r>
          </a:p>
          <a:p>
            <a:pPr>
              <a:lnSpc>
                <a:spcPct val="80000"/>
              </a:lnSpc>
            </a:pPr>
            <a:r>
              <a:rPr lang="en-US" sz="2000" dirty="0"/>
              <a:t>       ==&gt; default: Destroying VM and associated drives...</a:t>
            </a:r>
          </a:p>
          <a:p>
            <a:pPr>
              <a:lnSpc>
                <a:spcPct val="80000"/>
              </a:lnSpc>
            </a:pPr>
            <a:r>
              <a:rPr lang="en-US" sz="2000" dirty="0"/>
              <a:t>       Vagrant instance &lt;default-centos-67&gt; destroyed.</a:t>
            </a:r>
          </a:p>
          <a:p>
            <a:pPr>
              <a:lnSpc>
                <a:spcPct val="80000"/>
              </a:lnSpc>
            </a:pPr>
            <a:r>
              <a:rPr lang="en-US" sz="2000" dirty="0"/>
              <a:t>       Finished destroying &lt;default-centos-67&gt; (0m4.09s).</a:t>
            </a:r>
          </a:p>
          <a:p>
            <a:pPr>
              <a:lnSpc>
                <a:spcPct val="80000"/>
              </a:lnSpc>
            </a:pPr>
            <a:r>
              <a:rPr lang="en-US" sz="2000" dirty="0"/>
              <a:t>       Finished testing &lt;default-centos-67&gt; (2m21.40s).</a:t>
            </a:r>
          </a:p>
          <a:p>
            <a:pPr>
              <a:lnSpc>
                <a:spcPct val="80000"/>
              </a:lnSpc>
            </a:pPr>
            <a:r>
              <a:rPr lang="en-US" sz="2000" dirty="0"/>
              <a:t>-----&gt; Kitchen is finished. (2m22.49s)</a:t>
            </a:r>
          </a:p>
        </p:txBody>
      </p:sp>
      <p:sp>
        <p:nvSpPr>
          <p:cNvPr id="3" name="Text Placeholder 2"/>
          <p:cNvSpPr>
            <a:spLocks noGrp="1"/>
          </p:cNvSpPr>
          <p:nvPr>
            <p:ph type="body" sz="quarter" idx="11"/>
          </p:nvPr>
        </p:nvSpPr>
        <p:spPr/>
        <p:txBody>
          <a:bodyPr/>
          <a:lstStyle/>
          <a:p>
            <a:r>
              <a:rPr lang="en-US" dirty="0"/>
              <a:t>&gt; kitchen test</a:t>
            </a:r>
          </a:p>
        </p:txBody>
      </p:sp>
      <p:sp>
        <p:nvSpPr>
          <p:cNvPr id="4" name="Content Placeholder 3"/>
          <p:cNvSpPr>
            <a:spLocks noGrp="1"/>
          </p:cNvSpPr>
          <p:nvPr>
            <p:ph sz="quarter" idx="12"/>
          </p:nvPr>
        </p:nvSpPr>
        <p:spPr>
          <a:xfrm>
            <a:off x="1127883" y="2872513"/>
            <a:ext cx="14420850" cy="865511"/>
          </a:xfrm>
        </p:spPr>
        <p:txBody>
          <a:bodyPr/>
          <a:lstStyle/>
          <a:p>
            <a:endParaRPr lang="en-US" dirty="0"/>
          </a:p>
        </p:txBody>
      </p:sp>
      <p:sp>
        <p:nvSpPr>
          <p:cNvPr id="5" name="Title 4"/>
          <p:cNvSpPr>
            <a:spLocks noGrp="1"/>
          </p:cNvSpPr>
          <p:nvPr>
            <p:ph type="title"/>
          </p:nvPr>
        </p:nvSpPr>
        <p:spPr/>
        <p:txBody>
          <a:bodyPr/>
          <a:lstStyle/>
          <a:p>
            <a:r>
              <a:rPr lang="en-US" dirty="0"/>
              <a:t>Run a Complete Test on the Test Instance</a:t>
            </a:r>
          </a:p>
        </p:txBody>
      </p:sp>
    </p:spTree>
    <p:extLst>
      <p:ext uri="{BB962C8B-B14F-4D97-AF65-F5344CB8AC3E}">
        <p14:creationId xmlns:p14="http://schemas.microsoft.com/office/powerpoint/2010/main" val="3345451829"/>
      </p:ext>
    </p:extLst>
  </p:cSld>
  <p:clrMapOvr>
    <a:masterClrMapping/>
  </p:clrMapOvr>
  <p:transition spd="med">
    <p:fade/>
  </p:transition>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Creating a Custom Resource</a:t>
            </a:r>
          </a:p>
        </p:txBody>
      </p:sp>
      <p:sp>
        <p:nvSpPr>
          <p:cNvPr id="3" name="Content Placeholder 2"/>
          <p:cNvSpPr>
            <a:spLocks noGrp="1"/>
          </p:cNvSpPr>
          <p:nvPr>
            <p:ph sz="quarter" idx="11"/>
          </p:nvPr>
        </p:nvSpPr>
        <p:spPr/>
        <p:txBody>
          <a:bodyPr/>
          <a:lstStyle/>
          <a:p>
            <a:r>
              <a:rPr lang="en-US" dirty="0"/>
              <a:t>This will make our recipe much cleaner.</a:t>
            </a:r>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Create a custom resource that create the admin site</a:t>
            </a:r>
          </a:p>
          <a:p>
            <a:pPr marL="342900" indent="-342900">
              <a:buFont typeface="Wingdings" charset="2"/>
              <a:buChar char="q"/>
            </a:pPr>
            <a:r>
              <a:rPr lang="en-US" dirty="0"/>
              <a:t>Allow the custom resource to have configurable properties</a:t>
            </a:r>
          </a:p>
          <a:p>
            <a:pPr marL="342900" indent="-342900">
              <a:buFont typeface="Wingdings" charset="2"/>
              <a:buChar char="q"/>
            </a:pPr>
            <a:endParaRPr lang="en-US" dirty="0"/>
          </a:p>
        </p:txBody>
      </p:sp>
    </p:spTree>
    <p:extLst>
      <p:ext uri="{BB962C8B-B14F-4D97-AF65-F5344CB8AC3E}">
        <p14:creationId xmlns:p14="http://schemas.microsoft.com/office/powerpoint/2010/main" val="1013413675"/>
      </p:ext>
    </p:extLst>
  </p:cSld>
  <p:clrMapOvr>
    <a:masterClrMapping/>
  </p:clrMapOvr>
  <p:transition spd="med">
    <p:fade/>
  </p:transition>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Resource Properties</a:t>
            </a:r>
          </a:p>
        </p:txBody>
      </p:sp>
      <p:sp>
        <p:nvSpPr>
          <p:cNvPr id="3" name="Subtitle 2"/>
          <p:cNvSpPr>
            <a:spLocks noGrp="1"/>
          </p:cNvSpPr>
          <p:nvPr>
            <p:ph type="subTitle" idx="1"/>
          </p:nvPr>
        </p:nvSpPr>
        <p:spPr>
          <a:xfrm>
            <a:off x="1671638" y="3271838"/>
            <a:ext cx="12319000" cy="1271587"/>
          </a:xfrm>
        </p:spPr>
        <p:txBody>
          <a:bodyPr/>
          <a:lstStyle/>
          <a:p>
            <a:r>
              <a:rPr lang="en-US" dirty="0"/>
              <a:t>A property is defined with the following syntax.</a:t>
            </a:r>
          </a:p>
        </p:txBody>
      </p:sp>
      <p:sp>
        <p:nvSpPr>
          <p:cNvPr id="4" name="TextBox 3"/>
          <p:cNvSpPr txBox="1"/>
          <p:nvPr/>
        </p:nvSpPr>
        <p:spPr bwMode="white">
          <a:xfrm>
            <a:off x="1671638" y="5257799"/>
            <a:ext cx="12319000" cy="1743076"/>
          </a:xfrm>
          <a:prstGeom prst="rect">
            <a:avLst/>
          </a:prstGeom>
          <a:ln w="12700">
            <a:solidFill>
              <a:schemeClr val="tx2"/>
            </a:solidFill>
            <a:prstDash val="dash"/>
          </a:ln>
        </p:spPr>
        <p:txBody>
          <a:bodyPr vert="horz" wrap="square" lIns="91440" tIns="91440" rIns="91440" bIns="91440" rtlCol="0">
            <a:normAutofit/>
          </a:bodyPr>
          <a:lstStyle/>
          <a:p>
            <a:r>
              <a:rPr lang="en-US" b="1" dirty="0">
                <a:latin typeface="Courier New" charset="0"/>
                <a:ea typeface="Courier New" charset="0"/>
                <a:cs typeface="Courier New" charset="0"/>
              </a:rPr>
              <a:t>property :</a:t>
            </a:r>
            <a:r>
              <a:rPr lang="en-US" b="1" dirty="0" err="1">
                <a:latin typeface="Courier New" charset="0"/>
                <a:ea typeface="Courier New" charset="0"/>
                <a:cs typeface="Courier New" charset="0"/>
              </a:rPr>
              <a:t>site_name</a:t>
            </a:r>
            <a:r>
              <a:rPr lang="en-US" b="1" dirty="0">
                <a:latin typeface="Courier New" charset="0"/>
                <a:ea typeface="Courier New" charset="0"/>
                <a:cs typeface="Courier New" charset="0"/>
              </a:rPr>
              <a:t>, String</a:t>
            </a:r>
          </a:p>
        </p:txBody>
      </p:sp>
      <p:sp>
        <p:nvSpPr>
          <p:cNvPr id="5" name="Content Placeholder 3"/>
          <p:cNvSpPr txBox="1">
            <a:spLocks/>
          </p:cNvSpPr>
          <p:nvPr/>
        </p:nvSpPr>
        <p:spPr bwMode="white">
          <a:xfrm>
            <a:off x="4986338" y="7200900"/>
            <a:ext cx="2798635" cy="588691"/>
          </a:xfrm>
          <a:prstGeom prst="rect">
            <a:avLst/>
          </a:prstGeom>
          <a:solidFill>
            <a:schemeClr val="accent1"/>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a:solidFill>
                  <a:schemeClr val="bg1"/>
                </a:solidFill>
              </a:rPr>
              <a:t>name (symbol)</a:t>
            </a:r>
          </a:p>
        </p:txBody>
      </p:sp>
      <p:sp>
        <p:nvSpPr>
          <p:cNvPr id="6" name="Content Placeholder 3"/>
          <p:cNvSpPr txBox="1">
            <a:spLocks/>
          </p:cNvSpPr>
          <p:nvPr/>
        </p:nvSpPr>
        <p:spPr bwMode="white">
          <a:xfrm>
            <a:off x="1671638" y="7200901"/>
            <a:ext cx="3143250" cy="588691"/>
          </a:xfrm>
          <a:prstGeom prst="rect">
            <a:avLst/>
          </a:prstGeom>
          <a:solidFill>
            <a:schemeClr val="accent4"/>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a:solidFill>
                  <a:schemeClr val="bg1"/>
                </a:solidFill>
              </a:rPr>
              <a:t>property method</a:t>
            </a:r>
          </a:p>
        </p:txBody>
      </p:sp>
      <p:sp>
        <p:nvSpPr>
          <p:cNvPr id="7" name="Content Placeholder 3"/>
          <p:cNvSpPr txBox="1">
            <a:spLocks/>
          </p:cNvSpPr>
          <p:nvPr/>
        </p:nvSpPr>
        <p:spPr bwMode="white">
          <a:xfrm>
            <a:off x="7956550" y="7200900"/>
            <a:ext cx="2292540" cy="588691"/>
          </a:xfrm>
          <a:prstGeom prst="rect">
            <a:avLst/>
          </a:prstGeom>
          <a:solidFill>
            <a:schemeClr val="accent5"/>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a:solidFill>
                  <a:schemeClr val="bg1"/>
                </a:solidFill>
              </a:rPr>
              <a:t>type</a:t>
            </a:r>
          </a:p>
        </p:txBody>
      </p:sp>
      <p:sp>
        <p:nvSpPr>
          <p:cNvPr id="8" name="Content Placeholder 3"/>
          <p:cNvSpPr txBox="1">
            <a:spLocks/>
          </p:cNvSpPr>
          <p:nvPr/>
        </p:nvSpPr>
        <p:spPr bwMode="white">
          <a:xfrm>
            <a:off x="10420667" y="7200900"/>
            <a:ext cx="3569972" cy="588691"/>
          </a:xfrm>
          <a:prstGeom prst="rect">
            <a:avLst/>
          </a:prstGeom>
          <a:solidFill>
            <a:srgbClr val="7D868C"/>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a:solidFill>
                  <a:schemeClr val="bg1"/>
                </a:solidFill>
              </a:rPr>
              <a:t>Optional Parameters</a:t>
            </a:r>
            <a:endParaRPr lang="en-US" sz="2800" dirty="0">
              <a:solidFill>
                <a:schemeClr val="bg1"/>
              </a:solidFill>
            </a:endParaRPr>
          </a:p>
        </p:txBody>
      </p:sp>
      <p:sp>
        <p:nvSpPr>
          <p:cNvPr id="9" name="TextBox 8"/>
          <p:cNvSpPr txBox="1"/>
          <p:nvPr/>
        </p:nvSpPr>
        <p:spPr bwMode="white">
          <a:xfrm>
            <a:off x="1671638" y="4650581"/>
            <a:ext cx="12319000" cy="500062"/>
          </a:xfrm>
          <a:prstGeom prst="rect">
            <a:avLst/>
          </a:prstGeom>
          <a:solidFill>
            <a:schemeClr val="bg1">
              <a:lumMod val="85000"/>
              <a:alpha val="50000"/>
            </a:schemeClr>
          </a:solidFill>
        </p:spPr>
        <p:txBody>
          <a:bodyPr vert="horz" wrap="square" lIns="91440" tIns="91440" rIns="91440" bIns="91440" rtlCol="0">
            <a:normAutofit fontScale="92500" lnSpcReduction="10000"/>
          </a:bodyPr>
          <a:lstStyle/>
          <a:p>
            <a:r>
              <a:rPr lang="en-US" b="1" dirty="0">
                <a:latin typeface="Courier New" charset="0"/>
                <a:ea typeface="Courier New" charset="0"/>
                <a:cs typeface="Courier New" charset="0"/>
              </a:rPr>
              <a:t>~/apache/resources/</a:t>
            </a:r>
            <a:r>
              <a:rPr lang="en-US" b="1" dirty="0" err="1">
                <a:latin typeface="Courier New" charset="0"/>
                <a:ea typeface="Courier New" charset="0"/>
                <a:cs typeface="Courier New" charset="0"/>
              </a:rPr>
              <a:t>vhost.rb</a:t>
            </a:r>
            <a:endParaRPr lang="en-US" b="1" dirty="0">
              <a:latin typeface="Courier New" charset="0"/>
              <a:ea typeface="Courier New" charset="0"/>
              <a:cs typeface="Courier New" charset="0"/>
            </a:endParaRPr>
          </a:p>
        </p:txBody>
      </p:sp>
      <p:sp>
        <p:nvSpPr>
          <p:cNvPr id="10" name="Oval 9"/>
          <p:cNvSpPr/>
          <p:nvPr/>
        </p:nvSpPr>
        <p:spPr bwMode="auto">
          <a:xfrm>
            <a:off x="4829049" y="6786563"/>
            <a:ext cx="628650" cy="628650"/>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b="1" dirty="0">
                <a:gradFill>
                  <a:gsLst>
                    <a:gs pos="0">
                      <a:srgbClr val="FFFFFF"/>
                    </a:gs>
                    <a:gs pos="100000">
                      <a:srgbClr val="FFFFFF"/>
                    </a:gs>
                  </a:gsLst>
                  <a:lin ang="5400000" scaled="0"/>
                </a:gradFill>
              </a:rPr>
              <a:t>1</a:t>
            </a:r>
          </a:p>
        </p:txBody>
      </p:sp>
      <p:sp>
        <p:nvSpPr>
          <p:cNvPr id="11" name="Oval 10"/>
          <p:cNvSpPr/>
          <p:nvPr/>
        </p:nvSpPr>
        <p:spPr bwMode="auto">
          <a:xfrm>
            <a:off x="7784973" y="6793706"/>
            <a:ext cx="628650" cy="628650"/>
          </a:xfrm>
          <a:prstGeom prst="ellipse">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2</a:t>
            </a:r>
            <a:endParaRPr lang="en-US" sz="2400" b="1" dirty="0">
              <a:gradFill>
                <a:gsLst>
                  <a:gs pos="0">
                    <a:srgbClr val="FFFFFF"/>
                  </a:gs>
                  <a:gs pos="100000">
                    <a:srgbClr val="FFFFFF"/>
                  </a:gs>
                </a:gsLst>
                <a:lin ang="5400000" scaled="0"/>
              </a:gradFill>
            </a:endParaRPr>
          </a:p>
        </p:txBody>
      </p:sp>
      <p:sp>
        <p:nvSpPr>
          <p:cNvPr id="12" name="Oval 11"/>
          <p:cNvSpPr/>
          <p:nvPr/>
        </p:nvSpPr>
        <p:spPr bwMode="auto">
          <a:xfrm>
            <a:off x="4024187" y="5815012"/>
            <a:ext cx="628650" cy="628650"/>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b="1" dirty="0">
                <a:gradFill>
                  <a:gsLst>
                    <a:gs pos="0">
                      <a:srgbClr val="FFFFFF"/>
                    </a:gs>
                    <a:gs pos="100000">
                      <a:srgbClr val="FFFFFF"/>
                    </a:gs>
                  </a:gsLst>
                  <a:lin ang="5400000" scaled="0"/>
                </a:gradFill>
              </a:rPr>
              <a:t>1</a:t>
            </a:r>
          </a:p>
        </p:txBody>
      </p:sp>
      <p:sp>
        <p:nvSpPr>
          <p:cNvPr id="13" name="Oval 12"/>
          <p:cNvSpPr/>
          <p:nvPr/>
        </p:nvSpPr>
        <p:spPr bwMode="auto">
          <a:xfrm>
            <a:off x="5865685" y="5815012"/>
            <a:ext cx="628650" cy="628650"/>
          </a:xfrm>
          <a:prstGeom prst="ellipse">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2</a:t>
            </a:r>
            <a:endParaRPr lang="en-US" sz="2400" b="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90900190"/>
      </p:ext>
    </p:extLst>
  </p:cSld>
  <p:clrMapOvr>
    <a:masterClrMapping/>
  </p:clrMapOvr>
  <p:transition spd="med">
    <p:fade/>
  </p:transition>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Resource Properties</a:t>
            </a:r>
          </a:p>
        </p:txBody>
      </p:sp>
      <p:sp>
        <p:nvSpPr>
          <p:cNvPr id="3" name="Subtitle 2"/>
          <p:cNvSpPr>
            <a:spLocks noGrp="1"/>
          </p:cNvSpPr>
          <p:nvPr>
            <p:ph type="subTitle" idx="1"/>
          </p:nvPr>
        </p:nvSpPr>
        <p:spPr>
          <a:xfrm>
            <a:off x="1671638" y="3271838"/>
            <a:ext cx="12319000" cy="1271587"/>
          </a:xfrm>
        </p:spPr>
        <p:txBody>
          <a:bodyPr/>
          <a:lstStyle/>
          <a:p>
            <a:r>
              <a:rPr lang="en-US" dirty="0"/>
              <a:t>Properties are defined in the resource definition and then available within definition of the resource within the recipe.</a:t>
            </a:r>
          </a:p>
        </p:txBody>
      </p:sp>
      <p:sp>
        <p:nvSpPr>
          <p:cNvPr id="4" name="TextBox 3"/>
          <p:cNvSpPr txBox="1"/>
          <p:nvPr/>
        </p:nvSpPr>
        <p:spPr bwMode="white">
          <a:xfrm>
            <a:off x="1671638" y="5257800"/>
            <a:ext cx="6284912" cy="1743075"/>
          </a:xfrm>
          <a:prstGeom prst="rect">
            <a:avLst/>
          </a:prstGeom>
          <a:ln w="12700">
            <a:solidFill>
              <a:schemeClr val="tx2"/>
            </a:solidFill>
            <a:prstDash val="dash"/>
          </a:ln>
        </p:spPr>
        <p:txBody>
          <a:bodyPr vert="horz" wrap="square" lIns="91440" tIns="91440" rIns="91440" bIns="91440" rtlCol="0">
            <a:normAutofit/>
          </a:bodyPr>
          <a:lstStyle/>
          <a:p>
            <a:r>
              <a:rPr lang="en-US" b="1" dirty="0">
                <a:latin typeface="Courier New" charset="0"/>
                <a:ea typeface="Courier New" charset="0"/>
                <a:cs typeface="Courier New" charset="0"/>
              </a:rPr>
              <a:t>property :</a:t>
            </a:r>
            <a:r>
              <a:rPr lang="en-US" b="1" dirty="0" err="1">
                <a:latin typeface="Courier New" charset="0"/>
                <a:ea typeface="Courier New" charset="0"/>
                <a:cs typeface="Courier New" charset="0"/>
              </a:rPr>
              <a:t>site_name</a:t>
            </a:r>
            <a:r>
              <a:rPr lang="en-US" b="1" dirty="0">
                <a:latin typeface="Courier New" charset="0"/>
                <a:ea typeface="Courier New" charset="0"/>
                <a:cs typeface="Courier New" charset="0"/>
              </a:rPr>
              <a:t>, String</a:t>
            </a:r>
          </a:p>
        </p:txBody>
      </p:sp>
      <p:sp>
        <p:nvSpPr>
          <p:cNvPr id="9" name="TextBox 8"/>
          <p:cNvSpPr txBox="1"/>
          <p:nvPr/>
        </p:nvSpPr>
        <p:spPr bwMode="white">
          <a:xfrm>
            <a:off x="8315324" y="5257800"/>
            <a:ext cx="6283325" cy="1743075"/>
          </a:xfrm>
          <a:prstGeom prst="rect">
            <a:avLst/>
          </a:prstGeom>
          <a:ln w="12700">
            <a:solidFill>
              <a:schemeClr val="tx2"/>
            </a:solidFill>
            <a:prstDash val="dash"/>
          </a:ln>
        </p:spPr>
        <p:txBody>
          <a:bodyPr vert="horz" wrap="square" lIns="91440" tIns="91440" rIns="91440" bIns="91440" rtlCol="0">
            <a:normAutofit/>
          </a:bodyPr>
          <a:lstStyle/>
          <a:p>
            <a:r>
              <a:rPr lang="en-US" b="1" dirty="0" err="1">
                <a:latin typeface="Courier New" charset="0"/>
                <a:ea typeface="Courier New" charset="0"/>
                <a:cs typeface="Courier New" charset="0"/>
              </a:rPr>
              <a:t>apache_vhost</a:t>
            </a:r>
            <a:r>
              <a:rPr lang="en-US" b="1" dirty="0">
                <a:latin typeface="Courier New" charset="0"/>
                <a:ea typeface="Courier New" charset="0"/>
                <a:cs typeface="Courier New" charset="0"/>
              </a:rPr>
              <a:t> 'admins' do</a:t>
            </a:r>
          </a:p>
          <a:p>
            <a:r>
              <a:rPr lang="en-US" b="1" dirty="0">
                <a:latin typeface="Courier New" charset="0"/>
                <a:ea typeface="Courier New" charset="0"/>
                <a:cs typeface="Courier New" charset="0"/>
              </a:rPr>
              <a:t>  </a:t>
            </a:r>
            <a:r>
              <a:rPr lang="en-US" b="1" dirty="0" err="1">
                <a:latin typeface="Courier New" charset="0"/>
                <a:ea typeface="Courier New" charset="0"/>
                <a:cs typeface="Courier New" charset="0"/>
              </a:rPr>
              <a:t>site_name</a:t>
            </a:r>
            <a:r>
              <a:rPr lang="en-US" b="1" dirty="0">
                <a:latin typeface="Courier New" charset="0"/>
                <a:ea typeface="Courier New" charset="0"/>
                <a:cs typeface="Courier New" charset="0"/>
              </a:rPr>
              <a:t> 'admins'</a:t>
            </a:r>
          </a:p>
          <a:p>
            <a:r>
              <a:rPr lang="en-US" b="1" dirty="0">
                <a:latin typeface="Courier New" charset="0"/>
                <a:ea typeface="Courier New" charset="0"/>
                <a:cs typeface="Courier New" charset="0"/>
              </a:rPr>
              <a:t>  action :create</a:t>
            </a:r>
          </a:p>
          <a:p>
            <a:r>
              <a:rPr lang="en-US" b="1" dirty="0">
                <a:latin typeface="Courier New" charset="0"/>
                <a:ea typeface="Courier New" charset="0"/>
                <a:cs typeface="Courier New" charset="0"/>
              </a:rPr>
              <a:t>end</a:t>
            </a:r>
          </a:p>
        </p:txBody>
      </p:sp>
      <p:sp>
        <p:nvSpPr>
          <p:cNvPr id="10" name="TextBox 9"/>
          <p:cNvSpPr txBox="1"/>
          <p:nvPr/>
        </p:nvSpPr>
        <p:spPr bwMode="white">
          <a:xfrm>
            <a:off x="1671638" y="4650581"/>
            <a:ext cx="6284912" cy="500062"/>
          </a:xfrm>
          <a:prstGeom prst="rect">
            <a:avLst/>
          </a:prstGeom>
          <a:solidFill>
            <a:schemeClr val="bg1">
              <a:lumMod val="85000"/>
              <a:alpha val="50000"/>
            </a:schemeClr>
          </a:solidFill>
        </p:spPr>
        <p:txBody>
          <a:bodyPr vert="horz" wrap="square" lIns="91440" tIns="91440" rIns="91440" bIns="91440" rtlCol="0">
            <a:normAutofit fontScale="92500" lnSpcReduction="10000"/>
          </a:bodyPr>
          <a:lstStyle/>
          <a:p>
            <a:r>
              <a:rPr lang="en-US" b="1" dirty="0">
                <a:latin typeface="Courier New" charset="0"/>
                <a:ea typeface="Courier New" charset="0"/>
                <a:cs typeface="Courier New" charset="0"/>
              </a:rPr>
              <a:t>~/apache/resources/</a:t>
            </a:r>
            <a:r>
              <a:rPr lang="en-US" b="1" dirty="0" err="1">
                <a:latin typeface="Courier New" charset="0"/>
                <a:ea typeface="Courier New" charset="0"/>
                <a:cs typeface="Courier New" charset="0"/>
              </a:rPr>
              <a:t>vhost.rb</a:t>
            </a:r>
            <a:endParaRPr lang="en-US" b="1" dirty="0">
              <a:latin typeface="Courier New" charset="0"/>
              <a:ea typeface="Courier New" charset="0"/>
              <a:cs typeface="Courier New" charset="0"/>
            </a:endParaRPr>
          </a:p>
        </p:txBody>
      </p:sp>
      <p:sp>
        <p:nvSpPr>
          <p:cNvPr id="11" name="TextBox 10"/>
          <p:cNvSpPr txBox="1"/>
          <p:nvPr/>
        </p:nvSpPr>
        <p:spPr bwMode="white">
          <a:xfrm>
            <a:off x="8326435" y="4650581"/>
            <a:ext cx="6272214" cy="500062"/>
          </a:xfrm>
          <a:prstGeom prst="rect">
            <a:avLst/>
          </a:prstGeom>
          <a:solidFill>
            <a:schemeClr val="bg1">
              <a:lumMod val="85000"/>
              <a:alpha val="50000"/>
            </a:schemeClr>
          </a:solidFill>
        </p:spPr>
        <p:txBody>
          <a:bodyPr vert="horz" wrap="square" lIns="91440" tIns="91440" rIns="91440" bIns="91440" rtlCol="0">
            <a:normAutofit fontScale="92500" lnSpcReduction="10000"/>
          </a:bodyPr>
          <a:lstStyle/>
          <a:p>
            <a:r>
              <a:rPr lang="en-US" b="1" dirty="0">
                <a:latin typeface="Courier New" charset="0"/>
                <a:ea typeface="Courier New" charset="0"/>
                <a:cs typeface="Courier New" charset="0"/>
              </a:rPr>
              <a:t>~/apache/recipes/</a:t>
            </a:r>
            <a:r>
              <a:rPr lang="en-US" b="1" dirty="0" err="1">
                <a:latin typeface="Courier New" charset="0"/>
                <a:ea typeface="Courier New" charset="0"/>
                <a:cs typeface="Courier New" charset="0"/>
              </a:rPr>
              <a:t>default.rb</a:t>
            </a:r>
            <a:endParaRPr lang="en-US" b="1" dirty="0">
              <a:latin typeface="Courier New" charset="0"/>
              <a:ea typeface="Courier New" charset="0"/>
              <a:cs typeface="Courier New" charset="0"/>
            </a:endParaRPr>
          </a:p>
        </p:txBody>
      </p:sp>
      <p:cxnSp>
        <p:nvCxnSpPr>
          <p:cNvPr id="13" name="Elbow Connector 12"/>
          <p:cNvCxnSpPr/>
          <p:nvPr/>
        </p:nvCxnSpPr>
        <p:spPr>
          <a:xfrm>
            <a:off x="3629025" y="5743575"/>
            <a:ext cx="4943475" cy="157163"/>
          </a:xfrm>
          <a:prstGeom prst="bentConnector3">
            <a:avLst>
              <a:gd name="adj1" fmla="val 3208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5489831"/>
      </p:ext>
    </p:extLst>
  </p:cSld>
  <p:clrMapOvr>
    <a:masterClrMapping/>
  </p:clrMapOvr>
  <p:transition spd="med">
    <p:fade/>
  </p:transition>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Defining a Property to Manage the </a:t>
            </a:r>
            <a:r>
              <a:rPr lang="en-US" dirty="0" err="1"/>
              <a:t>site_name</a:t>
            </a:r>
            <a:endParaRPr lang="en-US" dirty="0"/>
          </a:p>
        </p:txBody>
      </p:sp>
      <p:sp>
        <p:nvSpPr>
          <p:cNvPr id="3" name="Content Placeholder 2"/>
          <p:cNvSpPr>
            <a:spLocks noGrp="1"/>
          </p:cNvSpPr>
          <p:nvPr>
            <p:ph sz="quarter" idx="10"/>
          </p:nvPr>
        </p:nvSpPr>
        <p:spPr/>
        <p:txBody>
          <a:bodyPr>
            <a:noAutofit/>
          </a:bodyPr>
          <a:lstStyle/>
          <a:p>
            <a:pPr>
              <a:lnSpc>
                <a:spcPct val="80000"/>
              </a:lnSpc>
            </a:pPr>
            <a:r>
              <a:rPr lang="en-US" sz="2000" dirty="0"/>
              <a:t>property :</a:t>
            </a:r>
            <a:r>
              <a:rPr lang="en-US" sz="2000" dirty="0" err="1"/>
              <a:t>site_name</a:t>
            </a:r>
            <a:r>
              <a:rPr lang="en-US" sz="2000" dirty="0"/>
              <a:t>, String</a:t>
            </a:r>
          </a:p>
          <a:p>
            <a:pPr>
              <a:lnSpc>
                <a:spcPct val="80000"/>
              </a:lnSpc>
            </a:pPr>
            <a:endParaRPr lang="en-US" sz="2000" dirty="0"/>
          </a:p>
          <a:p>
            <a:pPr>
              <a:lnSpc>
                <a:spcPct val="80000"/>
              </a:lnSpc>
            </a:pPr>
            <a:r>
              <a:rPr lang="en-US" sz="2000" dirty="0"/>
              <a:t>action :create do</a:t>
            </a:r>
          </a:p>
          <a:p>
            <a:pPr>
              <a:lnSpc>
                <a:spcPct val="80000"/>
              </a:lnSpc>
            </a:pPr>
            <a:r>
              <a:rPr lang="en-US" sz="2000" dirty="0"/>
              <a:t>  directory "/</a:t>
            </a:r>
            <a:r>
              <a:rPr lang="en-US" sz="2000" dirty="0" err="1"/>
              <a:t>srv</a:t>
            </a:r>
            <a:r>
              <a:rPr lang="en-US" sz="2000" dirty="0"/>
              <a:t>/apache/#{</a:t>
            </a:r>
            <a:r>
              <a:rPr lang="en-US" sz="2000" dirty="0" err="1"/>
              <a:t>new_resource.site_name</a:t>
            </a:r>
            <a:r>
              <a:rPr lang="en-US" sz="2000" dirty="0"/>
              <a:t>}/html" do</a:t>
            </a:r>
          </a:p>
          <a:p>
            <a:pPr>
              <a:lnSpc>
                <a:spcPct val="80000"/>
              </a:lnSpc>
            </a:pPr>
            <a:r>
              <a:rPr lang="en-US" sz="2000" dirty="0"/>
              <a:t>    recursive true</a:t>
            </a:r>
          </a:p>
          <a:p>
            <a:pPr>
              <a:lnSpc>
                <a:spcPct val="80000"/>
              </a:lnSpc>
            </a:pPr>
            <a:r>
              <a:rPr lang="en-US" sz="2000" dirty="0"/>
              <a:t>    mode "0755"</a:t>
            </a:r>
          </a:p>
          <a:p>
            <a:pPr>
              <a:lnSpc>
                <a:spcPct val="80000"/>
              </a:lnSpc>
            </a:pPr>
            <a:r>
              <a:rPr lang="en-US" sz="2000" dirty="0"/>
              <a:t>  end</a:t>
            </a:r>
          </a:p>
          <a:p>
            <a:pPr>
              <a:lnSpc>
                <a:spcPct val="80000"/>
              </a:lnSpc>
            </a:pPr>
            <a:endParaRPr lang="en-US" sz="2000" dirty="0"/>
          </a:p>
          <a:p>
            <a:pPr>
              <a:lnSpc>
                <a:spcPct val="80000"/>
              </a:lnSpc>
            </a:pPr>
            <a:r>
              <a:rPr lang="en-US" sz="2000" dirty="0"/>
              <a:t>  template "/</a:t>
            </a:r>
            <a:r>
              <a:rPr lang="en-US" sz="2000" dirty="0" err="1"/>
              <a:t>etc</a:t>
            </a:r>
            <a:r>
              <a:rPr lang="en-US" sz="2000" dirty="0"/>
              <a:t>/</a:t>
            </a:r>
            <a:r>
              <a:rPr lang="en-US" sz="2000" dirty="0" err="1"/>
              <a:t>httpd</a:t>
            </a:r>
            <a:r>
              <a:rPr lang="en-US" sz="2000" dirty="0"/>
              <a:t>/</a:t>
            </a:r>
            <a:r>
              <a:rPr lang="en-US" sz="2000" dirty="0" err="1"/>
              <a:t>conf.d</a:t>
            </a:r>
            <a:r>
              <a:rPr lang="en-US" sz="2000" dirty="0"/>
              <a:t>/#{</a:t>
            </a:r>
            <a:r>
              <a:rPr lang="en-US" sz="2000" dirty="0" err="1"/>
              <a:t>new_resource.site_name</a:t>
            </a:r>
            <a:r>
              <a:rPr lang="en-US" sz="2000" dirty="0"/>
              <a:t>}.</a:t>
            </a:r>
            <a:r>
              <a:rPr lang="en-US" sz="2000" dirty="0" err="1"/>
              <a:t>conf</a:t>
            </a:r>
            <a:r>
              <a:rPr lang="en-US" sz="2000" dirty="0"/>
              <a:t>" do</a:t>
            </a:r>
          </a:p>
          <a:p>
            <a:pPr>
              <a:lnSpc>
                <a:spcPct val="80000"/>
              </a:lnSpc>
            </a:pPr>
            <a:r>
              <a:rPr lang="en-US" sz="2000" dirty="0"/>
              <a:t>    source "</a:t>
            </a:r>
            <a:r>
              <a:rPr lang="en-US" sz="2000" dirty="0" err="1"/>
              <a:t>conf.erb</a:t>
            </a:r>
            <a:r>
              <a:rPr lang="en-US" sz="2000" dirty="0"/>
              <a:t>"</a:t>
            </a:r>
          </a:p>
          <a:p>
            <a:pPr>
              <a:lnSpc>
                <a:spcPct val="80000"/>
              </a:lnSpc>
            </a:pPr>
            <a:r>
              <a:rPr lang="en-US" sz="2000" dirty="0"/>
              <a:t>    mode "0644"</a:t>
            </a:r>
          </a:p>
          <a:p>
            <a:pPr>
              <a:lnSpc>
                <a:spcPct val="80000"/>
              </a:lnSpc>
            </a:pPr>
            <a:r>
              <a:rPr lang="en-US" sz="2000" dirty="0"/>
              <a:t>    variables(</a:t>
            </a:r>
            <a:r>
              <a:rPr lang="en-US" sz="2000" dirty="0" err="1"/>
              <a:t>document_root</a:t>
            </a:r>
            <a:r>
              <a:rPr lang="en-US" sz="2000" dirty="0"/>
              <a:t>: "/</a:t>
            </a:r>
            <a:r>
              <a:rPr lang="en-US" sz="2000" dirty="0" err="1"/>
              <a:t>srv</a:t>
            </a:r>
            <a:r>
              <a:rPr lang="en-US" sz="2000" dirty="0"/>
              <a:t>/apache/#{</a:t>
            </a:r>
            <a:r>
              <a:rPr lang="en-US" sz="2000" dirty="0" err="1"/>
              <a:t>new_resource.site_name</a:t>
            </a:r>
            <a:r>
              <a:rPr lang="en-US" sz="2000" dirty="0"/>
              <a:t>}/html", port: 8080)</a:t>
            </a:r>
          </a:p>
          <a:p>
            <a:pPr>
              <a:lnSpc>
                <a:spcPct val="80000"/>
              </a:lnSpc>
            </a:pPr>
            <a:r>
              <a:rPr lang="en-US" sz="2000" dirty="0"/>
              <a:t>    notifies :restart, "service[</a:t>
            </a:r>
            <a:r>
              <a:rPr lang="en-US" sz="2000" dirty="0" err="1"/>
              <a:t>httpd</a:t>
            </a:r>
            <a:r>
              <a:rPr lang="en-US" sz="2000" dirty="0"/>
              <a:t>]"</a:t>
            </a:r>
          </a:p>
          <a:p>
            <a:pPr>
              <a:lnSpc>
                <a:spcPct val="80000"/>
              </a:lnSpc>
            </a:pPr>
            <a:r>
              <a:rPr lang="en-US" sz="2000" dirty="0"/>
              <a:t>  end</a:t>
            </a:r>
          </a:p>
          <a:p>
            <a:pPr>
              <a:lnSpc>
                <a:spcPct val="80000"/>
              </a:lnSpc>
            </a:pPr>
            <a:endParaRPr lang="en-US" sz="2000" dirty="0"/>
          </a:p>
          <a:p>
            <a:pPr>
              <a:lnSpc>
                <a:spcPct val="80000"/>
              </a:lnSpc>
            </a:pPr>
            <a:r>
              <a:rPr lang="en-US" sz="2000" dirty="0"/>
              <a:t>  # ... CONTINUES ON THE NEXT SLIDE ...</a:t>
            </a:r>
          </a:p>
        </p:txBody>
      </p:sp>
      <p:sp>
        <p:nvSpPr>
          <p:cNvPr id="4" name="Text Placeholder 3"/>
          <p:cNvSpPr>
            <a:spLocks noGrp="1"/>
          </p:cNvSpPr>
          <p:nvPr>
            <p:ph type="body" sz="quarter" idx="11"/>
          </p:nvPr>
        </p:nvSpPr>
        <p:spPr/>
        <p:txBody>
          <a:bodyPr/>
          <a:lstStyle/>
          <a:p>
            <a:r>
              <a:rPr lang="en-US" dirty="0"/>
              <a:t>~/apache/resources/</a:t>
            </a:r>
            <a:r>
              <a:rPr lang="en-US" dirty="0" err="1"/>
              <a:t>vhost.rb</a:t>
            </a:r>
            <a:endParaRPr lang="en-US" dirty="0"/>
          </a:p>
        </p:txBody>
      </p:sp>
      <p:sp>
        <p:nvSpPr>
          <p:cNvPr id="7" name="Text Placeholder 5"/>
          <p:cNvSpPr>
            <a:spLocks noGrp="1"/>
          </p:cNvSpPr>
          <p:nvPr>
            <p:ph type="body" sz="quarter" idx="13"/>
          </p:nvPr>
        </p:nvSpPr>
        <p:spPr>
          <a:xfrm>
            <a:off x="1135063" y="2125663"/>
            <a:ext cx="14404975" cy="427037"/>
          </a:xfrm>
        </p:spPr>
        <p:txBody>
          <a:bodyPr/>
          <a:lstStyle/>
          <a:p>
            <a:endParaRPr lang="en-US" dirty="0"/>
          </a:p>
        </p:txBody>
      </p:sp>
    </p:spTree>
    <p:extLst>
      <p:ext uri="{BB962C8B-B14F-4D97-AF65-F5344CB8AC3E}">
        <p14:creationId xmlns:p14="http://schemas.microsoft.com/office/powerpoint/2010/main" val="4030438893"/>
      </p:ext>
    </p:extLst>
  </p:cSld>
  <p:clrMapOvr>
    <a:masterClrMapping/>
  </p:clrMapOvr>
  <p:transition spd="med">
    <p:fade/>
  </p:transition>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the Action to use the Property</a:t>
            </a:r>
          </a:p>
        </p:txBody>
      </p:sp>
      <p:sp>
        <p:nvSpPr>
          <p:cNvPr id="3" name="Content Placeholder 2"/>
          <p:cNvSpPr>
            <a:spLocks noGrp="1"/>
          </p:cNvSpPr>
          <p:nvPr>
            <p:ph sz="quarter" idx="10"/>
          </p:nvPr>
        </p:nvSpPr>
        <p:spPr/>
        <p:txBody>
          <a:bodyPr>
            <a:noAutofit/>
          </a:bodyPr>
          <a:lstStyle/>
          <a:p>
            <a:pPr>
              <a:lnSpc>
                <a:spcPct val="80000"/>
              </a:lnSpc>
            </a:pPr>
            <a:r>
              <a:rPr lang="en-US" sz="2000" dirty="0"/>
              <a:t>action :create do</a:t>
            </a:r>
          </a:p>
          <a:p>
            <a:pPr>
              <a:lnSpc>
                <a:spcPct val="80000"/>
              </a:lnSpc>
            </a:pPr>
            <a:r>
              <a:rPr lang="en-US" sz="2000" dirty="0"/>
              <a:t>  directory "/</a:t>
            </a:r>
            <a:r>
              <a:rPr lang="en-US" sz="2000" dirty="0" err="1"/>
              <a:t>srv</a:t>
            </a:r>
            <a:r>
              <a:rPr lang="en-US" sz="2000" dirty="0"/>
              <a:t>/apache/#{</a:t>
            </a:r>
            <a:r>
              <a:rPr lang="en-US" sz="2000" dirty="0" err="1"/>
              <a:t>new_resource.site_name</a:t>
            </a:r>
            <a:r>
              <a:rPr lang="en-US" sz="2000" dirty="0"/>
              <a:t>}/html" do</a:t>
            </a:r>
          </a:p>
          <a:p>
            <a:pPr>
              <a:lnSpc>
                <a:spcPct val="80000"/>
              </a:lnSpc>
            </a:pPr>
            <a:r>
              <a:rPr lang="en-US" sz="2000" dirty="0"/>
              <a:t>    recursive true</a:t>
            </a:r>
          </a:p>
          <a:p>
            <a:pPr>
              <a:lnSpc>
                <a:spcPct val="80000"/>
              </a:lnSpc>
            </a:pPr>
            <a:r>
              <a:rPr lang="en-US" sz="2000" dirty="0"/>
              <a:t>    mode "0755"</a:t>
            </a:r>
          </a:p>
          <a:p>
            <a:pPr>
              <a:lnSpc>
                <a:spcPct val="80000"/>
              </a:lnSpc>
            </a:pPr>
            <a:r>
              <a:rPr lang="en-US" sz="2000" dirty="0"/>
              <a:t>  end</a:t>
            </a:r>
          </a:p>
          <a:p>
            <a:pPr>
              <a:lnSpc>
                <a:spcPct val="80000"/>
              </a:lnSpc>
            </a:pPr>
            <a:endParaRPr lang="en-US" sz="2000" dirty="0"/>
          </a:p>
          <a:p>
            <a:pPr>
              <a:lnSpc>
                <a:spcPct val="80000"/>
              </a:lnSpc>
            </a:pPr>
            <a:r>
              <a:rPr lang="en-US" sz="2000" dirty="0"/>
              <a:t>  template "/</a:t>
            </a:r>
            <a:r>
              <a:rPr lang="en-US" sz="2000" dirty="0" err="1"/>
              <a:t>etc</a:t>
            </a:r>
            <a:r>
              <a:rPr lang="en-US" sz="2000" dirty="0"/>
              <a:t>/</a:t>
            </a:r>
            <a:r>
              <a:rPr lang="en-US" sz="2000" dirty="0" err="1"/>
              <a:t>httpd</a:t>
            </a:r>
            <a:r>
              <a:rPr lang="en-US" sz="2000" dirty="0"/>
              <a:t>/</a:t>
            </a:r>
            <a:r>
              <a:rPr lang="en-US" sz="2000" dirty="0" err="1"/>
              <a:t>conf.d</a:t>
            </a:r>
            <a:r>
              <a:rPr lang="en-US" sz="2000" dirty="0"/>
              <a:t>/#{</a:t>
            </a:r>
            <a:r>
              <a:rPr lang="en-US" sz="2000" dirty="0" err="1"/>
              <a:t>new_resource.site_name</a:t>
            </a:r>
            <a:r>
              <a:rPr lang="en-US" sz="2000" dirty="0"/>
              <a:t>}.</a:t>
            </a:r>
            <a:r>
              <a:rPr lang="en-US" sz="2000" dirty="0" err="1"/>
              <a:t>conf</a:t>
            </a:r>
            <a:r>
              <a:rPr lang="en-US" sz="2000" dirty="0"/>
              <a:t>" do</a:t>
            </a:r>
          </a:p>
          <a:p>
            <a:pPr>
              <a:lnSpc>
                <a:spcPct val="80000"/>
              </a:lnSpc>
            </a:pPr>
            <a:r>
              <a:rPr lang="en-US" sz="2000" dirty="0"/>
              <a:t>    source "</a:t>
            </a:r>
            <a:r>
              <a:rPr lang="en-US" sz="2000" dirty="0" err="1"/>
              <a:t>conf.erb</a:t>
            </a:r>
            <a:r>
              <a:rPr lang="en-US" sz="2000" dirty="0"/>
              <a:t>"</a:t>
            </a:r>
          </a:p>
          <a:p>
            <a:pPr>
              <a:lnSpc>
                <a:spcPct val="80000"/>
              </a:lnSpc>
            </a:pPr>
            <a:r>
              <a:rPr lang="en-US" sz="2000" dirty="0"/>
              <a:t>    mode "0644"</a:t>
            </a:r>
          </a:p>
          <a:p>
            <a:pPr>
              <a:lnSpc>
                <a:spcPct val="80000"/>
              </a:lnSpc>
            </a:pPr>
            <a:r>
              <a:rPr lang="en-US" sz="2000" dirty="0"/>
              <a:t>    variables(</a:t>
            </a:r>
            <a:r>
              <a:rPr lang="en-US" sz="2000" dirty="0" err="1"/>
              <a:t>document_root</a:t>
            </a:r>
            <a:r>
              <a:rPr lang="en-US" sz="2000" dirty="0"/>
              <a:t>: "/</a:t>
            </a:r>
            <a:r>
              <a:rPr lang="en-US" sz="2000" dirty="0" err="1"/>
              <a:t>srv</a:t>
            </a:r>
            <a:r>
              <a:rPr lang="en-US" sz="2000" dirty="0"/>
              <a:t>/apache/#{</a:t>
            </a:r>
            <a:r>
              <a:rPr lang="en-US" sz="2000" dirty="0" err="1"/>
              <a:t>new_resource.site_name</a:t>
            </a:r>
            <a:r>
              <a:rPr lang="en-US" sz="2000" dirty="0"/>
              <a:t>}/html", port: 8080)</a:t>
            </a:r>
          </a:p>
          <a:p>
            <a:pPr>
              <a:lnSpc>
                <a:spcPct val="80000"/>
              </a:lnSpc>
            </a:pPr>
            <a:r>
              <a:rPr lang="en-US" sz="2000" dirty="0"/>
              <a:t>    notifies :restart, "service[</a:t>
            </a:r>
            <a:r>
              <a:rPr lang="en-US" sz="2000" dirty="0" err="1"/>
              <a:t>httpd</a:t>
            </a:r>
            <a:r>
              <a:rPr lang="en-US" sz="2000" dirty="0"/>
              <a:t>]"</a:t>
            </a:r>
          </a:p>
          <a:p>
            <a:pPr>
              <a:lnSpc>
                <a:spcPct val="80000"/>
              </a:lnSpc>
            </a:pPr>
            <a:r>
              <a:rPr lang="en-US" sz="2000" dirty="0"/>
              <a:t>  end</a:t>
            </a:r>
          </a:p>
          <a:p>
            <a:pPr>
              <a:lnSpc>
                <a:spcPct val="80000"/>
              </a:lnSpc>
            </a:pPr>
            <a:endParaRPr lang="en-US" sz="2000" dirty="0"/>
          </a:p>
          <a:p>
            <a:pPr>
              <a:lnSpc>
                <a:spcPct val="80000"/>
              </a:lnSpc>
            </a:pPr>
            <a:r>
              <a:rPr lang="en-US" sz="2000" dirty="0"/>
              <a:t>  file "/</a:t>
            </a:r>
            <a:r>
              <a:rPr lang="en-US" sz="2000" dirty="0" err="1"/>
              <a:t>srv</a:t>
            </a:r>
            <a:r>
              <a:rPr lang="en-US" sz="2000" dirty="0"/>
              <a:t>/apache/#{</a:t>
            </a:r>
            <a:r>
              <a:rPr lang="en-US" sz="2000" dirty="0" err="1"/>
              <a:t>new_resource.site_name</a:t>
            </a:r>
            <a:r>
              <a:rPr lang="en-US" sz="2000" dirty="0"/>
              <a:t>}/html/index.html" do</a:t>
            </a:r>
          </a:p>
          <a:p>
            <a:pPr>
              <a:lnSpc>
                <a:spcPct val="80000"/>
              </a:lnSpc>
            </a:pPr>
            <a:r>
              <a:rPr lang="en-US" sz="2000" dirty="0"/>
              <a:t>    content "&lt;h1&gt;Welcome #{</a:t>
            </a:r>
            <a:r>
              <a:rPr lang="en-US" sz="2000" dirty="0" err="1"/>
              <a:t>new_resource.site_name</a:t>
            </a:r>
            <a:r>
              <a:rPr lang="en-US" sz="2000" dirty="0"/>
              <a:t>}!&lt;/h1&gt;"</a:t>
            </a:r>
          </a:p>
          <a:p>
            <a:pPr>
              <a:lnSpc>
                <a:spcPct val="80000"/>
              </a:lnSpc>
            </a:pPr>
            <a:r>
              <a:rPr lang="en-US" sz="2000" dirty="0"/>
              <a:t>  end</a:t>
            </a:r>
          </a:p>
          <a:p>
            <a:pPr>
              <a:lnSpc>
                <a:spcPct val="80000"/>
              </a:lnSpc>
            </a:pPr>
            <a:r>
              <a:rPr lang="en-US" sz="2000" dirty="0"/>
              <a:t>end</a:t>
            </a:r>
          </a:p>
        </p:txBody>
      </p:sp>
      <p:sp>
        <p:nvSpPr>
          <p:cNvPr id="4" name="Text Placeholder 3"/>
          <p:cNvSpPr>
            <a:spLocks noGrp="1"/>
          </p:cNvSpPr>
          <p:nvPr>
            <p:ph type="body" sz="quarter" idx="11"/>
          </p:nvPr>
        </p:nvSpPr>
        <p:spPr/>
        <p:txBody>
          <a:bodyPr/>
          <a:lstStyle/>
          <a:p>
            <a:r>
              <a:rPr lang="en-US" dirty="0"/>
              <a:t>~/apache/resource/</a:t>
            </a:r>
            <a:r>
              <a:rPr lang="en-US" dirty="0" err="1"/>
              <a:t>vhost.rb</a:t>
            </a:r>
            <a:endParaRPr lang="en-US" dirty="0"/>
          </a:p>
        </p:txBody>
      </p:sp>
      <p:sp>
        <p:nvSpPr>
          <p:cNvPr id="6" name="Text Placeholder 5"/>
          <p:cNvSpPr>
            <a:spLocks noGrp="1"/>
          </p:cNvSpPr>
          <p:nvPr>
            <p:ph type="body" sz="quarter" idx="13"/>
          </p:nvPr>
        </p:nvSpPr>
        <p:spPr>
          <a:xfrm>
            <a:off x="1135063" y="2403529"/>
            <a:ext cx="14404975" cy="455044"/>
          </a:xfrm>
        </p:spPr>
        <p:txBody>
          <a:bodyPr/>
          <a:lstStyle/>
          <a:p>
            <a:endParaRPr lang="en-US" dirty="0"/>
          </a:p>
        </p:txBody>
      </p:sp>
      <p:sp>
        <p:nvSpPr>
          <p:cNvPr id="8" name="Rectangle 7"/>
          <p:cNvSpPr/>
          <p:nvPr/>
        </p:nvSpPr>
        <p:spPr bwMode="auto">
          <a:xfrm>
            <a:off x="1097766" y="4105850"/>
            <a:ext cx="14442272" cy="459399"/>
          </a:xfrm>
          <a:prstGeom prst="rect">
            <a:avLst/>
          </a:prstGeom>
          <a:solidFill>
            <a:srgbClr val="108001">
              <a:alpha val="25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9" name="Rectangle 8"/>
          <p:cNvSpPr/>
          <p:nvPr/>
        </p:nvSpPr>
        <p:spPr bwMode="auto">
          <a:xfrm>
            <a:off x="1125863" y="5165235"/>
            <a:ext cx="14442272" cy="459399"/>
          </a:xfrm>
          <a:prstGeom prst="rect">
            <a:avLst/>
          </a:prstGeom>
          <a:solidFill>
            <a:srgbClr val="108001">
              <a:alpha val="25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0" name="Rectangle 9"/>
          <p:cNvSpPr/>
          <p:nvPr/>
        </p:nvSpPr>
        <p:spPr bwMode="auto">
          <a:xfrm>
            <a:off x="1111232" y="6510847"/>
            <a:ext cx="14442272" cy="812893"/>
          </a:xfrm>
          <a:prstGeom prst="rect">
            <a:avLst/>
          </a:prstGeom>
          <a:solidFill>
            <a:srgbClr val="108001">
              <a:alpha val="25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68636261"/>
      </p:ext>
    </p:extLst>
  </p:cSld>
  <p:clrMapOvr>
    <a:masterClrMapping/>
  </p:clrMapOvr>
  <p:transition spd="med">
    <p:fade/>
  </p:transition>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Updating the Resource to use the Property</a:t>
            </a:r>
          </a:p>
        </p:txBody>
      </p:sp>
      <p:sp>
        <p:nvSpPr>
          <p:cNvPr id="3" name="Content Placeholder 2"/>
          <p:cNvSpPr>
            <a:spLocks noGrp="1"/>
          </p:cNvSpPr>
          <p:nvPr>
            <p:ph sz="quarter" idx="10"/>
          </p:nvPr>
        </p:nvSpPr>
        <p:spPr/>
        <p:txBody>
          <a:bodyPr>
            <a:normAutofit fontScale="85000" lnSpcReduction="20000"/>
          </a:bodyPr>
          <a:lstStyle/>
          <a:p>
            <a:r>
              <a:rPr lang="en-US" dirty="0"/>
              <a:t>package '</a:t>
            </a:r>
            <a:r>
              <a:rPr lang="en-US" dirty="0" err="1"/>
              <a:t>httpd</a:t>
            </a:r>
            <a:r>
              <a:rPr lang="en-US" dirty="0"/>
              <a:t>'</a:t>
            </a:r>
          </a:p>
          <a:p>
            <a:endParaRPr lang="en-US" dirty="0"/>
          </a:p>
          <a:p>
            <a:r>
              <a:rPr lang="en-US" dirty="0"/>
              <a:t>file '/</a:t>
            </a:r>
            <a:r>
              <a:rPr lang="en-US" dirty="0" err="1"/>
              <a:t>var</a:t>
            </a:r>
            <a:r>
              <a:rPr lang="en-US" dirty="0"/>
              <a:t>/www/html/</a:t>
            </a:r>
            <a:r>
              <a:rPr lang="en-US" dirty="0" err="1"/>
              <a:t>index.html</a:t>
            </a:r>
            <a:r>
              <a:rPr lang="en-US" dirty="0"/>
              <a:t>' do</a:t>
            </a:r>
          </a:p>
          <a:p>
            <a:r>
              <a:rPr lang="en-US" dirty="0"/>
              <a:t>  content '&lt;h1&gt;Welcome home!&lt;/h1&gt;'</a:t>
            </a:r>
          </a:p>
          <a:p>
            <a:r>
              <a:rPr lang="en-US" dirty="0"/>
              <a:t>end</a:t>
            </a:r>
          </a:p>
          <a:p>
            <a:endParaRPr lang="en-US" dirty="0"/>
          </a:p>
          <a:p>
            <a:r>
              <a:rPr lang="en-US" dirty="0" err="1"/>
              <a:t>apache_vhost</a:t>
            </a:r>
            <a:r>
              <a:rPr lang="en-US" dirty="0"/>
              <a:t> 'admins' do</a:t>
            </a:r>
          </a:p>
          <a:p>
            <a:r>
              <a:rPr lang="en-US" dirty="0"/>
              <a:t>  </a:t>
            </a:r>
            <a:r>
              <a:rPr lang="en-US" dirty="0" err="1"/>
              <a:t>site_name</a:t>
            </a:r>
            <a:r>
              <a:rPr lang="en-US" dirty="0"/>
              <a:t> 'admins'</a:t>
            </a:r>
          </a:p>
          <a:p>
            <a:r>
              <a:rPr lang="en-US" dirty="0"/>
              <a:t>  action :create</a:t>
            </a:r>
          </a:p>
          <a:p>
            <a:r>
              <a:rPr lang="en-US" dirty="0"/>
              <a:t>end</a:t>
            </a:r>
          </a:p>
          <a:p>
            <a:endParaRPr lang="en-US" dirty="0"/>
          </a:p>
          <a:p>
            <a:r>
              <a:rPr lang="en-US" dirty="0"/>
              <a:t>service '</a:t>
            </a:r>
            <a:r>
              <a:rPr lang="en-US" dirty="0" err="1"/>
              <a:t>httpd</a:t>
            </a:r>
            <a:r>
              <a:rPr lang="en-US" dirty="0"/>
              <a:t>' do</a:t>
            </a:r>
          </a:p>
          <a:p>
            <a:r>
              <a:rPr lang="en-US" dirty="0"/>
              <a:t>  action [:enable, :start]</a:t>
            </a:r>
          </a:p>
          <a:p>
            <a:r>
              <a:rPr lang="en-US" dirty="0"/>
              <a:t>end</a:t>
            </a:r>
          </a:p>
          <a:p>
            <a:endParaRPr lang="en-US" dirty="0"/>
          </a:p>
        </p:txBody>
      </p:sp>
      <p:sp>
        <p:nvSpPr>
          <p:cNvPr id="4" name="Text Placeholder 3"/>
          <p:cNvSpPr>
            <a:spLocks noGrp="1"/>
          </p:cNvSpPr>
          <p:nvPr>
            <p:ph type="body" sz="quarter" idx="11"/>
          </p:nvPr>
        </p:nvSpPr>
        <p:spPr/>
        <p:txBody>
          <a:bodyPr/>
          <a:lstStyle/>
          <a:p>
            <a:r>
              <a:rPr lang="en-US" dirty="0"/>
              <a:t>~/apache/recipes/</a:t>
            </a:r>
            <a:r>
              <a:rPr lang="en-US" dirty="0" err="1"/>
              <a:t>default.rb</a:t>
            </a:r>
            <a:endParaRPr lang="en-US" dirty="0"/>
          </a:p>
        </p:txBody>
      </p:sp>
      <p:sp>
        <p:nvSpPr>
          <p:cNvPr id="6" name="Text Placeholder 5"/>
          <p:cNvSpPr>
            <a:spLocks noGrp="1"/>
          </p:cNvSpPr>
          <p:nvPr>
            <p:ph type="body" sz="quarter" idx="13"/>
          </p:nvPr>
        </p:nvSpPr>
        <p:spPr>
          <a:xfrm>
            <a:off x="1135042" y="4817212"/>
            <a:ext cx="14404273" cy="496279"/>
          </a:xfrm>
        </p:spPr>
        <p:txBody>
          <a:bodyPr/>
          <a:lstStyle/>
          <a:p>
            <a:endParaRPr lang="en-US" dirty="0"/>
          </a:p>
        </p:txBody>
      </p:sp>
    </p:spTree>
    <p:extLst>
      <p:ext uri="{BB962C8B-B14F-4D97-AF65-F5344CB8AC3E}">
        <p14:creationId xmlns:p14="http://schemas.microsoft.com/office/powerpoint/2010/main" val="3492600773"/>
      </p:ext>
    </p:extLst>
  </p:cSld>
  <p:clrMapOvr>
    <a:masterClrMapping/>
  </p:clrMapOvr>
  <p:transition spd="med">
    <p:fade/>
  </p:transition>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000" dirty="0"/>
              <a:t>........</a:t>
            </a:r>
          </a:p>
          <a:p>
            <a:endParaRPr lang="en-US" sz="2000" dirty="0"/>
          </a:p>
          <a:p>
            <a:r>
              <a:rPr lang="en-US" sz="2000" dirty="0"/>
              <a:t>Finished in 1.22 seconds (files took 7.58 seconds to load)</a:t>
            </a:r>
          </a:p>
          <a:p>
            <a:r>
              <a:rPr lang="en-US" sz="2000" dirty="0"/>
              <a:t>8 examples, 0 failures</a:t>
            </a:r>
          </a:p>
        </p:txBody>
      </p:sp>
      <p:sp>
        <p:nvSpPr>
          <p:cNvPr id="3" name="Text Placeholder 2"/>
          <p:cNvSpPr>
            <a:spLocks noGrp="1"/>
          </p:cNvSpPr>
          <p:nvPr>
            <p:ph type="body" sz="quarter" idx="11"/>
          </p:nvPr>
        </p:nvSpPr>
        <p:spPr/>
        <p:txBody>
          <a:bodyPr/>
          <a:lstStyle/>
          <a:p>
            <a:r>
              <a:rPr lang="en-US" dirty="0"/>
              <a:t>&gt; chef exec </a:t>
            </a:r>
            <a:r>
              <a:rPr lang="en-US" dirty="0" err="1"/>
              <a:t>rspec</a:t>
            </a:r>
            <a:endParaRPr lang="en-US" dirty="0"/>
          </a:p>
        </p:txBody>
      </p:sp>
      <p:sp>
        <p:nvSpPr>
          <p:cNvPr id="4" name="Content Placeholder 3"/>
          <p:cNvSpPr>
            <a:spLocks noGrp="1"/>
          </p:cNvSpPr>
          <p:nvPr>
            <p:ph sz="quarter" idx="12"/>
          </p:nvPr>
        </p:nvSpPr>
        <p:spPr>
          <a:xfrm>
            <a:off x="1114373" y="3498748"/>
            <a:ext cx="14420850" cy="557213"/>
          </a:xfrm>
        </p:spPr>
        <p:txBody>
          <a:bodyPr/>
          <a:lstStyle/>
          <a:p>
            <a:endParaRPr lang="en-US" dirty="0"/>
          </a:p>
        </p:txBody>
      </p:sp>
      <p:sp>
        <p:nvSpPr>
          <p:cNvPr id="5" name="Title 4"/>
          <p:cNvSpPr>
            <a:spLocks noGrp="1"/>
          </p:cNvSpPr>
          <p:nvPr>
            <p:ph type="title"/>
          </p:nvPr>
        </p:nvSpPr>
        <p:spPr/>
        <p:txBody>
          <a:bodyPr/>
          <a:lstStyle/>
          <a:p>
            <a:r>
              <a:rPr lang="en-US" dirty="0"/>
              <a:t>Executing the Unit Tests</a:t>
            </a:r>
          </a:p>
        </p:txBody>
      </p:sp>
    </p:spTree>
    <p:extLst>
      <p:ext uri="{BB962C8B-B14F-4D97-AF65-F5344CB8AC3E}">
        <p14:creationId xmlns:p14="http://schemas.microsoft.com/office/powerpoint/2010/main" val="9295597"/>
      </p:ext>
    </p:extLst>
  </p:cSld>
  <p:clrMapOvr>
    <a:masterClrMapping/>
  </p:clrMapOvr>
  <p:transition spd="med">
    <p:fade/>
  </p:transition>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a:lnSpc>
                <a:spcPct val="80000"/>
              </a:lnSpc>
            </a:pPr>
            <a:r>
              <a:rPr lang="en-US" sz="2000" dirty="0"/>
              <a:t>-----&gt; Verifying &lt;default-centos-67&gt;...</a:t>
            </a:r>
          </a:p>
          <a:p>
            <a:pPr>
              <a:lnSpc>
                <a:spcPct val="80000"/>
              </a:lnSpc>
            </a:pPr>
            <a:r>
              <a:rPr lang="en-US" sz="2000" dirty="0"/>
              <a:t>       Use `/home/chef/apache/test/smoke/default` for testing</a:t>
            </a:r>
          </a:p>
          <a:p>
            <a:pPr>
              <a:lnSpc>
                <a:spcPct val="80000"/>
              </a:lnSpc>
            </a:pPr>
            <a:endParaRPr lang="en-US" sz="2000" dirty="0"/>
          </a:p>
          <a:p>
            <a:pPr>
              <a:lnSpc>
                <a:spcPct val="80000"/>
              </a:lnSpc>
            </a:pPr>
            <a:r>
              <a:rPr lang="en-US" sz="2000" dirty="0"/>
              <a:t>Target:  </a:t>
            </a:r>
            <a:r>
              <a:rPr lang="en-US" sz="2000" dirty="0" err="1"/>
              <a:t>ssh</a:t>
            </a:r>
            <a:r>
              <a:rPr lang="en-US" sz="2000" dirty="0"/>
              <a:t>://vagrant@127.0.0.1:2222</a:t>
            </a:r>
          </a:p>
          <a:p>
            <a:pPr>
              <a:lnSpc>
                <a:spcPct val="80000"/>
              </a:lnSpc>
            </a:pPr>
            <a:endParaRPr lang="en-US" sz="2000" dirty="0"/>
          </a:p>
          <a:p>
            <a:pPr>
              <a:lnSpc>
                <a:spcPct val="80000"/>
              </a:lnSpc>
            </a:pPr>
            <a:r>
              <a:rPr lang="en-US" sz="2000" dirty="0"/>
              <a:t>  ✔  Command curl http://</a:t>
            </a:r>
            <a:r>
              <a:rPr lang="en-US" sz="2000" dirty="0" err="1"/>
              <a:t>localhost</a:t>
            </a:r>
            <a:r>
              <a:rPr lang="en-US" sz="2000" dirty="0"/>
              <a:t> </a:t>
            </a:r>
            <a:r>
              <a:rPr lang="en-US" sz="2000" dirty="0" err="1"/>
              <a:t>stdout</a:t>
            </a:r>
            <a:r>
              <a:rPr lang="en-US" sz="2000" dirty="0"/>
              <a:t> should match /Welcome home/</a:t>
            </a:r>
          </a:p>
          <a:p>
            <a:pPr>
              <a:lnSpc>
                <a:spcPct val="80000"/>
              </a:lnSpc>
            </a:pPr>
            <a:r>
              <a:rPr lang="en-US" sz="2000" dirty="0"/>
              <a:t>  ✔  Command curl http://localhost:8080 </a:t>
            </a:r>
            <a:r>
              <a:rPr lang="en-US" sz="2000" dirty="0" err="1"/>
              <a:t>stdout</a:t>
            </a:r>
            <a:r>
              <a:rPr lang="en-US" sz="2000" dirty="0"/>
              <a:t> should match /Welcome admins/</a:t>
            </a:r>
          </a:p>
          <a:p>
            <a:pPr>
              <a:lnSpc>
                <a:spcPct val="80000"/>
              </a:lnSpc>
            </a:pPr>
            <a:endParaRPr lang="en-US" sz="2000" dirty="0"/>
          </a:p>
          <a:p>
            <a:pPr>
              <a:lnSpc>
                <a:spcPct val="80000"/>
              </a:lnSpc>
            </a:pPr>
            <a:r>
              <a:rPr lang="en-US" sz="2000" dirty="0"/>
              <a:t>Summary: 2 successful, 0 failures, 0 skipped</a:t>
            </a:r>
          </a:p>
          <a:p>
            <a:pPr>
              <a:lnSpc>
                <a:spcPct val="80000"/>
              </a:lnSpc>
            </a:pPr>
            <a:r>
              <a:rPr lang="en-US" sz="2000" dirty="0"/>
              <a:t>       Finished verifying &lt;default-centos-67&gt; (0m0.77s).</a:t>
            </a:r>
          </a:p>
          <a:p>
            <a:pPr>
              <a:lnSpc>
                <a:spcPct val="80000"/>
              </a:lnSpc>
            </a:pPr>
            <a:r>
              <a:rPr lang="en-US" sz="2000" dirty="0"/>
              <a:t>-----&gt; Kitchen is finished. (2m42.37s)</a:t>
            </a:r>
          </a:p>
        </p:txBody>
      </p:sp>
      <p:sp>
        <p:nvSpPr>
          <p:cNvPr id="3" name="Text Placeholder 2"/>
          <p:cNvSpPr>
            <a:spLocks noGrp="1"/>
          </p:cNvSpPr>
          <p:nvPr>
            <p:ph type="body" sz="quarter" idx="11"/>
          </p:nvPr>
        </p:nvSpPr>
        <p:spPr/>
        <p:txBody>
          <a:bodyPr/>
          <a:lstStyle/>
          <a:p>
            <a:r>
              <a:rPr lang="en-US" dirty="0"/>
              <a:t>&gt; kitchen converge &amp;&amp; kitchen verify</a:t>
            </a:r>
          </a:p>
        </p:txBody>
      </p:sp>
      <p:sp>
        <p:nvSpPr>
          <p:cNvPr id="4" name="Content Placeholder 3"/>
          <p:cNvSpPr>
            <a:spLocks noGrp="1"/>
          </p:cNvSpPr>
          <p:nvPr>
            <p:ph sz="quarter" idx="12"/>
          </p:nvPr>
        </p:nvSpPr>
        <p:spPr>
          <a:xfrm>
            <a:off x="1127883" y="3994347"/>
            <a:ext cx="14420850" cy="865511"/>
          </a:xfrm>
        </p:spPr>
        <p:txBody>
          <a:bodyPr/>
          <a:lstStyle/>
          <a:p>
            <a:endParaRPr lang="en-US" dirty="0"/>
          </a:p>
        </p:txBody>
      </p:sp>
      <p:sp>
        <p:nvSpPr>
          <p:cNvPr id="5" name="Title 4"/>
          <p:cNvSpPr>
            <a:spLocks noGrp="1"/>
          </p:cNvSpPr>
          <p:nvPr>
            <p:ph type="title"/>
          </p:nvPr>
        </p:nvSpPr>
        <p:spPr/>
        <p:txBody>
          <a:bodyPr>
            <a:normAutofit fontScale="90000"/>
          </a:bodyPr>
          <a:lstStyle/>
          <a:p>
            <a:r>
              <a:rPr lang="en-US" dirty="0"/>
              <a:t>Converging and Verifying the Test Instance</a:t>
            </a:r>
          </a:p>
        </p:txBody>
      </p:sp>
    </p:spTree>
    <p:extLst>
      <p:ext uri="{BB962C8B-B14F-4D97-AF65-F5344CB8AC3E}">
        <p14:creationId xmlns:p14="http://schemas.microsoft.com/office/powerpoint/2010/main" val="2636401300"/>
      </p:ext>
    </p:extLst>
  </p:cSld>
  <p:clrMapOvr>
    <a:masterClrMapping/>
  </p:clrMapOvr>
  <p:transition spd="med">
    <p:fade/>
  </p:transition>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Creating a Custom Resource</a:t>
            </a:r>
          </a:p>
        </p:txBody>
      </p:sp>
      <p:sp>
        <p:nvSpPr>
          <p:cNvPr id="3" name="Content Placeholder 2"/>
          <p:cNvSpPr>
            <a:spLocks noGrp="1"/>
          </p:cNvSpPr>
          <p:nvPr>
            <p:ph sz="quarter" idx="11"/>
          </p:nvPr>
        </p:nvSpPr>
        <p:spPr/>
        <p:txBody>
          <a:bodyPr/>
          <a:lstStyle/>
          <a:p>
            <a:r>
              <a:rPr lang="en-US" dirty="0"/>
              <a:t>That's much better.</a:t>
            </a:r>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Create a custom resource that create the admin site</a:t>
            </a:r>
          </a:p>
          <a:p>
            <a:pPr marL="342900" indent="-342900">
              <a:buFont typeface="Wingdings" charset="2"/>
              <a:buChar char="ü"/>
            </a:pPr>
            <a:r>
              <a:rPr lang="en-US" dirty="0"/>
              <a:t>Allow the custom resource to have configurable properties</a:t>
            </a:r>
          </a:p>
        </p:txBody>
      </p:sp>
    </p:spTree>
    <p:extLst>
      <p:ext uri="{BB962C8B-B14F-4D97-AF65-F5344CB8AC3E}">
        <p14:creationId xmlns:p14="http://schemas.microsoft.com/office/powerpoint/2010/main" val="146589368"/>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Build a Reliable Cookbook</a:t>
            </a:r>
          </a:p>
        </p:txBody>
      </p:sp>
      <p:sp>
        <p:nvSpPr>
          <p:cNvPr id="3" name="Content Placeholder 2"/>
          <p:cNvSpPr>
            <a:spLocks noGrp="1"/>
          </p:cNvSpPr>
          <p:nvPr>
            <p:ph sz="quarter" idx="11"/>
          </p:nvPr>
        </p:nvSpPr>
        <p:spPr/>
        <p:txBody>
          <a:bodyPr/>
          <a:lstStyle/>
          <a:p>
            <a:r>
              <a:rPr lang="en-US" dirty="0"/>
              <a:t>This time it will be different.</a:t>
            </a:r>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Examine the cookbook</a:t>
            </a:r>
          </a:p>
          <a:p>
            <a:pPr marL="342900" indent="-342900">
              <a:buFont typeface="Wingdings" charset="2"/>
              <a:buChar char="q"/>
            </a:pPr>
            <a:r>
              <a:rPr lang="en-US" dirty="0"/>
              <a:t>Write tests that verifies the cookbook does what we want it to do</a:t>
            </a:r>
          </a:p>
          <a:p>
            <a:pPr marL="342900" indent="-342900">
              <a:buFont typeface="Wingdings" charset="2"/>
              <a:buChar char="q"/>
            </a:pPr>
            <a:r>
              <a:rPr lang="en-US" dirty="0"/>
              <a:t>Execute the tests and see failure</a:t>
            </a:r>
          </a:p>
          <a:p>
            <a:pPr marL="342900" indent="-342900">
              <a:buFont typeface="Wingdings" charset="2"/>
              <a:buChar char="q"/>
            </a:pPr>
            <a:r>
              <a:rPr lang="en-US" dirty="0"/>
              <a:t>Write the recipe to make the test pass</a:t>
            </a:r>
          </a:p>
          <a:p>
            <a:pPr marL="342900" indent="-342900">
              <a:buFont typeface="Wingdings" charset="2"/>
              <a:buChar char="q"/>
            </a:pPr>
            <a:r>
              <a:rPr lang="en-US" dirty="0"/>
              <a:t>Execute the tests and see success</a:t>
            </a:r>
          </a:p>
        </p:txBody>
      </p:sp>
    </p:spTree>
    <p:extLst>
      <p:ext uri="{BB962C8B-B14F-4D97-AF65-F5344CB8AC3E}">
        <p14:creationId xmlns:p14="http://schemas.microsoft.com/office/powerpoint/2010/main" val="4133493625"/>
      </p:ext>
    </p:extLst>
  </p:cSld>
  <p:clrMapOvr>
    <a:masterClrMapping/>
  </p:clrMapOvr>
  <p:transition spd="med">
    <p:fade/>
  </p:transition>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apache_vhost</a:t>
            </a:r>
            <a:r>
              <a:rPr lang="en-US" dirty="0"/>
              <a:t> - </a:t>
            </a:r>
            <a:r>
              <a:rPr lang="en-US" dirty="0" err="1"/>
              <a:t>site_port</a:t>
            </a:r>
            <a:r>
              <a:rPr lang="en-US" dirty="0"/>
              <a:t> Property</a:t>
            </a:r>
          </a:p>
        </p:txBody>
      </p:sp>
      <p:sp>
        <p:nvSpPr>
          <p:cNvPr id="3" name="Subtitle 2"/>
          <p:cNvSpPr>
            <a:spLocks noGrp="1"/>
          </p:cNvSpPr>
          <p:nvPr>
            <p:ph type="subTitle" idx="1"/>
          </p:nvPr>
        </p:nvSpPr>
        <p:spPr/>
        <p:txBody>
          <a:bodyPr/>
          <a:lstStyle/>
          <a:p>
            <a:pPr>
              <a:lnSpc>
                <a:spcPct val="120000"/>
              </a:lnSpc>
            </a:pPr>
            <a:r>
              <a:rPr lang="en-US" dirty="0"/>
              <a:t>Create a custom resource property named </a:t>
            </a:r>
            <a:r>
              <a:rPr lang="en-US" b="1" dirty="0" err="1"/>
              <a:t>site_port</a:t>
            </a:r>
            <a:r>
              <a:rPr lang="en-US" dirty="0"/>
              <a:t> that is a </a:t>
            </a:r>
            <a:r>
              <a:rPr lang="en-US" i="1" dirty="0"/>
              <a:t>Integer</a:t>
            </a:r>
          </a:p>
          <a:p>
            <a:pPr>
              <a:lnSpc>
                <a:spcPct val="120000"/>
              </a:lnSpc>
            </a:pPr>
            <a:r>
              <a:rPr lang="en-US" dirty="0"/>
              <a:t>Within the </a:t>
            </a:r>
            <a:r>
              <a:rPr lang="en-US" dirty="0" err="1"/>
              <a:t>apache_vhost's</a:t>
            </a:r>
            <a:r>
              <a:rPr lang="en-US" dirty="0"/>
              <a:t> create action replace the hard-coded value 8080 with the </a:t>
            </a:r>
            <a:r>
              <a:rPr lang="en-US" b="1" dirty="0" err="1"/>
              <a:t>site_port</a:t>
            </a:r>
            <a:r>
              <a:rPr lang="en-US" dirty="0"/>
              <a:t> property</a:t>
            </a:r>
          </a:p>
          <a:p>
            <a:pPr>
              <a:lnSpc>
                <a:spcPct val="120000"/>
              </a:lnSpc>
            </a:pPr>
            <a:r>
              <a:rPr lang="en-US" dirty="0"/>
              <a:t>Within the default recipe set t</a:t>
            </a:r>
            <a:r>
              <a:rPr lang="en-US" dirty="0">
                <a:solidFill>
                  <a:schemeClr val="tx1"/>
                </a:solidFill>
              </a:rPr>
              <a:t>he </a:t>
            </a:r>
            <a:r>
              <a:rPr lang="en-US" dirty="0" err="1">
                <a:solidFill>
                  <a:schemeClr val="tx1"/>
                </a:solidFill>
              </a:rPr>
              <a:t>apache_vhost</a:t>
            </a:r>
            <a:r>
              <a:rPr lang="en-US" dirty="0">
                <a:solidFill>
                  <a:schemeClr val="tx1"/>
                </a:solidFill>
              </a:rPr>
              <a:t> resource named 'admins' to have a </a:t>
            </a:r>
            <a:r>
              <a:rPr lang="en-US" dirty="0" err="1">
                <a:solidFill>
                  <a:schemeClr val="tx1"/>
                </a:solidFill>
              </a:rPr>
              <a:t>site_port</a:t>
            </a:r>
            <a:r>
              <a:rPr lang="en-US" dirty="0">
                <a:solidFill>
                  <a:schemeClr val="tx1"/>
                </a:solidFill>
              </a:rPr>
              <a:t> 8080</a:t>
            </a:r>
            <a:endParaRPr lang="en-US" b="1" dirty="0">
              <a:solidFill>
                <a:schemeClr val="tx1"/>
              </a:solidFill>
            </a:endParaRPr>
          </a:p>
        </p:txBody>
      </p:sp>
    </p:spTree>
    <p:extLst>
      <p:ext uri="{BB962C8B-B14F-4D97-AF65-F5344CB8AC3E}">
        <p14:creationId xmlns:p14="http://schemas.microsoft.com/office/powerpoint/2010/main" val="1527521765"/>
      </p:ext>
    </p:extLst>
  </p:cSld>
  <p:clrMapOvr>
    <a:masterClrMapping/>
  </p:clrMapOvr>
  <p:transition spd="med">
    <p:fade/>
  </p:transition>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Defining a Property to Manage the </a:t>
            </a:r>
            <a:r>
              <a:rPr lang="en-US" dirty="0" err="1"/>
              <a:t>site_port</a:t>
            </a:r>
            <a:endParaRPr lang="en-US" dirty="0"/>
          </a:p>
        </p:txBody>
      </p:sp>
      <p:sp>
        <p:nvSpPr>
          <p:cNvPr id="3" name="Content Placeholder 2"/>
          <p:cNvSpPr>
            <a:spLocks noGrp="1"/>
          </p:cNvSpPr>
          <p:nvPr>
            <p:ph sz="quarter" idx="10"/>
          </p:nvPr>
        </p:nvSpPr>
        <p:spPr/>
        <p:txBody>
          <a:bodyPr>
            <a:noAutofit/>
          </a:bodyPr>
          <a:lstStyle/>
          <a:p>
            <a:r>
              <a:rPr lang="en-US" sz="1800" dirty="0"/>
              <a:t>property :</a:t>
            </a:r>
            <a:r>
              <a:rPr lang="en-US" sz="1800" dirty="0" err="1"/>
              <a:t>site_name</a:t>
            </a:r>
            <a:r>
              <a:rPr lang="en-US" sz="1800" dirty="0"/>
              <a:t>, String</a:t>
            </a:r>
          </a:p>
          <a:p>
            <a:r>
              <a:rPr lang="en-US" sz="1800" dirty="0"/>
              <a:t>property :</a:t>
            </a:r>
            <a:r>
              <a:rPr lang="en-US" sz="1800" dirty="0" err="1"/>
              <a:t>site_port</a:t>
            </a:r>
            <a:r>
              <a:rPr lang="en-US" sz="1800" dirty="0"/>
              <a:t>, Integer</a:t>
            </a:r>
          </a:p>
          <a:p>
            <a:endParaRPr lang="en-US" sz="1800" dirty="0"/>
          </a:p>
          <a:p>
            <a:r>
              <a:rPr lang="en-US" sz="1800" dirty="0"/>
              <a:t>action :create do</a:t>
            </a:r>
          </a:p>
          <a:p>
            <a:r>
              <a:rPr lang="en-US" sz="1800" dirty="0"/>
              <a:t>  directory "/</a:t>
            </a:r>
            <a:r>
              <a:rPr lang="en-US" sz="1800" dirty="0" err="1"/>
              <a:t>srv</a:t>
            </a:r>
            <a:r>
              <a:rPr lang="en-US" sz="1800" dirty="0"/>
              <a:t>/apache/#{</a:t>
            </a:r>
            <a:r>
              <a:rPr lang="en-US" sz="1800" dirty="0" err="1"/>
              <a:t>new_resource.site_name</a:t>
            </a:r>
            <a:r>
              <a:rPr lang="en-US" sz="1800" dirty="0"/>
              <a:t>}/html" do</a:t>
            </a:r>
          </a:p>
          <a:p>
            <a:r>
              <a:rPr lang="en-US" sz="1800" dirty="0"/>
              <a:t>    recursive true</a:t>
            </a:r>
          </a:p>
          <a:p>
            <a:r>
              <a:rPr lang="en-US" sz="1800" dirty="0"/>
              <a:t>    mode "0755"</a:t>
            </a:r>
          </a:p>
          <a:p>
            <a:r>
              <a:rPr lang="en-US" sz="1800" dirty="0"/>
              <a:t>  end</a:t>
            </a:r>
          </a:p>
          <a:p>
            <a:endParaRPr lang="en-US" sz="1800" dirty="0"/>
          </a:p>
          <a:p>
            <a:r>
              <a:rPr lang="en-US" sz="1800" dirty="0"/>
              <a:t>  template "/</a:t>
            </a:r>
            <a:r>
              <a:rPr lang="en-US" sz="1800" dirty="0" err="1"/>
              <a:t>etc</a:t>
            </a:r>
            <a:r>
              <a:rPr lang="en-US" sz="1800" dirty="0"/>
              <a:t>/</a:t>
            </a:r>
            <a:r>
              <a:rPr lang="en-US" sz="1800" dirty="0" err="1"/>
              <a:t>httpd</a:t>
            </a:r>
            <a:r>
              <a:rPr lang="en-US" sz="1800" dirty="0"/>
              <a:t>/</a:t>
            </a:r>
            <a:r>
              <a:rPr lang="en-US" sz="1800" dirty="0" err="1"/>
              <a:t>conf.d</a:t>
            </a:r>
            <a:r>
              <a:rPr lang="en-US" sz="1800" dirty="0"/>
              <a:t>/#{</a:t>
            </a:r>
            <a:r>
              <a:rPr lang="en-US" sz="1800" dirty="0" err="1"/>
              <a:t>new_resource.site_name</a:t>
            </a:r>
            <a:r>
              <a:rPr lang="en-US" sz="1800" dirty="0"/>
              <a:t>}.</a:t>
            </a:r>
            <a:r>
              <a:rPr lang="en-US" sz="1800" dirty="0" err="1"/>
              <a:t>conf</a:t>
            </a:r>
            <a:r>
              <a:rPr lang="en-US" sz="1800" dirty="0"/>
              <a:t>" do</a:t>
            </a:r>
          </a:p>
          <a:p>
            <a:r>
              <a:rPr lang="en-US" sz="1800" dirty="0"/>
              <a:t>    source "</a:t>
            </a:r>
            <a:r>
              <a:rPr lang="en-US" sz="1800" dirty="0" err="1"/>
              <a:t>conf.erb</a:t>
            </a:r>
            <a:r>
              <a:rPr lang="en-US" sz="1800" dirty="0"/>
              <a:t>"</a:t>
            </a:r>
          </a:p>
          <a:p>
            <a:r>
              <a:rPr lang="en-US" sz="1800" dirty="0"/>
              <a:t>    mode "0644"</a:t>
            </a:r>
          </a:p>
          <a:p>
            <a:r>
              <a:rPr lang="en-US" sz="1800" dirty="0"/>
              <a:t>    variables(</a:t>
            </a:r>
            <a:r>
              <a:rPr lang="en-US" sz="1800" dirty="0" err="1"/>
              <a:t>document_root</a:t>
            </a:r>
            <a:r>
              <a:rPr lang="en-US" sz="1800" dirty="0"/>
              <a:t>: "/</a:t>
            </a:r>
            <a:r>
              <a:rPr lang="en-US" sz="1800" dirty="0" err="1"/>
              <a:t>srv</a:t>
            </a:r>
            <a:r>
              <a:rPr lang="en-US" sz="1800" dirty="0"/>
              <a:t>/apache/#{</a:t>
            </a:r>
            <a:r>
              <a:rPr lang="en-US" sz="1800" dirty="0" err="1"/>
              <a:t>new_resource.site_name</a:t>
            </a:r>
            <a:r>
              <a:rPr lang="en-US" sz="1800" dirty="0"/>
              <a:t>}/html", port: </a:t>
            </a:r>
            <a:r>
              <a:rPr lang="en-US" sz="1800" dirty="0" err="1"/>
              <a:t>new_resource.site_port</a:t>
            </a:r>
            <a:r>
              <a:rPr lang="en-US" sz="1800" dirty="0"/>
              <a:t>)</a:t>
            </a:r>
          </a:p>
          <a:p>
            <a:r>
              <a:rPr lang="en-US" sz="1800" dirty="0"/>
              <a:t>    notifies :restart, "service[</a:t>
            </a:r>
            <a:r>
              <a:rPr lang="en-US" sz="1800" dirty="0" err="1"/>
              <a:t>httpd</a:t>
            </a:r>
            <a:r>
              <a:rPr lang="en-US" sz="1800" dirty="0"/>
              <a:t>]"</a:t>
            </a:r>
          </a:p>
          <a:p>
            <a:r>
              <a:rPr lang="en-US" sz="1800" dirty="0"/>
              <a:t>  end </a:t>
            </a:r>
          </a:p>
          <a:p>
            <a:r>
              <a:rPr lang="en-US" sz="1800" dirty="0"/>
              <a:t># ... REMAINDER OF CUSTOM RESOURCE ...</a:t>
            </a:r>
          </a:p>
        </p:txBody>
      </p:sp>
      <p:sp>
        <p:nvSpPr>
          <p:cNvPr id="4" name="Text Placeholder 3"/>
          <p:cNvSpPr>
            <a:spLocks noGrp="1"/>
          </p:cNvSpPr>
          <p:nvPr>
            <p:ph type="body" sz="quarter" idx="11"/>
          </p:nvPr>
        </p:nvSpPr>
        <p:spPr/>
        <p:txBody>
          <a:bodyPr/>
          <a:lstStyle/>
          <a:p>
            <a:r>
              <a:rPr lang="en-US" dirty="0"/>
              <a:t>~/apache/resource/</a:t>
            </a:r>
            <a:r>
              <a:rPr lang="en-US" dirty="0" err="1"/>
              <a:t>vhost.rb</a:t>
            </a:r>
            <a:endParaRPr lang="en-US" dirty="0"/>
          </a:p>
        </p:txBody>
      </p:sp>
      <p:sp>
        <p:nvSpPr>
          <p:cNvPr id="8" name="Text Placeholder 7"/>
          <p:cNvSpPr>
            <a:spLocks noGrp="1"/>
          </p:cNvSpPr>
          <p:nvPr>
            <p:ph type="body" sz="quarter" idx="13"/>
          </p:nvPr>
        </p:nvSpPr>
        <p:spPr>
          <a:xfrm>
            <a:off x="1135042" y="2518029"/>
            <a:ext cx="14404273" cy="366882"/>
          </a:xfrm>
        </p:spPr>
        <p:txBody>
          <a:bodyPr/>
          <a:lstStyle/>
          <a:p>
            <a:endParaRPr lang="en-US" dirty="0"/>
          </a:p>
        </p:txBody>
      </p:sp>
      <p:sp>
        <p:nvSpPr>
          <p:cNvPr id="9" name="Rectangle 8"/>
          <p:cNvSpPr/>
          <p:nvPr/>
        </p:nvSpPr>
        <p:spPr bwMode="auto">
          <a:xfrm>
            <a:off x="1121104" y="6613120"/>
            <a:ext cx="14442272" cy="366882"/>
          </a:xfrm>
          <a:prstGeom prst="rect">
            <a:avLst/>
          </a:prstGeom>
          <a:solidFill>
            <a:srgbClr val="108001">
              <a:alpha val="25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93681105"/>
      </p:ext>
    </p:extLst>
  </p:cSld>
  <p:clrMapOvr>
    <a:masterClrMapping/>
  </p:clrMapOvr>
  <p:transition spd="med">
    <p:fade/>
  </p:transition>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Updating the Resource to use the Property</a:t>
            </a:r>
          </a:p>
        </p:txBody>
      </p:sp>
      <p:sp>
        <p:nvSpPr>
          <p:cNvPr id="3" name="Content Placeholder 2"/>
          <p:cNvSpPr>
            <a:spLocks noGrp="1"/>
          </p:cNvSpPr>
          <p:nvPr>
            <p:ph sz="quarter" idx="10"/>
          </p:nvPr>
        </p:nvSpPr>
        <p:spPr/>
        <p:txBody>
          <a:bodyPr>
            <a:normAutofit fontScale="85000" lnSpcReduction="20000"/>
          </a:bodyPr>
          <a:lstStyle/>
          <a:p>
            <a:r>
              <a:rPr lang="en-US" dirty="0"/>
              <a:t>package '</a:t>
            </a:r>
            <a:r>
              <a:rPr lang="en-US" dirty="0" err="1"/>
              <a:t>httpd</a:t>
            </a:r>
            <a:r>
              <a:rPr lang="en-US" dirty="0"/>
              <a:t>'</a:t>
            </a:r>
          </a:p>
          <a:p>
            <a:endParaRPr lang="en-US" dirty="0"/>
          </a:p>
          <a:p>
            <a:r>
              <a:rPr lang="en-US" dirty="0"/>
              <a:t>file '/</a:t>
            </a:r>
            <a:r>
              <a:rPr lang="en-US" dirty="0" err="1"/>
              <a:t>var</a:t>
            </a:r>
            <a:r>
              <a:rPr lang="en-US" dirty="0"/>
              <a:t>/www/html/</a:t>
            </a:r>
            <a:r>
              <a:rPr lang="en-US" dirty="0" err="1"/>
              <a:t>index.html</a:t>
            </a:r>
            <a:r>
              <a:rPr lang="en-US" dirty="0"/>
              <a:t>' do</a:t>
            </a:r>
          </a:p>
          <a:p>
            <a:r>
              <a:rPr lang="en-US" dirty="0"/>
              <a:t>  content '&lt;h1&gt;Welcome home!&lt;/h1&gt;'</a:t>
            </a:r>
          </a:p>
          <a:p>
            <a:r>
              <a:rPr lang="en-US" dirty="0"/>
              <a:t>end</a:t>
            </a:r>
          </a:p>
          <a:p>
            <a:endParaRPr lang="en-US" dirty="0"/>
          </a:p>
          <a:p>
            <a:r>
              <a:rPr lang="en-US" dirty="0" err="1"/>
              <a:t>apache_vhost</a:t>
            </a:r>
            <a:r>
              <a:rPr lang="en-US" dirty="0"/>
              <a:t> 'admins' do</a:t>
            </a:r>
          </a:p>
          <a:p>
            <a:r>
              <a:rPr lang="en-US" dirty="0"/>
              <a:t>  </a:t>
            </a:r>
            <a:r>
              <a:rPr lang="en-US" dirty="0" err="1"/>
              <a:t>site_name</a:t>
            </a:r>
            <a:r>
              <a:rPr lang="en-US" dirty="0"/>
              <a:t> 'admins'</a:t>
            </a:r>
          </a:p>
          <a:p>
            <a:r>
              <a:rPr lang="en-US" dirty="0"/>
              <a:t>  </a:t>
            </a:r>
            <a:r>
              <a:rPr lang="en-US" dirty="0" err="1"/>
              <a:t>site_port</a:t>
            </a:r>
            <a:r>
              <a:rPr lang="en-US" dirty="0"/>
              <a:t> 8080</a:t>
            </a:r>
          </a:p>
          <a:p>
            <a:r>
              <a:rPr lang="en-US" dirty="0"/>
              <a:t>  action :create</a:t>
            </a:r>
          </a:p>
          <a:p>
            <a:r>
              <a:rPr lang="en-US" dirty="0"/>
              <a:t>end</a:t>
            </a:r>
          </a:p>
          <a:p>
            <a:endParaRPr lang="en-US" dirty="0"/>
          </a:p>
          <a:p>
            <a:r>
              <a:rPr lang="en-US" dirty="0"/>
              <a:t>service '</a:t>
            </a:r>
            <a:r>
              <a:rPr lang="en-US" dirty="0" err="1"/>
              <a:t>httpd</a:t>
            </a:r>
            <a:r>
              <a:rPr lang="en-US" dirty="0"/>
              <a:t>' do</a:t>
            </a:r>
          </a:p>
          <a:p>
            <a:r>
              <a:rPr lang="en-US" dirty="0"/>
              <a:t>  action [:enable, :start]</a:t>
            </a:r>
          </a:p>
          <a:p>
            <a:r>
              <a:rPr lang="en-US" dirty="0"/>
              <a:t>end</a:t>
            </a:r>
          </a:p>
          <a:p>
            <a:endParaRPr lang="en-US" dirty="0"/>
          </a:p>
        </p:txBody>
      </p:sp>
      <p:sp>
        <p:nvSpPr>
          <p:cNvPr id="4" name="Text Placeholder 3"/>
          <p:cNvSpPr>
            <a:spLocks noGrp="1"/>
          </p:cNvSpPr>
          <p:nvPr>
            <p:ph type="body" sz="quarter" idx="11"/>
          </p:nvPr>
        </p:nvSpPr>
        <p:spPr/>
        <p:txBody>
          <a:bodyPr/>
          <a:lstStyle/>
          <a:p>
            <a:r>
              <a:rPr lang="en-US" dirty="0"/>
              <a:t>~/apache/recipes/</a:t>
            </a:r>
            <a:r>
              <a:rPr lang="en-US" dirty="0" err="1"/>
              <a:t>default.rb</a:t>
            </a:r>
            <a:endParaRPr lang="en-US" dirty="0"/>
          </a:p>
        </p:txBody>
      </p:sp>
      <p:sp>
        <p:nvSpPr>
          <p:cNvPr id="7" name="Text Placeholder 6"/>
          <p:cNvSpPr>
            <a:spLocks noGrp="1"/>
          </p:cNvSpPr>
          <p:nvPr>
            <p:ph type="body" sz="quarter" idx="13"/>
          </p:nvPr>
        </p:nvSpPr>
        <p:spPr>
          <a:xfrm>
            <a:off x="1135042" y="5226114"/>
            <a:ext cx="14404273" cy="468044"/>
          </a:xfrm>
        </p:spPr>
        <p:txBody>
          <a:bodyPr/>
          <a:lstStyle/>
          <a:p>
            <a:endParaRPr lang="en-US" dirty="0"/>
          </a:p>
        </p:txBody>
      </p:sp>
    </p:spTree>
    <p:extLst>
      <p:ext uri="{BB962C8B-B14F-4D97-AF65-F5344CB8AC3E}">
        <p14:creationId xmlns:p14="http://schemas.microsoft.com/office/powerpoint/2010/main" val="2451674425"/>
      </p:ext>
    </p:extLst>
  </p:cSld>
  <p:clrMapOvr>
    <a:masterClrMapping/>
  </p:clrMapOvr>
  <p:transition spd="med">
    <p:fade/>
  </p:transition>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000" dirty="0"/>
              <a:t>........</a:t>
            </a:r>
          </a:p>
          <a:p>
            <a:endParaRPr lang="en-US" sz="2000" dirty="0"/>
          </a:p>
          <a:p>
            <a:r>
              <a:rPr lang="en-US" sz="2000" dirty="0"/>
              <a:t>Finished in 1.22 seconds (files took 7.58 seconds to load)</a:t>
            </a:r>
          </a:p>
          <a:p>
            <a:r>
              <a:rPr lang="en-US" sz="2000" dirty="0"/>
              <a:t>8 examples, 0 failures</a:t>
            </a:r>
          </a:p>
        </p:txBody>
      </p:sp>
      <p:sp>
        <p:nvSpPr>
          <p:cNvPr id="3" name="Text Placeholder 2"/>
          <p:cNvSpPr>
            <a:spLocks noGrp="1"/>
          </p:cNvSpPr>
          <p:nvPr>
            <p:ph type="body" sz="quarter" idx="11"/>
          </p:nvPr>
        </p:nvSpPr>
        <p:spPr/>
        <p:txBody>
          <a:bodyPr/>
          <a:lstStyle/>
          <a:p>
            <a:r>
              <a:rPr lang="en-US" dirty="0"/>
              <a:t>&gt; chef exec </a:t>
            </a:r>
            <a:r>
              <a:rPr lang="en-US" dirty="0" err="1"/>
              <a:t>rspec</a:t>
            </a:r>
            <a:endParaRPr lang="en-US" dirty="0"/>
          </a:p>
        </p:txBody>
      </p:sp>
      <p:sp>
        <p:nvSpPr>
          <p:cNvPr id="4" name="Content Placeholder 3"/>
          <p:cNvSpPr>
            <a:spLocks noGrp="1"/>
          </p:cNvSpPr>
          <p:nvPr>
            <p:ph sz="quarter" idx="12"/>
          </p:nvPr>
        </p:nvSpPr>
        <p:spPr>
          <a:xfrm>
            <a:off x="1114373" y="3498748"/>
            <a:ext cx="14420850" cy="557213"/>
          </a:xfrm>
        </p:spPr>
        <p:txBody>
          <a:bodyPr/>
          <a:lstStyle/>
          <a:p>
            <a:endParaRPr lang="en-US" dirty="0"/>
          </a:p>
        </p:txBody>
      </p:sp>
      <p:sp>
        <p:nvSpPr>
          <p:cNvPr id="5" name="Title 4"/>
          <p:cNvSpPr>
            <a:spLocks noGrp="1"/>
          </p:cNvSpPr>
          <p:nvPr>
            <p:ph type="title"/>
          </p:nvPr>
        </p:nvSpPr>
        <p:spPr/>
        <p:txBody>
          <a:bodyPr/>
          <a:lstStyle/>
          <a:p>
            <a:r>
              <a:rPr lang="en-US" dirty="0"/>
              <a:t>Executing the Unit Tests</a:t>
            </a:r>
          </a:p>
        </p:txBody>
      </p:sp>
    </p:spTree>
    <p:extLst>
      <p:ext uri="{BB962C8B-B14F-4D97-AF65-F5344CB8AC3E}">
        <p14:creationId xmlns:p14="http://schemas.microsoft.com/office/powerpoint/2010/main" val="650030419"/>
      </p:ext>
    </p:extLst>
  </p:cSld>
  <p:clrMapOvr>
    <a:masterClrMapping/>
  </p:clrMapOvr>
  <p:transition spd="med">
    <p:fade/>
  </p:transition>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a:lnSpc>
                <a:spcPct val="80000"/>
              </a:lnSpc>
            </a:pPr>
            <a:r>
              <a:rPr lang="en-US" sz="2000" dirty="0"/>
              <a:t>-----&gt; Verifying &lt;default-centos-67&gt;...</a:t>
            </a:r>
          </a:p>
          <a:p>
            <a:pPr>
              <a:lnSpc>
                <a:spcPct val="80000"/>
              </a:lnSpc>
            </a:pPr>
            <a:r>
              <a:rPr lang="en-US" sz="2000" dirty="0"/>
              <a:t>       Use `/home/chef/apache/test/smoke/default` for testing</a:t>
            </a:r>
          </a:p>
          <a:p>
            <a:pPr>
              <a:lnSpc>
                <a:spcPct val="80000"/>
              </a:lnSpc>
            </a:pPr>
            <a:endParaRPr lang="en-US" sz="2000" dirty="0"/>
          </a:p>
          <a:p>
            <a:pPr>
              <a:lnSpc>
                <a:spcPct val="80000"/>
              </a:lnSpc>
            </a:pPr>
            <a:r>
              <a:rPr lang="en-US" sz="2000" dirty="0"/>
              <a:t>Target:  </a:t>
            </a:r>
            <a:r>
              <a:rPr lang="en-US" sz="2000" dirty="0" err="1"/>
              <a:t>ssh</a:t>
            </a:r>
            <a:r>
              <a:rPr lang="en-US" sz="2000" dirty="0"/>
              <a:t>://vagrant@127.0.0.1:2222</a:t>
            </a:r>
          </a:p>
          <a:p>
            <a:pPr>
              <a:lnSpc>
                <a:spcPct val="80000"/>
              </a:lnSpc>
            </a:pPr>
            <a:endParaRPr lang="en-US" sz="2000" dirty="0"/>
          </a:p>
          <a:p>
            <a:pPr>
              <a:lnSpc>
                <a:spcPct val="80000"/>
              </a:lnSpc>
            </a:pPr>
            <a:r>
              <a:rPr lang="en-US" sz="2000" dirty="0"/>
              <a:t>  ✔  Command curl http://</a:t>
            </a:r>
            <a:r>
              <a:rPr lang="en-US" sz="2000" dirty="0" err="1"/>
              <a:t>localhost</a:t>
            </a:r>
            <a:r>
              <a:rPr lang="en-US" sz="2000" dirty="0"/>
              <a:t> </a:t>
            </a:r>
            <a:r>
              <a:rPr lang="en-US" sz="2000" dirty="0" err="1"/>
              <a:t>stdout</a:t>
            </a:r>
            <a:r>
              <a:rPr lang="en-US" sz="2000" dirty="0"/>
              <a:t> should match /Welcome home/</a:t>
            </a:r>
          </a:p>
          <a:p>
            <a:pPr>
              <a:lnSpc>
                <a:spcPct val="80000"/>
              </a:lnSpc>
            </a:pPr>
            <a:r>
              <a:rPr lang="en-US" sz="2000" dirty="0"/>
              <a:t>  ✔  Command curl http://localhost:8080 </a:t>
            </a:r>
            <a:r>
              <a:rPr lang="en-US" sz="2000" dirty="0" err="1"/>
              <a:t>stdout</a:t>
            </a:r>
            <a:r>
              <a:rPr lang="en-US" sz="2000" dirty="0"/>
              <a:t> should match /Welcome admins/</a:t>
            </a:r>
          </a:p>
          <a:p>
            <a:pPr>
              <a:lnSpc>
                <a:spcPct val="80000"/>
              </a:lnSpc>
            </a:pPr>
            <a:endParaRPr lang="en-US" sz="2000" dirty="0"/>
          </a:p>
          <a:p>
            <a:pPr>
              <a:lnSpc>
                <a:spcPct val="80000"/>
              </a:lnSpc>
            </a:pPr>
            <a:r>
              <a:rPr lang="en-US" sz="2000" dirty="0"/>
              <a:t>Summary: 2 successful, 0 failures, 0 skipped</a:t>
            </a:r>
          </a:p>
          <a:p>
            <a:pPr>
              <a:lnSpc>
                <a:spcPct val="80000"/>
              </a:lnSpc>
            </a:pPr>
            <a:r>
              <a:rPr lang="en-US" sz="2000" dirty="0"/>
              <a:t>       Finished verifying &lt;default-centos-67&gt; (0m0.77s).</a:t>
            </a:r>
          </a:p>
          <a:p>
            <a:pPr>
              <a:lnSpc>
                <a:spcPct val="80000"/>
              </a:lnSpc>
            </a:pPr>
            <a:r>
              <a:rPr lang="en-US" sz="2000" dirty="0"/>
              <a:t>-----&gt; Kitchen is finished. (2m42.37s)</a:t>
            </a:r>
          </a:p>
        </p:txBody>
      </p:sp>
      <p:sp>
        <p:nvSpPr>
          <p:cNvPr id="3" name="Text Placeholder 2"/>
          <p:cNvSpPr>
            <a:spLocks noGrp="1"/>
          </p:cNvSpPr>
          <p:nvPr>
            <p:ph type="body" sz="quarter" idx="11"/>
          </p:nvPr>
        </p:nvSpPr>
        <p:spPr/>
        <p:txBody>
          <a:bodyPr/>
          <a:lstStyle/>
          <a:p>
            <a:r>
              <a:rPr lang="en-US" dirty="0"/>
              <a:t>&gt; kitchen converge &amp;&amp; kitchen verify</a:t>
            </a:r>
          </a:p>
        </p:txBody>
      </p:sp>
      <p:sp>
        <p:nvSpPr>
          <p:cNvPr id="4" name="Content Placeholder 3"/>
          <p:cNvSpPr>
            <a:spLocks noGrp="1"/>
          </p:cNvSpPr>
          <p:nvPr>
            <p:ph sz="quarter" idx="12"/>
          </p:nvPr>
        </p:nvSpPr>
        <p:spPr>
          <a:xfrm>
            <a:off x="1127883" y="3930847"/>
            <a:ext cx="14420850" cy="865511"/>
          </a:xfrm>
        </p:spPr>
        <p:txBody>
          <a:bodyPr/>
          <a:lstStyle/>
          <a:p>
            <a:endParaRPr lang="en-US" dirty="0"/>
          </a:p>
        </p:txBody>
      </p:sp>
      <p:sp>
        <p:nvSpPr>
          <p:cNvPr id="5" name="Title 4"/>
          <p:cNvSpPr>
            <a:spLocks noGrp="1"/>
          </p:cNvSpPr>
          <p:nvPr>
            <p:ph type="title"/>
          </p:nvPr>
        </p:nvSpPr>
        <p:spPr/>
        <p:txBody>
          <a:bodyPr>
            <a:normAutofit fontScale="90000"/>
          </a:bodyPr>
          <a:lstStyle/>
          <a:p>
            <a:r>
              <a:rPr lang="en-US" dirty="0"/>
              <a:t>Converging and Verifying the Test Instance</a:t>
            </a:r>
          </a:p>
        </p:txBody>
      </p:sp>
    </p:spTree>
    <p:extLst>
      <p:ext uri="{BB962C8B-B14F-4D97-AF65-F5344CB8AC3E}">
        <p14:creationId xmlns:p14="http://schemas.microsoft.com/office/powerpoint/2010/main" val="1161865070"/>
      </p:ext>
    </p:extLst>
  </p:cSld>
  <p:clrMapOvr>
    <a:masterClrMapping/>
  </p:clrMapOvr>
  <p:transition spd="med">
    <p:fade/>
  </p:transition>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apache_vhost</a:t>
            </a:r>
            <a:r>
              <a:rPr lang="en-US" dirty="0"/>
              <a:t> - </a:t>
            </a:r>
            <a:r>
              <a:rPr lang="en-US" dirty="0" err="1"/>
              <a:t>site_port</a:t>
            </a:r>
            <a:r>
              <a:rPr lang="en-US" dirty="0"/>
              <a:t> Property</a:t>
            </a:r>
          </a:p>
        </p:txBody>
      </p:sp>
      <p:sp>
        <p:nvSpPr>
          <p:cNvPr id="3" name="Subtitle 2"/>
          <p:cNvSpPr>
            <a:spLocks noGrp="1"/>
          </p:cNvSpPr>
          <p:nvPr>
            <p:ph type="subTitle" idx="1"/>
          </p:nvPr>
        </p:nvSpPr>
        <p:spPr/>
        <p:txBody>
          <a:bodyPr/>
          <a:lstStyle/>
          <a:p>
            <a:pPr>
              <a:lnSpc>
                <a:spcPct val="120000"/>
              </a:lnSpc>
              <a:buFont typeface="Wingdings" charset="2"/>
              <a:buChar char="ü"/>
            </a:pPr>
            <a:r>
              <a:rPr lang="en-US" dirty="0"/>
              <a:t>Create a custom resource property named </a:t>
            </a:r>
            <a:r>
              <a:rPr lang="en-US" b="1" dirty="0" err="1"/>
              <a:t>site_port</a:t>
            </a:r>
            <a:r>
              <a:rPr lang="en-US" dirty="0"/>
              <a:t> that is a </a:t>
            </a:r>
            <a:r>
              <a:rPr lang="en-US" i="1" dirty="0"/>
              <a:t>Integer</a:t>
            </a:r>
          </a:p>
          <a:p>
            <a:pPr>
              <a:lnSpc>
                <a:spcPct val="120000"/>
              </a:lnSpc>
              <a:buFont typeface="Wingdings" charset="2"/>
              <a:buChar char="ü"/>
            </a:pPr>
            <a:r>
              <a:rPr lang="en-US" dirty="0"/>
              <a:t>Within the </a:t>
            </a:r>
            <a:r>
              <a:rPr lang="en-US" dirty="0" err="1"/>
              <a:t>apache_vhost's</a:t>
            </a:r>
            <a:r>
              <a:rPr lang="en-US" dirty="0"/>
              <a:t> create action replace the hard-coded value 8080 with the </a:t>
            </a:r>
            <a:r>
              <a:rPr lang="en-US" b="1" dirty="0" err="1"/>
              <a:t>site_port</a:t>
            </a:r>
            <a:r>
              <a:rPr lang="en-US" dirty="0"/>
              <a:t> property</a:t>
            </a:r>
          </a:p>
          <a:p>
            <a:pPr>
              <a:lnSpc>
                <a:spcPct val="120000"/>
              </a:lnSpc>
              <a:buFont typeface="Wingdings" charset="2"/>
              <a:buChar char="ü"/>
            </a:pPr>
            <a:r>
              <a:rPr lang="en-US" dirty="0"/>
              <a:t>Within the default recipe set t</a:t>
            </a:r>
            <a:r>
              <a:rPr lang="en-US" dirty="0">
                <a:solidFill>
                  <a:schemeClr val="tx1"/>
                </a:solidFill>
              </a:rPr>
              <a:t>he </a:t>
            </a:r>
            <a:r>
              <a:rPr lang="en-US" dirty="0" err="1">
                <a:solidFill>
                  <a:schemeClr val="tx1"/>
                </a:solidFill>
              </a:rPr>
              <a:t>apache_vhost</a:t>
            </a:r>
            <a:r>
              <a:rPr lang="en-US" dirty="0">
                <a:solidFill>
                  <a:schemeClr val="tx1"/>
                </a:solidFill>
              </a:rPr>
              <a:t> resource named 'admins' to have a </a:t>
            </a:r>
            <a:r>
              <a:rPr lang="en-US" dirty="0" err="1">
                <a:solidFill>
                  <a:schemeClr val="tx1"/>
                </a:solidFill>
              </a:rPr>
              <a:t>site_port</a:t>
            </a:r>
            <a:r>
              <a:rPr lang="en-US" dirty="0">
                <a:solidFill>
                  <a:schemeClr val="tx1"/>
                </a:solidFill>
              </a:rPr>
              <a:t> 8080</a:t>
            </a:r>
            <a:endParaRPr lang="en-US" b="1" dirty="0">
              <a:solidFill>
                <a:schemeClr val="tx1"/>
              </a:solidFill>
            </a:endParaRPr>
          </a:p>
        </p:txBody>
      </p:sp>
    </p:spTree>
    <p:extLst>
      <p:ext uri="{BB962C8B-B14F-4D97-AF65-F5344CB8AC3E}">
        <p14:creationId xmlns:p14="http://schemas.microsoft.com/office/powerpoint/2010/main" val="409795792"/>
      </p:ext>
    </p:extLst>
  </p:cSld>
  <p:clrMapOvr>
    <a:masterClrMapping/>
  </p:clrMapOvr>
  <p:transition spd="med">
    <p:fade/>
  </p:transition>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Remove the Welcome Site</a:t>
            </a:r>
          </a:p>
        </p:txBody>
      </p:sp>
      <p:sp>
        <p:nvSpPr>
          <p:cNvPr id="3" name="Subtitle 2"/>
          <p:cNvSpPr>
            <a:spLocks noGrp="1"/>
          </p:cNvSpPr>
          <p:nvPr>
            <p:ph type="subTitle" idx="1"/>
          </p:nvPr>
        </p:nvSpPr>
        <p:spPr/>
        <p:txBody>
          <a:bodyPr/>
          <a:lstStyle/>
          <a:p>
            <a:r>
              <a:rPr lang="en-US" dirty="0"/>
              <a:t>When apache installs itself it defines a default site on port 80. Up until this point we have relied on this site. We now want to remove that initial welcome site but we want to do that we a new action we will define on the custom resource we are defining.</a:t>
            </a:r>
          </a:p>
        </p:txBody>
      </p:sp>
    </p:spTree>
    <p:extLst>
      <p:ext uri="{BB962C8B-B14F-4D97-AF65-F5344CB8AC3E}">
        <p14:creationId xmlns:p14="http://schemas.microsoft.com/office/powerpoint/2010/main" val="970712346"/>
      </p:ext>
    </p:extLst>
  </p:cSld>
  <p:clrMapOvr>
    <a:masterClrMapping/>
  </p:clrMapOvr>
  <p:transition spd="med">
    <p:fade/>
  </p:transition>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apache_vhost</a:t>
            </a:r>
            <a:r>
              <a:rPr lang="en-US" dirty="0"/>
              <a:t> Remove Action</a:t>
            </a:r>
          </a:p>
        </p:txBody>
      </p:sp>
      <p:sp>
        <p:nvSpPr>
          <p:cNvPr id="3" name="Subtitle 2"/>
          <p:cNvSpPr>
            <a:spLocks noGrp="1"/>
          </p:cNvSpPr>
          <p:nvPr>
            <p:ph type="subTitle" idx="1"/>
          </p:nvPr>
        </p:nvSpPr>
        <p:spPr>
          <a:xfrm>
            <a:off x="1671638" y="3260725"/>
            <a:ext cx="12319000" cy="4738164"/>
          </a:xfrm>
        </p:spPr>
        <p:txBody>
          <a:bodyPr/>
          <a:lstStyle/>
          <a:p>
            <a:pPr>
              <a:lnSpc>
                <a:spcPct val="150000"/>
              </a:lnSpc>
            </a:pPr>
            <a:r>
              <a:rPr lang="en-US" dirty="0"/>
              <a:t>Define the 'remove' action for </a:t>
            </a:r>
            <a:r>
              <a:rPr lang="en-US" dirty="0" err="1"/>
              <a:t>apache_vhost</a:t>
            </a:r>
            <a:r>
              <a:rPr lang="en-US" dirty="0"/>
              <a:t> that defines the policy:</a:t>
            </a:r>
          </a:p>
          <a:p>
            <a:pPr lvl="1" algn="l">
              <a:lnSpc>
                <a:spcPct val="150000"/>
              </a:lnSpc>
            </a:pPr>
            <a:r>
              <a:rPr lang="en-US" sz="2400" b="1" dirty="0">
                <a:solidFill>
                  <a:srgbClr val="3E4346"/>
                </a:solidFill>
              </a:rPr>
              <a:t>	A directory named "/</a:t>
            </a:r>
            <a:r>
              <a:rPr lang="en-US" sz="2400" b="1" dirty="0" err="1">
                <a:solidFill>
                  <a:srgbClr val="3E4346"/>
                </a:solidFill>
              </a:rPr>
              <a:t>srv</a:t>
            </a:r>
            <a:r>
              <a:rPr lang="en-US" sz="2400" b="1" dirty="0">
                <a:solidFill>
                  <a:srgbClr val="3E4346"/>
                </a:solidFill>
              </a:rPr>
              <a:t>/apache/#{</a:t>
            </a:r>
            <a:r>
              <a:rPr lang="en-US" sz="2400" b="1" dirty="0" err="1">
                <a:solidFill>
                  <a:srgbClr val="3E4346"/>
                </a:solidFill>
              </a:rPr>
              <a:t>site_name</a:t>
            </a:r>
            <a:r>
              <a:rPr lang="en-US" sz="2400" b="1" dirty="0">
                <a:solidFill>
                  <a:srgbClr val="3E4346"/>
                </a:solidFill>
              </a:rPr>
              <a:t>}" is deleted</a:t>
            </a:r>
          </a:p>
          <a:p>
            <a:pPr lvl="1" algn="l">
              <a:lnSpc>
                <a:spcPct val="150000"/>
              </a:lnSpc>
            </a:pPr>
            <a:r>
              <a:rPr lang="en-US" sz="2400" b="1" dirty="0">
                <a:solidFill>
                  <a:schemeClr val="tx1"/>
                </a:solidFill>
              </a:rPr>
              <a:t>	</a:t>
            </a:r>
            <a:r>
              <a:rPr lang="en-US" sz="2400" b="1" dirty="0">
                <a:solidFill>
                  <a:srgbClr val="3E4346"/>
                </a:solidFill>
              </a:rPr>
              <a:t>A file named "/</a:t>
            </a:r>
            <a:r>
              <a:rPr lang="en-US" sz="2400" b="1" dirty="0" err="1">
                <a:solidFill>
                  <a:srgbClr val="3E4346"/>
                </a:solidFill>
              </a:rPr>
              <a:t>etc</a:t>
            </a:r>
            <a:r>
              <a:rPr lang="en-US" sz="2400" b="1" dirty="0">
                <a:solidFill>
                  <a:srgbClr val="3E4346"/>
                </a:solidFill>
              </a:rPr>
              <a:t>/</a:t>
            </a:r>
            <a:r>
              <a:rPr lang="en-US" sz="2400" b="1" dirty="0" err="1">
                <a:solidFill>
                  <a:srgbClr val="3E4346"/>
                </a:solidFill>
              </a:rPr>
              <a:t>httpd</a:t>
            </a:r>
            <a:r>
              <a:rPr lang="en-US" sz="2400" b="1" dirty="0">
                <a:solidFill>
                  <a:srgbClr val="3E4346"/>
                </a:solidFill>
              </a:rPr>
              <a:t>/</a:t>
            </a:r>
            <a:r>
              <a:rPr lang="en-US" sz="2400" b="1" dirty="0" err="1">
                <a:solidFill>
                  <a:srgbClr val="3E4346"/>
                </a:solidFill>
              </a:rPr>
              <a:t>conf.d</a:t>
            </a:r>
            <a:r>
              <a:rPr lang="en-US" sz="2400" b="1" dirty="0">
                <a:solidFill>
                  <a:srgbClr val="3E4346"/>
                </a:solidFill>
              </a:rPr>
              <a:t>/#{</a:t>
            </a:r>
            <a:r>
              <a:rPr lang="en-US" sz="2400" b="1" dirty="0" err="1">
                <a:solidFill>
                  <a:srgbClr val="3E4346"/>
                </a:solidFill>
              </a:rPr>
              <a:t>site_name</a:t>
            </a:r>
            <a:r>
              <a:rPr lang="en-US" sz="2400" b="1" dirty="0">
                <a:solidFill>
                  <a:srgbClr val="3E4346"/>
                </a:solidFill>
              </a:rPr>
              <a:t>}.</a:t>
            </a:r>
            <a:r>
              <a:rPr lang="en-US" sz="2400" b="1" dirty="0" err="1">
                <a:solidFill>
                  <a:srgbClr val="3E4346"/>
                </a:solidFill>
              </a:rPr>
              <a:t>conf</a:t>
            </a:r>
            <a:r>
              <a:rPr lang="en-US" sz="2400" b="1" dirty="0">
                <a:solidFill>
                  <a:srgbClr val="3E4346"/>
                </a:solidFill>
              </a:rPr>
              <a:t>" is deleted</a:t>
            </a:r>
          </a:p>
          <a:p>
            <a:pPr>
              <a:lnSpc>
                <a:spcPct val="150000"/>
              </a:lnSpc>
            </a:pPr>
            <a:r>
              <a:rPr lang="en-US" dirty="0"/>
              <a:t>Update the default recipe's policy to include a new resource:</a:t>
            </a:r>
          </a:p>
          <a:p>
            <a:pPr lvl="1" algn="l">
              <a:lnSpc>
                <a:spcPct val="150000"/>
              </a:lnSpc>
            </a:pPr>
            <a:r>
              <a:rPr lang="en-US" sz="2400" b="1" dirty="0">
                <a:solidFill>
                  <a:srgbClr val="3E4346"/>
                </a:solidFill>
              </a:rPr>
              <a:t>	An </a:t>
            </a:r>
            <a:r>
              <a:rPr lang="en-US" sz="2400" b="1" dirty="0" err="1">
                <a:solidFill>
                  <a:srgbClr val="3E4346"/>
                </a:solidFill>
              </a:rPr>
              <a:t>apache_vhost</a:t>
            </a:r>
            <a:r>
              <a:rPr lang="en-US" sz="2400" b="1" dirty="0">
                <a:solidFill>
                  <a:srgbClr val="3E4346"/>
                </a:solidFill>
              </a:rPr>
              <a:t> resource named 'welcome' is removed</a:t>
            </a:r>
          </a:p>
        </p:txBody>
      </p:sp>
    </p:spTree>
    <p:extLst>
      <p:ext uri="{BB962C8B-B14F-4D97-AF65-F5344CB8AC3E}">
        <p14:creationId xmlns:p14="http://schemas.microsoft.com/office/powerpoint/2010/main" val="146498925"/>
      </p:ext>
    </p:extLst>
  </p:cSld>
  <p:clrMapOvr>
    <a:masterClrMapping/>
  </p:clrMapOvr>
  <p:transition spd="med">
    <p:fade/>
  </p:transition>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the Resource's Remove Action</a:t>
            </a:r>
          </a:p>
        </p:txBody>
      </p:sp>
      <p:sp>
        <p:nvSpPr>
          <p:cNvPr id="3" name="Content Placeholder 2"/>
          <p:cNvSpPr>
            <a:spLocks noGrp="1"/>
          </p:cNvSpPr>
          <p:nvPr>
            <p:ph sz="quarter" idx="10"/>
          </p:nvPr>
        </p:nvSpPr>
        <p:spPr/>
        <p:txBody>
          <a:bodyPr>
            <a:normAutofit/>
          </a:bodyPr>
          <a:lstStyle/>
          <a:p>
            <a:r>
              <a:rPr lang="en-US" dirty="0"/>
              <a:t># ... CREATE ACTION ...</a:t>
            </a:r>
          </a:p>
          <a:p>
            <a:endParaRPr lang="en-US" dirty="0"/>
          </a:p>
          <a:p>
            <a:r>
              <a:rPr lang="en-US" dirty="0"/>
              <a:t>action :remove do</a:t>
            </a:r>
          </a:p>
          <a:p>
            <a:r>
              <a:rPr lang="en-US" dirty="0"/>
              <a:t>  directory "/</a:t>
            </a:r>
            <a:r>
              <a:rPr lang="en-US" dirty="0" err="1"/>
              <a:t>srv</a:t>
            </a:r>
            <a:r>
              <a:rPr lang="en-US" dirty="0"/>
              <a:t>/apache/#{</a:t>
            </a:r>
            <a:r>
              <a:rPr lang="en-US" dirty="0" err="1"/>
              <a:t>new_resource.site_name</a:t>
            </a:r>
            <a:r>
              <a:rPr lang="en-US" dirty="0"/>
              <a:t>}" do</a:t>
            </a:r>
          </a:p>
          <a:p>
            <a:r>
              <a:rPr lang="en-US" dirty="0"/>
              <a:t>    action :delete</a:t>
            </a:r>
          </a:p>
          <a:p>
            <a:r>
              <a:rPr lang="en-US" dirty="0"/>
              <a:t>  end</a:t>
            </a:r>
          </a:p>
          <a:p>
            <a:endParaRPr lang="en-US" dirty="0"/>
          </a:p>
          <a:p>
            <a:r>
              <a:rPr lang="en-US" dirty="0"/>
              <a:t>  file "/</a:t>
            </a:r>
            <a:r>
              <a:rPr lang="en-US" dirty="0" err="1"/>
              <a:t>etc</a:t>
            </a:r>
            <a:r>
              <a:rPr lang="en-US" dirty="0"/>
              <a:t>/</a:t>
            </a:r>
            <a:r>
              <a:rPr lang="en-US" dirty="0" err="1"/>
              <a:t>httpd</a:t>
            </a:r>
            <a:r>
              <a:rPr lang="en-US" dirty="0"/>
              <a:t>/</a:t>
            </a:r>
            <a:r>
              <a:rPr lang="en-US" dirty="0" err="1"/>
              <a:t>conf.d</a:t>
            </a:r>
            <a:r>
              <a:rPr lang="en-US" dirty="0"/>
              <a:t>/#{</a:t>
            </a:r>
            <a:r>
              <a:rPr lang="en-US" dirty="0" err="1"/>
              <a:t>new_resource.site_name</a:t>
            </a:r>
            <a:r>
              <a:rPr lang="en-US" dirty="0"/>
              <a:t>}.</a:t>
            </a:r>
            <a:r>
              <a:rPr lang="en-US" dirty="0" err="1"/>
              <a:t>conf</a:t>
            </a:r>
            <a:r>
              <a:rPr lang="en-US" dirty="0"/>
              <a:t>" do</a:t>
            </a:r>
          </a:p>
          <a:p>
            <a:r>
              <a:rPr lang="en-US" dirty="0"/>
              <a:t>    action :delete</a:t>
            </a:r>
          </a:p>
          <a:p>
            <a:r>
              <a:rPr lang="en-US" dirty="0"/>
              <a:t>  end</a:t>
            </a:r>
          </a:p>
          <a:p>
            <a:r>
              <a:rPr lang="en-US" dirty="0"/>
              <a:t>end</a:t>
            </a:r>
          </a:p>
        </p:txBody>
      </p:sp>
      <p:sp>
        <p:nvSpPr>
          <p:cNvPr id="4" name="Text Placeholder 3"/>
          <p:cNvSpPr>
            <a:spLocks noGrp="1"/>
          </p:cNvSpPr>
          <p:nvPr>
            <p:ph type="body" sz="quarter" idx="11"/>
          </p:nvPr>
        </p:nvSpPr>
        <p:spPr/>
        <p:txBody>
          <a:bodyPr/>
          <a:lstStyle/>
          <a:p>
            <a:r>
              <a:rPr lang="en-US" dirty="0"/>
              <a:t>~/apache/resources/</a:t>
            </a:r>
            <a:r>
              <a:rPr lang="en-US" dirty="0" err="1"/>
              <a:t>vhost.rb</a:t>
            </a:r>
            <a:endParaRPr lang="en-US" dirty="0"/>
          </a:p>
        </p:txBody>
      </p:sp>
      <p:sp>
        <p:nvSpPr>
          <p:cNvPr id="6" name="Text Placeholder 5"/>
          <p:cNvSpPr>
            <a:spLocks noGrp="1"/>
          </p:cNvSpPr>
          <p:nvPr>
            <p:ph type="body" sz="quarter" idx="13"/>
          </p:nvPr>
        </p:nvSpPr>
        <p:spPr>
          <a:xfrm>
            <a:off x="1135042" y="3040118"/>
            <a:ext cx="14404273" cy="4958771"/>
          </a:xfrm>
        </p:spPr>
        <p:txBody>
          <a:bodyPr/>
          <a:lstStyle/>
          <a:p>
            <a:endParaRPr lang="en-US" dirty="0"/>
          </a:p>
        </p:txBody>
      </p:sp>
    </p:spTree>
    <p:extLst>
      <p:ext uri="{BB962C8B-B14F-4D97-AF65-F5344CB8AC3E}">
        <p14:creationId xmlns:p14="http://schemas.microsoft.com/office/powerpoint/2010/main" val="4228508691"/>
      </p:ext>
    </p:extLst>
  </p:cSld>
  <p:clrMapOvr>
    <a:masterClrMapping/>
  </p:clrMapOvr>
  <p:transition spd="med">
    <p:fade/>
  </p:transition>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t>Adding the Resource with Remove Action to the Recipe</a:t>
            </a:r>
          </a:p>
        </p:txBody>
      </p:sp>
      <p:sp>
        <p:nvSpPr>
          <p:cNvPr id="3" name="Content Placeholder 2"/>
          <p:cNvSpPr>
            <a:spLocks noGrp="1"/>
          </p:cNvSpPr>
          <p:nvPr>
            <p:ph sz="quarter" idx="10"/>
          </p:nvPr>
        </p:nvSpPr>
        <p:spPr/>
        <p:txBody>
          <a:bodyPr>
            <a:noAutofit/>
          </a:bodyPr>
          <a:lstStyle/>
          <a:p>
            <a:pPr>
              <a:lnSpc>
                <a:spcPct val="80000"/>
              </a:lnSpc>
            </a:pPr>
            <a:r>
              <a:rPr lang="en-US" sz="2000" dirty="0"/>
              <a:t>package '</a:t>
            </a:r>
            <a:r>
              <a:rPr lang="en-US" sz="2000" dirty="0" err="1"/>
              <a:t>httpd</a:t>
            </a:r>
            <a:r>
              <a:rPr lang="en-US" sz="2000" dirty="0"/>
              <a:t>'</a:t>
            </a:r>
          </a:p>
          <a:p>
            <a:pPr>
              <a:lnSpc>
                <a:spcPct val="80000"/>
              </a:lnSpc>
            </a:pPr>
            <a:endParaRPr lang="en-US" sz="2000" dirty="0"/>
          </a:p>
          <a:p>
            <a:pPr>
              <a:lnSpc>
                <a:spcPct val="80000"/>
              </a:lnSpc>
            </a:pPr>
            <a:r>
              <a:rPr lang="en-US" sz="2000" dirty="0"/>
              <a:t>file '/</a:t>
            </a:r>
            <a:r>
              <a:rPr lang="en-US" sz="2000" dirty="0" err="1"/>
              <a:t>var</a:t>
            </a:r>
            <a:r>
              <a:rPr lang="en-US" sz="2000" dirty="0"/>
              <a:t>/www/html/index.html' do</a:t>
            </a:r>
          </a:p>
          <a:p>
            <a:pPr>
              <a:lnSpc>
                <a:spcPct val="80000"/>
              </a:lnSpc>
            </a:pPr>
            <a:r>
              <a:rPr lang="en-US" sz="2000" dirty="0"/>
              <a:t>  content '&lt;h1&gt;Welcome home!&lt;/h1&gt;'</a:t>
            </a:r>
          </a:p>
          <a:p>
            <a:pPr>
              <a:lnSpc>
                <a:spcPct val="80000"/>
              </a:lnSpc>
            </a:pPr>
            <a:r>
              <a:rPr lang="en-US" sz="2000" dirty="0"/>
              <a:t>end</a:t>
            </a:r>
          </a:p>
          <a:p>
            <a:pPr>
              <a:lnSpc>
                <a:spcPct val="80000"/>
              </a:lnSpc>
            </a:pPr>
            <a:endParaRPr lang="en-US" sz="2000" dirty="0"/>
          </a:p>
          <a:p>
            <a:pPr>
              <a:lnSpc>
                <a:spcPct val="80000"/>
              </a:lnSpc>
            </a:pPr>
            <a:r>
              <a:rPr lang="en-US" sz="2000" dirty="0" err="1"/>
              <a:t>apache_vhost</a:t>
            </a:r>
            <a:r>
              <a:rPr lang="en-US" sz="2000" dirty="0"/>
              <a:t> 'welcome' do</a:t>
            </a:r>
          </a:p>
          <a:p>
            <a:pPr>
              <a:lnSpc>
                <a:spcPct val="80000"/>
              </a:lnSpc>
            </a:pPr>
            <a:r>
              <a:rPr lang="en-US" sz="2000" dirty="0"/>
              <a:t>  </a:t>
            </a:r>
            <a:r>
              <a:rPr lang="en-US" sz="2000" dirty="0" err="1"/>
              <a:t>site_name</a:t>
            </a:r>
            <a:r>
              <a:rPr lang="en-US" sz="2000" dirty="0"/>
              <a:t> 'welcome'</a:t>
            </a:r>
          </a:p>
          <a:p>
            <a:pPr>
              <a:lnSpc>
                <a:spcPct val="80000"/>
              </a:lnSpc>
            </a:pPr>
            <a:r>
              <a:rPr lang="en-US" sz="2000" dirty="0"/>
              <a:t>  action :remove</a:t>
            </a:r>
          </a:p>
          <a:p>
            <a:pPr>
              <a:lnSpc>
                <a:spcPct val="80000"/>
              </a:lnSpc>
            </a:pPr>
            <a:r>
              <a:rPr lang="en-US" sz="2000" dirty="0"/>
              <a:t>end</a:t>
            </a:r>
          </a:p>
          <a:p>
            <a:pPr>
              <a:lnSpc>
                <a:spcPct val="80000"/>
              </a:lnSpc>
            </a:pPr>
            <a:endParaRPr lang="en-US" sz="2000" dirty="0"/>
          </a:p>
          <a:p>
            <a:pPr>
              <a:lnSpc>
                <a:spcPct val="80000"/>
              </a:lnSpc>
            </a:pPr>
            <a:r>
              <a:rPr lang="en-US" sz="2000" dirty="0" err="1"/>
              <a:t>apache_vhost</a:t>
            </a:r>
            <a:r>
              <a:rPr lang="en-US" sz="2000" dirty="0"/>
              <a:t> 'admins' do</a:t>
            </a:r>
          </a:p>
          <a:p>
            <a:pPr>
              <a:lnSpc>
                <a:spcPct val="80000"/>
              </a:lnSpc>
            </a:pPr>
            <a:r>
              <a:rPr lang="en-US" sz="2000" dirty="0"/>
              <a:t>  </a:t>
            </a:r>
            <a:r>
              <a:rPr lang="en-US" sz="2000" dirty="0" err="1"/>
              <a:t>site_name</a:t>
            </a:r>
            <a:r>
              <a:rPr lang="en-US" sz="2000" dirty="0"/>
              <a:t> 'admins'</a:t>
            </a:r>
          </a:p>
          <a:p>
            <a:pPr>
              <a:lnSpc>
                <a:spcPct val="80000"/>
              </a:lnSpc>
            </a:pPr>
            <a:r>
              <a:rPr lang="en-US" sz="2000" dirty="0"/>
              <a:t>  </a:t>
            </a:r>
            <a:r>
              <a:rPr lang="en-US" sz="2000" dirty="0" err="1"/>
              <a:t>site_port</a:t>
            </a:r>
            <a:r>
              <a:rPr lang="en-US" sz="2000" dirty="0"/>
              <a:t> 8080</a:t>
            </a:r>
          </a:p>
          <a:p>
            <a:pPr>
              <a:lnSpc>
                <a:spcPct val="80000"/>
              </a:lnSpc>
            </a:pPr>
            <a:r>
              <a:rPr lang="en-US" sz="2000" dirty="0"/>
              <a:t>  action :create</a:t>
            </a:r>
          </a:p>
          <a:p>
            <a:pPr>
              <a:lnSpc>
                <a:spcPct val="80000"/>
              </a:lnSpc>
            </a:pPr>
            <a:r>
              <a:rPr lang="en-US" sz="2000" dirty="0"/>
              <a:t>end</a:t>
            </a:r>
          </a:p>
          <a:p>
            <a:r>
              <a:rPr lang="en-US" sz="2000" dirty="0"/>
              <a:t># ... REMAINDER OF RECIPE ...</a:t>
            </a:r>
          </a:p>
        </p:txBody>
      </p:sp>
      <p:sp>
        <p:nvSpPr>
          <p:cNvPr id="4" name="Text Placeholder 3"/>
          <p:cNvSpPr>
            <a:spLocks noGrp="1"/>
          </p:cNvSpPr>
          <p:nvPr>
            <p:ph type="body" sz="quarter" idx="11"/>
          </p:nvPr>
        </p:nvSpPr>
        <p:spPr/>
        <p:txBody>
          <a:bodyPr/>
          <a:lstStyle/>
          <a:p>
            <a:r>
              <a:rPr lang="en-US" dirty="0"/>
              <a:t>~/apache/recipes/</a:t>
            </a:r>
            <a:r>
              <a:rPr lang="en-US" dirty="0" err="1"/>
              <a:t>default.rb</a:t>
            </a:r>
            <a:endParaRPr lang="en-US" dirty="0"/>
          </a:p>
        </p:txBody>
      </p:sp>
      <p:sp>
        <p:nvSpPr>
          <p:cNvPr id="8" name="Text Placeholder 7"/>
          <p:cNvSpPr>
            <a:spLocks noGrp="1"/>
          </p:cNvSpPr>
          <p:nvPr>
            <p:ph type="body" sz="quarter" idx="13"/>
          </p:nvPr>
        </p:nvSpPr>
        <p:spPr>
          <a:xfrm>
            <a:off x="1139359" y="4081563"/>
            <a:ext cx="14404273" cy="1524010"/>
          </a:xfrm>
        </p:spPr>
        <p:txBody>
          <a:bodyPr/>
          <a:lstStyle/>
          <a:p>
            <a:r>
              <a:rPr lang="en-US" dirty="0"/>
              <a:t>`</a:t>
            </a:r>
          </a:p>
        </p:txBody>
      </p:sp>
      <p:sp>
        <p:nvSpPr>
          <p:cNvPr id="5" name="TextBox 4">
            <a:extLst>
              <a:ext uri="{FF2B5EF4-FFF2-40B4-BE49-F238E27FC236}">
                <a16:creationId xmlns:a16="http://schemas.microsoft.com/office/drawing/2014/main" id="{59846ABC-FEB1-4C5D-82FB-13A5371B604A}"/>
              </a:ext>
            </a:extLst>
          </p:cNvPr>
          <p:cNvSpPr txBox="1"/>
          <p:nvPr/>
        </p:nvSpPr>
        <p:spPr bwMode="white">
          <a:xfrm>
            <a:off x="1143003" y="2681190"/>
            <a:ext cx="14423692" cy="1190167"/>
          </a:xfrm>
          <a:prstGeom prst="rect">
            <a:avLst/>
          </a:prstGeom>
          <a:solidFill>
            <a:srgbClr val="FF0000">
              <a:alpha val="25098"/>
            </a:srgbClr>
          </a:solidFill>
        </p:spPr>
        <p:txBody>
          <a:bodyPr vert="horz" wrap="square" lIns="91440" tIns="91440" rIns="91440" bIns="91440" rtlCol="0">
            <a:normAutofit/>
          </a:bodyPr>
          <a:lstStyle/>
          <a:p>
            <a:endParaRPr lang="en-US" dirty="0"/>
          </a:p>
        </p:txBody>
      </p:sp>
    </p:spTree>
    <p:extLst>
      <p:ext uri="{BB962C8B-B14F-4D97-AF65-F5344CB8AC3E}">
        <p14:creationId xmlns:p14="http://schemas.microsoft.com/office/powerpoint/2010/main" val="3679050562"/>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RSpec and </a:t>
            </a:r>
            <a:r>
              <a:rPr lang="en-US" dirty="0" err="1"/>
              <a:t>InSpec</a:t>
            </a:r>
            <a:endParaRPr lang="en-US" dirty="0"/>
          </a:p>
        </p:txBody>
      </p:sp>
      <p:sp>
        <p:nvSpPr>
          <p:cNvPr id="3" name="Subtitle 2"/>
          <p:cNvSpPr>
            <a:spLocks noGrp="1"/>
          </p:cNvSpPr>
          <p:nvPr>
            <p:ph type="subTitle" idx="1"/>
          </p:nvPr>
        </p:nvSpPr>
        <p:spPr>
          <a:xfrm>
            <a:off x="1671638" y="3271838"/>
            <a:ext cx="9226211" cy="3346421"/>
          </a:xfrm>
        </p:spPr>
        <p:txBody>
          <a:bodyPr/>
          <a:lstStyle/>
          <a:p>
            <a:r>
              <a:rPr lang="en-US" dirty="0"/>
              <a:t>RSpec is a Domain Specific Language (DSL) that allows you to express and execute expectations. These expectations are expressed in examples that are asserted in different example groups.</a:t>
            </a:r>
          </a:p>
          <a:p>
            <a:endParaRPr lang="en-US" dirty="0"/>
          </a:p>
          <a:p>
            <a:r>
              <a:rPr lang="en-US" dirty="0" err="1"/>
              <a:t>InSpec</a:t>
            </a:r>
            <a:r>
              <a:rPr lang="en-US" dirty="0"/>
              <a:t> provides helpers and tools that allow you to express expectations about the state of infrastructure.</a:t>
            </a:r>
          </a:p>
        </p:txBody>
      </p:sp>
      <p:grpSp>
        <p:nvGrpSpPr>
          <p:cNvPr id="26" name="Group 25"/>
          <p:cNvGrpSpPr/>
          <p:nvPr/>
        </p:nvGrpSpPr>
        <p:grpSpPr>
          <a:xfrm>
            <a:off x="11332563" y="3760251"/>
            <a:ext cx="4152276" cy="2369594"/>
            <a:chOff x="11962151" y="5650144"/>
            <a:chExt cx="4152276" cy="2369594"/>
          </a:xfrm>
        </p:grpSpPr>
        <p:sp>
          <p:nvSpPr>
            <p:cNvPr id="22" name="Rounded Rectangle 21"/>
            <p:cNvSpPr/>
            <p:nvPr/>
          </p:nvSpPr>
          <p:spPr bwMode="auto">
            <a:xfrm>
              <a:off x="11962151" y="7330190"/>
              <a:ext cx="4152275"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Ruby</a:t>
              </a:r>
              <a:endParaRPr lang="en-US" sz="2400" b="1" dirty="0">
                <a:gradFill>
                  <a:gsLst>
                    <a:gs pos="0">
                      <a:srgbClr val="FFFFFF"/>
                    </a:gs>
                    <a:gs pos="100000">
                      <a:srgbClr val="FFFFFF"/>
                    </a:gs>
                  </a:gsLst>
                  <a:lin ang="5400000" scaled="0"/>
                </a:gradFill>
              </a:endParaRPr>
            </a:p>
          </p:txBody>
        </p:sp>
        <p:sp>
          <p:nvSpPr>
            <p:cNvPr id="23" name="Rounded Rectangle 22"/>
            <p:cNvSpPr/>
            <p:nvPr/>
          </p:nvSpPr>
          <p:spPr bwMode="auto">
            <a:xfrm>
              <a:off x="11962151" y="6508229"/>
              <a:ext cx="2028488"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RSpec</a:t>
              </a:r>
              <a:endParaRPr lang="en-US" sz="2400" b="1" dirty="0">
                <a:gradFill>
                  <a:gsLst>
                    <a:gs pos="0">
                      <a:srgbClr val="FFFFFF"/>
                    </a:gs>
                    <a:gs pos="100000">
                      <a:srgbClr val="FFFFFF"/>
                    </a:gs>
                  </a:gsLst>
                  <a:lin ang="5400000" scaled="0"/>
                </a:gradFill>
              </a:endParaRPr>
            </a:p>
          </p:txBody>
        </p:sp>
        <p:sp>
          <p:nvSpPr>
            <p:cNvPr id="24" name="Rounded Rectangle 23"/>
            <p:cNvSpPr/>
            <p:nvPr/>
          </p:nvSpPr>
          <p:spPr bwMode="auto">
            <a:xfrm>
              <a:off x="11962151" y="5650144"/>
              <a:ext cx="2028488"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err="1">
                  <a:gradFill>
                    <a:gsLst>
                      <a:gs pos="0">
                        <a:srgbClr val="FFFFFF"/>
                      </a:gs>
                      <a:gs pos="100000">
                        <a:srgbClr val="FFFFFF"/>
                      </a:gs>
                    </a:gsLst>
                    <a:lin ang="5400000" scaled="0"/>
                  </a:gradFill>
                </a:rPr>
                <a:t>InSpec</a:t>
              </a:r>
              <a:endParaRPr lang="en-US" sz="2400" b="1" dirty="0">
                <a:gradFill>
                  <a:gsLst>
                    <a:gs pos="0">
                      <a:srgbClr val="FFFFFF"/>
                    </a:gs>
                    <a:gs pos="100000">
                      <a:srgbClr val="FFFFFF"/>
                    </a:gs>
                  </a:gsLst>
                  <a:lin ang="5400000" scaled="0"/>
                </a:gradFill>
              </a:endParaRPr>
            </a:p>
          </p:txBody>
        </p:sp>
        <p:sp>
          <p:nvSpPr>
            <p:cNvPr id="25" name="Rounded Rectangle 24"/>
            <p:cNvSpPr/>
            <p:nvPr/>
          </p:nvSpPr>
          <p:spPr bwMode="auto">
            <a:xfrm>
              <a:off x="14085939" y="6490167"/>
              <a:ext cx="2028488"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Chef</a:t>
              </a:r>
              <a:endParaRPr lang="en-US" sz="2400" b="1"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929463007"/>
      </p:ext>
    </p:extLst>
  </p:cSld>
  <p:clrMapOvr>
    <a:masterClrMapping/>
  </p:clrMapOvr>
  <p:transition spd="med">
    <p:fade/>
  </p:transition>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apache_vhost</a:t>
            </a:r>
            <a:r>
              <a:rPr lang="en-US" dirty="0"/>
              <a:t> Remove Action</a:t>
            </a:r>
          </a:p>
        </p:txBody>
      </p:sp>
      <p:sp>
        <p:nvSpPr>
          <p:cNvPr id="3" name="Subtitle 2"/>
          <p:cNvSpPr>
            <a:spLocks noGrp="1"/>
          </p:cNvSpPr>
          <p:nvPr>
            <p:ph type="subTitle" idx="1"/>
          </p:nvPr>
        </p:nvSpPr>
        <p:spPr>
          <a:xfrm>
            <a:off x="1671638" y="3260725"/>
            <a:ext cx="12319000" cy="4738164"/>
          </a:xfrm>
        </p:spPr>
        <p:txBody>
          <a:bodyPr/>
          <a:lstStyle/>
          <a:p>
            <a:pPr>
              <a:lnSpc>
                <a:spcPct val="150000"/>
              </a:lnSpc>
              <a:buFont typeface="Wingdings" charset="2"/>
              <a:buChar char="ü"/>
            </a:pPr>
            <a:r>
              <a:rPr lang="en-US" dirty="0"/>
              <a:t>Define the 'remove' action for </a:t>
            </a:r>
            <a:r>
              <a:rPr lang="en-US" dirty="0" err="1"/>
              <a:t>apache_vhost</a:t>
            </a:r>
            <a:r>
              <a:rPr lang="en-US" dirty="0"/>
              <a:t> that defines the policy:</a:t>
            </a:r>
          </a:p>
          <a:p>
            <a:pPr lvl="1" algn="l">
              <a:lnSpc>
                <a:spcPct val="150000"/>
              </a:lnSpc>
            </a:pPr>
            <a:r>
              <a:rPr lang="en-US" sz="2400" b="1" dirty="0">
                <a:solidFill>
                  <a:srgbClr val="3E4346"/>
                </a:solidFill>
              </a:rPr>
              <a:t>	A directory named "/</a:t>
            </a:r>
            <a:r>
              <a:rPr lang="en-US" sz="2400" b="1" dirty="0" err="1">
                <a:solidFill>
                  <a:srgbClr val="3E4346"/>
                </a:solidFill>
              </a:rPr>
              <a:t>srv</a:t>
            </a:r>
            <a:r>
              <a:rPr lang="en-US" sz="2400" b="1" dirty="0">
                <a:solidFill>
                  <a:srgbClr val="3E4346"/>
                </a:solidFill>
              </a:rPr>
              <a:t>/apache/#{</a:t>
            </a:r>
            <a:r>
              <a:rPr lang="en-US" sz="2400" b="1" dirty="0" err="1">
                <a:solidFill>
                  <a:srgbClr val="3E4346"/>
                </a:solidFill>
              </a:rPr>
              <a:t>site_name</a:t>
            </a:r>
            <a:r>
              <a:rPr lang="en-US" sz="2400" b="1" dirty="0">
                <a:solidFill>
                  <a:srgbClr val="3E4346"/>
                </a:solidFill>
              </a:rPr>
              <a:t>}" is deleted</a:t>
            </a:r>
          </a:p>
          <a:p>
            <a:pPr lvl="1" algn="l">
              <a:lnSpc>
                <a:spcPct val="150000"/>
              </a:lnSpc>
            </a:pPr>
            <a:r>
              <a:rPr lang="en-US" sz="2400" b="1" dirty="0">
                <a:solidFill>
                  <a:schemeClr val="tx1"/>
                </a:solidFill>
              </a:rPr>
              <a:t>	</a:t>
            </a:r>
            <a:r>
              <a:rPr lang="en-US" sz="2400" b="1" dirty="0">
                <a:solidFill>
                  <a:srgbClr val="3E4346"/>
                </a:solidFill>
              </a:rPr>
              <a:t>A file named "/</a:t>
            </a:r>
            <a:r>
              <a:rPr lang="en-US" sz="2400" b="1" dirty="0" err="1">
                <a:solidFill>
                  <a:srgbClr val="3E4346"/>
                </a:solidFill>
              </a:rPr>
              <a:t>etc</a:t>
            </a:r>
            <a:r>
              <a:rPr lang="en-US" sz="2400" b="1" dirty="0">
                <a:solidFill>
                  <a:srgbClr val="3E4346"/>
                </a:solidFill>
              </a:rPr>
              <a:t>/</a:t>
            </a:r>
            <a:r>
              <a:rPr lang="en-US" sz="2400" b="1" dirty="0" err="1">
                <a:solidFill>
                  <a:srgbClr val="3E4346"/>
                </a:solidFill>
              </a:rPr>
              <a:t>httpd</a:t>
            </a:r>
            <a:r>
              <a:rPr lang="en-US" sz="2400" b="1" dirty="0">
                <a:solidFill>
                  <a:srgbClr val="3E4346"/>
                </a:solidFill>
              </a:rPr>
              <a:t>/</a:t>
            </a:r>
            <a:r>
              <a:rPr lang="en-US" sz="2400" b="1" dirty="0" err="1">
                <a:solidFill>
                  <a:srgbClr val="3E4346"/>
                </a:solidFill>
              </a:rPr>
              <a:t>conf.d</a:t>
            </a:r>
            <a:r>
              <a:rPr lang="en-US" sz="2400" b="1" dirty="0">
                <a:solidFill>
                  <a:srgbClr val="3E4346"/>
                </a:solidFill>
              </a:rPr>
              <a:t>/#{</a:t>
            </a:r>
            <a:r>
              <a:rPr lang="en-US" sz="2400" b="1" dirty="0" err="1">
                <a:solidFill>
                  <a:srgbClr val="3E4346"/>
                </a:solidFill>
              </a:rPr>
              <a:t>site_name</a:t>
            </a:r>
            <a:r>
              <a:rPr lang="en-US" sz="2400" b="1" dirty="0">
                <a:solidFill>
                  <a:srgbClr val="3E4346"/>
                </a:solidFill>
              </a:rPr>
              <a:t>}.</a:t>
            </a:r>
            <a:r>
              <a:rPr lang="en-US" sz="2400" b="1" dirty="0" err="1">
                <a:solidFill>
                  <a:srgbClr val="3E4346"/>
                </a:solidFill>
              </a:rPr>
              <a:t>conf</a:t>
            </a:r>
            <a:r>
              <a:rPr lang="en-US" sz="2400" b="1" dirty="0">
                <a:solidFill>
                  <a:srgbClr val="3E4346"/>
                </a:solidFill>
              </a:rPr>
              <a:t>" is deleted</a:t>
            </a:r>
          </a:p>
          <a:p>
            <a:pPr>
              <a:lnSpc>
                <a:spcPct val="150000"/>
              </a:lnSpc>
              <a:buFont typeface="Wingdings" charset="2"/>
              <a:buChar char="ü"/>
            </a:pPr>
            <a:r>
              <a:rPr lang="en-US" dirty="0"/>
              <a:t>Update the default recipe's policy to include a new resource:</a:t>
            </a:r>
          </a:p>
          <a:p>
            <a:pPr lvl="1" algn="l">
              <a:lnSpc>
                <a:spcPct val="150000"/>
              </a:lnSpc>
            </a:pPr>
            <a:r>
              <a:rPr lang="en-US" sz="2400" b="1" dirty="0">
                <a:solidFill>
                  <a:srgbClr val="3E4346"/>
                </a:solidFill>
              </a:rPr>
              <a:t>	An </a:t>
            </a:r>
            <a:r>
              <a:rPr lang="en-US" sz="2400" b="1" dirty="0" err="1">
                <a:solidFill>
                  <a:srgbClr val="3E4346"/>
                </a:solidFill>
              </a:rPr>
              <a:t>apache_vhost</a:t>
            </a:r>
            <a:r>
              <a:rPr lang="en-US" sz="2400" b="1" dirty="0">
                <a:solidFill>
                  <a:srgbClr val="3E4346"/>
                </a:solidFill>
              </a:rPr>
              <a:t> resource named 'welcome' is removed</a:t>
            </a:r>
          </a:p>
        </p:txBody>
      </p:sp>
    </p:spTree>
    <p:extLst>
      <p:ext uri="{BB962C8B-B14F-4D97-AF65-F5344CB8AC3E}">
        <p14:creationId xmlns:p14="http://schemas.microsoft.com/office/powerpoint/2010/main" val="2856594195"/>
      </p:ext>
    </p:extLst>
  </p:cSld>
  <p:clrMapOvr>
    <a:masterClrMapping/>
  </p:clrMapOvr>
  <p:transition spd="med">
    <p:fade/>
  </p:transition>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apache_vhost</a:t>
            </a:r>
            <a:r>
              <a:rPr lang="en-US" dirty="0"/>
              <a:t> Remove Action</a:t>
            </a:r>
          </a:p>
        </p:txBody>
      </p:sp>
      <p:sp>
        <p:nvSpPr>
          <p:cNvPr id="3" name="Subtitle 2"/>
          <p:cNvSpPr>
            <a:spLocks noGrp="1"/>
          </p:cNvSpPr>
          <p:nvPr>
            <p:ph type="subTitle" idx="1"/>
          </p:nvPr>
        </p:nvSpPr>
        <p:spPr>
          <a:xfrm>
            <a:off x="1671638" y="3260725"/>
            <a:ext cx="12319000" cy="4738164"/>
          </a:xfrm>
        </p:spPr>
        <p:txBody>
          <a:bodyPr/>
          <a:lstStyle/>
          <a:p>
            <a:pPr>
              <a:lnSpc>
                <a:spcPct val="150000"/>
              </a:lnSpc>
            </a:pPr>
            <a:r>
              <a:rPr lang="en-US" dirty="0"/>
              <a:t>Update the default recipe's policy:</a:t>
            </a:r>
          </a:p>
          <a:p>
            <a:pPr lvl="2" algn="l">
              <a:lnSpc>
                <a:spcPct val="150000"/>
              </a:lnSpc>
            </a:pPr>
            <a:r>
              <a:rPr lang="en-US" dirty="0">
                <a:solidFill>
                  <a:srgbClr val="3E4346"/>
                </a:solidFill>
              </a:rPr>
              <a:t>Add an </a:t>
            </a:r>
            <a:r>
              <a:rPr lang="en-US" dirty="0" err="1">
                <a:solidFill>
                  <a:srgbClr val="3E4346"/>
                </a:solidFill>
              </a:rPr>
              <a:t>apache_vhost</a:t>
            </a:r>
            <a:r>
              <a:rPr lang="en-US" dirty="0">
                <a:solidFill>
                  <a:srgbClr val="3E4346"/>
                </a:solidFill>
              </a:rPr>
              <a:t> resource named 'users' is created with the </a:t>
            </a:r>
            <a:r>
              <a:rPr lang="en-US" dirty="0" err="1">
                <a:solidFill>
                  <a:srgbClr val="3E4346"/>
                </a:solidFill>
              </a:rPr>
              <a:t>site_port</a:t>
            </a:r>
            <a:r>
              <a:rPr lang="en-US" dirty="0">
                <a:solidFill>
                  <a:srgbClr val="3E4346"/>
                </a:solidFill>
              </a:rPr>
              <a:t> 80</a:t>
            </a:r>
            <a:endParaRPr lang="en-US" dirty="0"/>
          </a:p>
          <a:p>
            <a:pPr>
              <a:lnSpc>
                <a:spcPct val="150000"/>
              </a:lnSpc>
            </a:pPr>
            <a:r>
              <a:rPr lang="en-US" dirty="0"/>
              <a:t>Update the </a:t>
            </a:r>
            <a:r>
              <a:rPr lang="en-US" dirty="0" err="1"/>
              <a:t>ChefSpec</a:t>
            </a:r>
            <a:r>
              <a:rPr lang="en-US" dirty="0"/>
              <a:t> tests to stop expecting the file resource and start expecting the new resources found within the </a:t>
            </a:r>
            <a:r>
              <a:rPr lang="en-US" dirty="0" err="1"/>
              <a:t>apache_vhost</a:t>
            </a:r>
            <a:r>
              <a:rPr lang="en-US" dirty="0"/>
              <a:t> resource named 'users'</a:t>
            </a:r>
          </a:p>
          <a:p>
            <a:pPr>
              <a:lnSpc>
                <a:spcPct val="150000"/>
              </a:lnSpc>
            </a:pPr>
            <a:r>
              <a:rPr lang="en-US" dirty="0"/>
              <a:t>Update the </a:t>
            </a:r>
            <a:r>
              <a:rPr lang="en-US" dirty="0" err="1"/>
              <a:t>InSpec</a:t>
            </a:r>
            <a:r>
              <a:rPr lang="en-US" dirty="0"/>
              <a:t> tests to expect the default site to "Welcome users!"</a:t>
            </a:r>
          </a:p>
        </p:txBody>
      </p:sp>
    </p:spTree>
    <p:extLst>
      <p:ext uri="{BB962C8B-B14F-4D97-AF65-F5344CB8AC3E}">
        <p14:creationId xmlns:p14="http://schemas.microsoft.com/office/powerpoint/2010/main" val="1094887539"/>
      </p:ext>
    </p:extLst>
  </p:cSld>
  <p:clrMapOvr>
    <a:masterClrMapping/>
  </p:clrMapOvr>
  <p:transition spd="med">
    <p:fade/>
  </p:transition>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Adding the Resource to create the users site</a:t>
            </a:r>
          </a:p>
        </p:txBody>
      </p:sp>
      <p:sp>
        <p:nvSpPr>
          <p:cNvPr id="3" name="Content Placeholder 2"/>
          <p:cNvSpPr>
            <a:spLocks noGrp="1"/>
          </p:cNvSpPr>
          <p:nvPr>
            <p:ph sz="quarter" idx="10"/>
          </p:nvPr>
        </p:nvSpPr>
        <p:spPr/>
        <p:txBody>
          <a:bodyPr>
            <a:noAutofit/>
          </a:bodyPr>
          <a:lstStyle/>
          <a:p>
            <a:r>
              <a:rPr lang="en-US" sz="1600" dirty="0" err="1"/>
              <a:t>apache_vhost</a:t>
            </a:r>
            <a:r>
              <a:rPr lang="en-US" sz="1600" dirty="0"/>
              <a:t> 'welcome' do</a:t>
            </a:r>
          </a:p>
          <a:p>
            <a:r>
              <a:rPr lang="en-US" sz="1600" dirty="0"/>
              <a:t>  </a:t>
            </a:r>
            <a:r>
              <a:rPr lang="en-US" sz="1600" dirty="0" err="1"/>
              <a:t>site_name</a:t>
            </a:r>
            <a:r>
              <a:rPr lang="en-US" sz="1600" dirty="0"/>
              <a:t> 'welcome'</a:t>
            </a:r>
          </a:p>
          <a:p>
            <a:r>
              <a:rPr lang="en-US" sz="1600" dirty="0"/>
              <a:t>  action :remove</a:t>
            </a:r>
          </a:p>
          <a:p>
            <a:r>
              <a:rPr lang="en-US" sz="1600" dirty="0"/>
              <a:t>end</a:t>
            </a:r>
          </a:p>
          <a:p>
            <a:endParaRPr lang="en-US" sz="1600" dirty="0"/>
          </a:p>
          <a:p>
            <a:r>
              <a:rPr lang="en-US" sz="1600" dirty="0" err="1"/>
              <a:t>apache_vhost</a:t>
            </a:r>
            <a:r>
              <a:rPr lang="en-US" sz="1600" dirty="0"/>
              <a:t> 'users' do</a:t>
            </a:r>
          </a:p>
          <a:p>
            <a:r>
              <a:rPr lang="en-US" sz="1600" dirty="0"/>
              <a:t>  </a:t>
            </a:r>
            <a:r>
              <a:rPr lang="en-US" sz="1600" dirty="0" err="1"/>
              <a:t>site_name</a:t>
            </a:r>
            <a:r>
              <a:rPr lang="en-US" sz="1600" dirty="0"/>
              <a:t> 'users’</a:t>
            </a:r>
          </a:p>
          <a:p>
            <a:r>
              <a:rPr lang="en-US" sz="1600" dirty="0"/>
              <a:t>  </a:t>
            </a:r>
            <a:r>
              <a:rPr lang="en-US" sz="1600" dirty="0" err="1"/>
              <a:t>site_port</a:t>
            </a:r>
            <a:r>
              <a:rPr lang="en-US" sz="1600" dirty="0"/>
              <a:t> 80</a:t>
            </a:r>
          </a:p>
          <a:p>
            <a:r>
              <a:rPr lang="en-US" sz="1600" dirty="0"/>
              <a:t>  action :create</a:t>
            </a:r>
          </a:p>
          <a:p>
            <a:r>
              <a:rPr lang="en-US" sz="1600" dirty="0"/>
              <a:t>end</a:t>
            </a:r>
          </a:p>
          <a:p>
            <a:endParaRPr lang="en-US" sz="1600" dirty="0"/>
          </a:p>
          <a:p>
            <a:r>
              <a:rPr lang="en-US" sz="1600" dirty="0" err="1"/>
              <a:t>apache_vhost</a:t>
            </a:r>
            <a:r>
              <a:rPr lang="en-US" sz="1600" dirty="0"/>
              <a:t> 'admins' do</a:t>
            </a:r>
          </a:p>
          <a:p>
            <a:r>
              <a:rPr lang="en-US" sz="1600" dirty="0"/>
              <a:t>  </a:t>
            </a:r>
            <a:r>
              <a:rPr lang="en-US" sz="1600" dirty="0" err="1"/>
              <a:t>site_name</a:t>
            </a:r>
            <a:r>
              <a:rPr lang="en-US" sz="1600" dirty="0"/>
              <a:t> 'admins'</a:t>
            </a:r>
          </a:p>
          <a:p>
            <a:r>
              <a:rPr lang="en-US" sz="1600" dirty="0"/>
              <a:t>  </a:t>
            </a:r>
            <a:r>
              <a:rPr lang="en-US" sz="1600" dirty="0" err="1"/>
              <a:t>site_port</a:t>
            </a:r>
            <a:r>
              <a:rPr lang="en-US" sz="1600" dirty="0"/>
              <a:t> 8080</a:t>
            </a:r>
          </a:p>
          <a:p>
            <a:r>
              <a:rPr lang="en-US" sz="1600" dirty="0"/>
              <a:t>  action :create</a:t>
            </a:r>
          </a:p>
          <a:p>
            <a:r>
              <a:rPr lang="en-US" sz="1600" dirty="0"/>
              <a:t>  notifies :restart, 'service[</a:t>
            </a:r>
            <a:r>
              <a:rPr lang="en-US" sz="1600" dirty="0" err="1"/>
              <a:t>httpd</a:t>
            </a:r>
            <a:r>
              <a:rPr lang="en-US" sz="1600" dirty="0"/>
              <a:t>]'</a:t>
            </a:r>
          </a:p>
          <a:p>
            <a:r>
              <a:rPr lang="en-US" sz="1600" dirty="0"/>
              <a:t>end</a:t>
            </a:r>
          </a:p>
        </p:txBody>
      </p:sp>
      <p:sp>
        <p:nvSpPr>
          <p:cNvPr id="4" name="Text Placeholder 3"/>
          <p:cNvSpPr>
            <a:spLocks noGrp="1"/>
          </p:cNvSpPr>
          <p:nvPr>
            <p:ph type="body" sz="quarter" idx="11"/>
          </p:nvPr>
        </p:nvSpPr>
        <p:spPr/>
        <p:txBody>
          <a:bodyPr/>
          <a:lstStyle/>
          <a:p>
            <a:r>
              <a:rPr lang="en-US" dirty="0"/>
              <a:t>~/apache/recipes/</a:t>
            </a:r>
            <a:r>
              <a:rPr lang="en-US" dirty="0" err="1"/>
              <a:t>default.rb</a:t>
            </a:r>
            <a:endParaRPr lang="en-US" dirty="0"/>
          </a:p>
        </p:txBody>
      </p:sp>
      <p:sp>
        <p:nvSpPr>
          <p:cNvPr id="8" name="Text Placeholder 7"/>
          <p:cNvSpPr>
            <a:spLocks noGrp="1"/>
          </p:cNvSpPr>
          <p:nvPr>
            <p:ph type="body" sz="quarter" idx="13"/>
          </p:nvPr>
        </p:nvSpPr>
        <p:spPr>
          <a:xfrm>
            <a:off x="1121104" y="3803683"/>
            <a:ext cx="14404273" cy="1777967"/>
          </a:xfrm>
        </p:spPr>
        <p:txBody>
          <a:bodyPr/>
          <a:lstStyle/>
          <a:p>
            <a:endParaRPr lang="en-US" dirty="0"/>
          </a:p>
        </p:txBody>
      </p:sp>
      <p:sp>
        <p:nvSpPr>
          <p:cNvPr id="5" name="TextBox 4">
            <a:extLst>
              <a:ext uri="{FF2B5EF4-FFF2-40B4-BE49-F238E27FC236}">
                <a16:creationId xmlns:a16="http://schemas.microsoft.com/office/drawing/2014/main" id="{2D71A754-7954-4F25-9B6B-417B4350F2EC}"/>
              </a:ext>
            </a:extLst>
          </p:cNvPr>
          <p:cNvSpPr txBox="1"/>
          <p:nvPr/>
        </p:nvSpPr>
        <p:spPr bwMode="white">
          <a:xfrm>
            <a:off x="1121104" y="7271586"/>
            <a:ext cx="14422528" cy="367464"/>
          </a:xfrm>
          <a:prstGeom prst="rect">
            <a:avLst/>
          </a:prstGeom>
          <a:solidFill>
            <a:srgbClr val="108001">
              <a:alpha val="25098"/>
            </a:srgbClr>
          </a:solidFill>
        </p:spPr>
        <p:txBody>
          <a:bodyPr vert="horz" wrap="square" lIns="91440" tIns="91440" rIns="91440" bIns="91440" rtlCol="0">
            <a:normAutofit fontScale="62500" lnSpcReduction="20000"/>
          </a:bodyPr>
          <a:lstStyle/>
          <a:p>
            <a:endParaRPr lang="en-US" dirty="0"/>
          </a:p>
        </p:txBody>
      </p:sp>
    </p:spTree>
    <p:extLst>
      <p:ext uri="{BB962C8B-B14F-4D97-AF65-F5344CB8AC3E}">
        <p14:creationId xmlns:p14="http://schemas.microsoft.com/office/powerpoint/2010/main" val="1791487349"/>
      </p:ext>
    </p:extLst>
  </p:cSld>
  <p:clrMapOvr>
    <a:masterClrMapping/>
  </p:clrMapOvr>
  <p:transition spd="med">
    <p:fade/>
  </p:transition>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800" dirty="0"/>
              <a:t>Removing the Un-needed Unit Test Expectation </a:t>
            </a:r>
          </a:p>
        </p:txBody>
      </p:sp>
      <p:sp>
        <p:nvSpPr>
          <p:cNvPr id="3" name="Content Placeholder 2"/>
          <p:cNvSpPr>
            <a:spLocks noGrp="1"/>
          </p:cNvSpPr>
          <p:nvPr>
            <p:ph sz="quarter" idx="10"/>
          </p:nvPr>
        </p:nvSpPr>
        <p:spPr/>
        <p:txBody>
          <a:bodyPr>
            <a:normAutofit/>
          </a:bodyPr>
          <a:lstStyle/>
          <a:p>
            <a:endParaRPr lang="en-US" sz="2000" dirty="0"/>
          </a:p>
          <a:p>
            <a:r>
              <a:rPr lang="en-US" sz="2000" dirty="0"/>
              <a:t>  # ... EXAMPLES DEFINED ABOVE ...</a:t>
            </a:r>
          </a:p>
          <a:p>
            <a:endParaRPr lang="en-US" sz="2000" dirty="0"/>
          </a:p>
          <a:p>
            <a:r>
              <a:rPr lang="en-US" sz="2000" dirty="0"/>
              <a:t>  describe 'for the default site' do</a:t>
            </a:r>
          </a:p>
          <a:p>
            <a:r>
              <a:rPr lang="en-US" sz="2000" dirty="0"/>
              <a:t>    it 'writes out a new home page' do</a:t>
            </a:r>
          </a:p>
          <a:p>
            <a:r>
              <a:rPr lang="en-US" sz="2000" dirty="0"/>
              <a:t>      expect(</a:t>
            </a:r>
            <a:r>
              <a:rPr lang="en-US" sz="2000" dirty="0" err="1"/>
              <a:t>chef_run</a:t>
            </a:r>
            <a:r>
              <a:rPr lang="en-US" sz="2000" dirty="0"/>
              <a:t>).</a:t>
            </a:r>
            <a:r>
              <a:rPr lang="en-US" sz="2000" dirty="0" err="1"/>
              <a:t>not_to</a:t>
            </a:r>
            <a:r>
              <a:rPr lang="en-US" sz="2000" dirty="0"/>
              <a:t> </a:t>
            </a:r>
            <a:r>
              <a:rPr lang="en-US" sz="2000" dirty="0" err="1"/>
              <a:t>render_file</a:t>
            </a:r>
            <a:r>
              <a:rPr lang="en-US" sz="2000" dirty="0"/>
              <a:t>('/</a:t>
            </a:r>
            <a:r>
              <a:rPr lang="en-US" sz="2000" dirty="0" err="1"/>
              <a:t>var</a:t>
            </a:r>
            <a:r>
              <a:rPr lang="en-US" sz="2000" dirty="0"/>
              <a:t>/www/html/</a:t>
            </a:r>
            <a:r>
              <a:rPr lang="en-US" sz="2000" dirty="0" err="1"/>
              <a:t>index.html</a:t>
            </a:r>
            <a:r>
              <a:rPr lang="en-US" sz="2000" dirty="0"/>
              <a:t>').</a:t>
            </a:r>
            <a:r>
              <a:rPr lang="en-US" sz="2000" dirty="0" err="1"/>
              <a:t>with_content</a:t>
            </a:r>
            <a:r>
              <a:rPr lang="en-US" sz="2000" dirty="0"/>
              <a:t>('&lt;h1&gt;Welcome home!&lt;/h1&gt;')</a:t>
            </a:r>
          </a:p>
          <a:p>
            <a:r>
              <a:rPr lang="en-US" sz="2000" dirty="0"/>
              <a:t>    end</a:t>
            </a:r>
          </a:p>
          <a:p>
            <a:r>
              <a:rPr lang="en-US" sz="2000" dirty="0"/>
              <a:t>  end</a:t>
            </a:r>
          </a:p>
          <a:p>
            <a:endParaRPr lang="en-US" sz="2000" dirty="0"/>
          </a:p>
          <a:p>
            <a:r>
              <a:rPr lang="en-US" sz="2000" dirty="0"/>
              <a:t>  # ... EXAMPLES DEFINED BELOW ...</a:t>
            </a:r>
          </a:p>
        </p:txBody>
      </p:sp>
      <p:sp>
        <p:nvSpPr>
          <p:cNvPr id="4" name="Text Placeholder 3"/>
          <p:cNvSpPr>
            <a:spLocks noGrp="1"/>
          </p:cNvSpPr>
          <p:nvPr>
            <p:ph type="body" sz="quarter" idx="11"/>
          </p:nvPr>
        </p:nvSpPr>
        <p:spPr/>
        <p:txBody>
          <a:bodyPr/>
          <a:lstStyle/>
          <a:p>
            <a:r>
              <a:rPr lang="en-US" dirty="0"/>
              <a:t>~/apache/spec/unit/recipes/</a:t>
            </a:r>
            <a:r>
              <a:rPr lang="en-US" dirty="0" err="1"/>
              <a:t>default_spec.rb</a:t>
            </a:r>
            <a:endParaRPr lang="en-US" dirty="0"/>
          </a:p>
        </p:txBody>
      </p:sp>
      <p:sp>
        <p:nvSpPr>
          <p:cNvPr id="7" name="Text Placeholder 6"/>
          <p:cNvSpPr>
            <a:spLocks noGrp="1"/>
          </p:cNvSpPr>
          <p:nvPr>
            <p:ph type="body" sz="quarter" idx="12"/>
          </p:nvPr>
        </p:nvSpPr>
        <p:spPr>
          <a:xfrm>
            <a:off x="1124446" y="3335626"/>
            <a:ext cx="14404273" cy="2528424"/>
          </a:xfrm>
        </p:spPr>
        <p:txBody>
          <a:bodyPr/>
          <a:lstStyle/>
          <a:p>
            <a:endParaRPr lang="en-US" dirty="0"/>
          </a:p>
        </p:txBody>
      </p:sp>
    </p:spTree>
    <p:extLst>
      <p:ext uri="{BB962C8B-B14F-4D97-AF65-F5344CB8AC3E}">
        <p14:creationId xmlns:p14="http://schemas.microsoft.com/office/powerpoint/2010/main" val="1656094044"/>
      </p:ext>
    </p:extLst>
  </p:cSld>
  <p:clrMapOvr>
    <a:masterClrMapping/>
  </p:clrMapOvr>
  <p:transition spd="med">
    <p:fade/>
  </p:transition>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Expectations for the users Site</a:t>
            </a:r>
          </a:p>
        </p:txBody>
      </p:sp>
      <p:sp>
        <p:nvSpPr>
          <p:cNvPr id="3" name="Content Placeholder 2"/>
          <p:cNvSpPr>
            <a:spLocks noGrp="1"/>
          </p:cNvSpPr>
          <p:nvPr>
            <p:ph sz="quarter" idx="10"/>
          </p:nvPr>
        </p:nvSpPr>
        <p:spPr/>
        <p:txBody>
          <a:bodyPr>
            <a:noAutofit/>
          </a:bodyPr>
          <a:lstStyle/>
          <a:p>
            <a:r>
              <a:rPr lang="en-US" sz="2000" dirty="0"/>
              <a:t> # ... EXAMPLES DEFINED ABOVE ...</a:t>
            </a:r>
          </a:p>
          <a:p>
            <a:r>
              <a:rPr lang="en-US" sz="2000" dirty="0"/>
              <a:t>  describe 'for the users site' do</a:t>
            </a:r>
          </a:p>
          <a:p>
            <a:r>
              <a:rPr lang="en-US" sz="2000" dirty="0"/>
              <a:t>    it 'creates the directory' do</a:t>
            </a:r>
          </a:p>
          <a:p>
            <a:r>
              <a:rPr lang="en-US" sz="2000" dirty="0"/>
              <a:t>      expect(</a:t>
            </a:r>
            <a:r>
              <a:rPr lang="en-US" sz="2000" dirty="0" err="1"/>
              <a:t>chef_run</a:t>
            </a:r>
            <a:r>
              <a:rPr lang="en-US" sz="2000" dirty="0"/>
              <a:t>).to </a:t>
            </a:r>
            <a:r>
              <a:rPr lang="en-US" sz="2000" dirty="0" err="1"/>
              <a:t>create_directory</a:t>
            </a:r>
            <a:r>
              <a:rPr lang="en-US" sz="2000" dirty="0"/>
              <a:t>('/</a:t>
            </a:r>
            <a:r>
              <a:rPr lang="en-US" sz="2000" dirty="0" err="1"/>
              <a:t>srv</a:t>
            </a:r>
            <a:r>
              <a:rPr lang="en-US" sz="2000" dirty="0"/>
              <a:t>/apache/users/html')</a:t>
            </a:r>
          </a:p>
          <a:p>
            <a:r>
              <a:rPr lang="en-US" sz="2000" dirty="0"/>
              <a:t>    end</a:t>
            </a:r>
          </a:p>
          <a:p>
            <a:endParaRPr lang="en-US" sz="2000" dirty="0"/>
          </a:p>
          <a:p>
            <a:r>
              <a:rPr lang="en-US" sz="2000" dirty="0"/>
              <a:t>    it 'creates the configuration' do</a:t>
            </a:r>
          </a:p>
          <a:p>
            <a:r>
              <a:rPr lang="en-US" sz="2000" dirty="0"/>
              <a:t>      expect(</a:t>
            </a:r>
            <a:r>
              <a:rPr lang="en-US" sz="2000" dirty="0" err="1"/>
              <a:t>chef_run</a:t>
            </a:r>
            <a:r>
              <a:rPr lang="en-US" sz="2000" dirty="0"/>
              <a:t>).to </a:t>
            </a:r>
            <a:r>
              <a:rPr lang="en-US" sz="2000" dirty="0" err="1"/>
              <a:t>render_file</a:t>
            </a:r>
            <a:r>
              <a:rPr lang="en-US" sz="2000" dirty="0"/>
              <a:t>('/</a:t>
            </a:r>
            <a:r>
              <a:rPr lang="en-US" sz="2000" dirty="0" err="1"/>
              <a:t>etc</a:t>
            </a:r>
            <a:r>
              <a:rPr lang="en-US" sz="2000" dirty="0"/>
              <a:t>/</a:t>
            </a:r>
            <a:r>
              <a:rPr lang="en-US" sz="2000" dirty="0" err="1"/>
              <a:t>httpd</a:t>
            </a:r>
            <a:r>
              <a:rPr lang="en-US" sz="2000" dirty="0"/>
              <a:t>/</a:t>
            </a:r>
            <a:r>
              <a:rPr lang="en-US" sz="2000" dirty="0" err="1"/>
              <a:t>conf.d</a:t>
            </a:r>
            <a:r>
              <a:rPr lang="en-US" sz="2000" dirty="0"/>
              <a:t>/</a:t>
            </a:r>
            <a:r>
              <a:rPr lang="en-US" sz="2000" dirty="0" err="1"/>
              <a:t>users.conf</a:t>
            </a:r>
            <a:r>
              <a:rPr lang="en-US" sz="2000" dirty="0"/>
              <a:t>')</a:t>
            </a:r>
          </a:p>
          <a:p>
            <a:r>
              <a:rPr lang="en-US" sz="2000" dirty="0"/>
              <a:t>    end</a:t>
            </a:r>
          </a:p>
          <a:p>
            <a:endParaRPr lang="en-US" sz="2000" dirty="0"/>
          </a:p>
          <a:p>
            <a:r>
              <a:rPr lang="en-US" sz="2000" dirty="0"/>
              <a:t>    it 'creates a new home page' do</a:t>
            </a:r>
          </a:p>
          <a:p>
            <a:r>
              <a:rPr lang="en-US" sz="2000" dirty="0"/>
              <a:t>      expect(</a:t>
            </a:r>
            <a:r>
              <a:rPr lang="en-US" sz="2000" dirty="0" err="1"/>
              <a:t>chef_run</a:t>
            </a:r>
            <a:r>
              <a:rPr lang="en-US" sz="2000" dirty="0"/>
              <a:t>).to </a:t>
            </a:r>
            <a:r>
              <a:rPr lang="en-US" sz="2000" dirty="0" err="1"/>
              <a:t>render_file</a:t>
            </a:r>
            <a:r>
              <a:rPr lang="en-US" sz="2000" dirty="0"/>
              <a:t>('/</a:t>
            </a:r>
            <a:r>
              <a:rPr lang="en-US" sz="2000" dirty="0" err="1"/>
              <a:t>srv</a:t>
            </a:r>
            <a:r>
              <a:rPr lang="en-US" sz="2000" dirty="0"/>
              <a:t>/apache/users/html/index.html').</a:t>
            </a:r>
            <a:r>
              <a:rPr lang="en-US" sz="2000" dirty="0" err="1"/>
              <a:t>with_content</a:t>
            </a:r>
            <a:r>
              <a:rPr lang="en-US" sz="2000" dirty="0"/>
              <a:t>('&lt;h1&gt;Welcome users!&lt;/h1&gt;')</a:t>
            </a:r>
          </a:p>
          <a:p>
            <a:r>
              <a:rPr lang="en-US" sz="2000" dirty="0"/>
              <a:t>    end</a:t>
            </a:r>
          </a:p>
          <a:p>
            <a:r>
              <a:rPr lang="en-US" sz="2000" dirty="0"/>
              <a:t>  # ... EXAMPLES DEFINED ABOVE ...</a:t>
            </a:r>
          </a:p>
          <a:p>
            <a:endParaRPr lang="en-US" sz="2000" dirty="0"/>
          </a:p>
        </p:txBody>
      </p:sp>
      <p:sp>
        <p:nvSpPr>
          <p:cNvPr id="4" name="Text Placeholder 3"/>
          <p:cNvSpPr>
            <a:spLocks noGrp="1"/>
          </p:cNvSpPr>
          <p:nvPr>
            <p:ph type="body" sz="quarter" idx="11"/>
          </p:nvPr>
        </p:nvSpPr>
        <p:spPr/>
        <p:txBody>
          <a:bodyPr/>
          <a:lstStyle/>
          <a:p>
            <a:r>
              <a:rPr lang="en-US" dirty="0"/>
              <a:t>~/apache/spec/unit/recipes/</a:t>
            </a:r>
            <a:r>
              <a:rPr lang="en-US" dirty="0" err="1"/>
              <a:t>default_spec.rb</a:t>
            </a:r>
            <a:endParaRPr lang="en-US" dirty="0"/>
          </a:p>
        </p:txBody>
      </p:sp>
      <p:sp>
        <p:nvSpPr>
          <p:cNvPr id="6" name="Text Placeholder 5"/>
          <p:cNvSpPr>
            <a:spLocks noGrp="1"/>
          </p:cNvSpPr>
          <p:nvPr>
            <p:ph type="body" sz="quarter" idx="13"/>
          </p:nvPr>
        </p:nvSpPr>
        <p:spPr>
          <a:xfrm>
            <a:off x="1135042" y="2580724"/>
            <a:ext cx="14404273" cy="5093886"/>
          </a:xfrm>
        </p:spPr>
        <p:txBody>
          <a:bodyPr/>
          <a:lstStyle/>
          <a:p>
            <a:endParaRPr lang="en-US" dirty="0"/>
          </a:p>
        </p:txBody>
      </p:sp>
    </p:spTree>
    <p:extLst>
      <p:ext uri="{BB962C8B-B14F-4D97-AF65-F5344CB8AC3E}">
        <p14:creationId xmlns:p14="http://schemas.microsoft.com/office/powerpoint/2010/main" val="634149887"/>
      </p:ext>
    </p:extLst>
  </p:cSld>
  <p:clrMapOvr>
    <a:masterClrMapping/>
  </p:clrMapOvr>
  <p:transition spd="med">
    <p:fade/>
  </p:transition>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
            </a:r>
          </a:p>
          <a:p>
            <a:endParaRPr lang="en-US" dirty="0"/>
          </a:p>
          <a:p>
            <a:r>
              <a:rPr lang="en-US" dirty="0"/>
              <a:t>Finished in 1.22 seconds (files took 2.56 seconds to load)</a:t>
            </a:r>
          </a:p>
          <a:p>
            <a:r>
              <a:rPr lang="en-US" dirty="0"/>
              <a:t>10 examples, 0 failures</a:t>
            </a:r>
          </a:p>
        </p:txBody>
      </p:sp>
      <p:sp>
        <p:nvSpPr>
          <p:cNvPr id="3" name="Text Placeholder 2"/>
          <p:cNvSpPr>
            <a:spLocks noGrp="1"/>
          </p:cNvSpPr>
          <p:nvPr>
            <p:ph type="body" sz="quarter" idx="11"/>
          </p:nvPr>
        </p:nvSpPr>
        <p:spPr/>
        <p:txBody>
          <a:bodyPr/>
          <a:lstStyle/>
          <a:p>
            <a:r>
              <a:rPr lang="en-US" dirty="0"/>
              <a:t>&gt; chef exec </a:t>
            </a:r>
            <a:r>
              <a:rPr lang="en-US" dirty="0" err="1"/>
              <a:t>rspec</a:t>
            </a:r>
            <a:endParaRPr lang="en-US" dirty="0"/>
          </a:p>
        </p:txBody>
      </p:sp>
      <p:sp>
        <p:nvSpPr>
          <p:cNvPr id="6" name="Title 5"/>
          <p:cNvSpPr>
            <a:spLocks noGrp="1"/>
          </p:cNvSpPr>
          <p:nvPr>
            <p:ph type="title"/>
          </p:nvPr>
        </p:nvSpPr>
        <p:spPr/>
        <p:txBody>
          <a:bodyPr/>
          <a:lstStyle/>
          <a:p>
            <a:r>
              <a:rPr lang="en-US" dirty="0"/>
              <a:t>Executing the Unit Test Suite</a:t>
            </a:r>
          </a:p>
        </p:txBody>
      </p:sp>
    </p:spTree>
    <p:extLst>
      <p:ext uri="{BB962C8B-B14F-4D97-AF65-F5344CB8AC3E}">
        <p14:creationId xmlns:p14="http://schemas.microsoft.com/office/powerpoint/2010/main" val="2243151239"/>
      </p:ext>
    </p:extLst>
  </p:cSld>
  <p:clrMapOvr>
    <a:masterClrMapping/>
  </p:clrMapOvr>
  <p:transition spd="med">
    <p:fade/>
  </p:transition>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Updating the Expectation for the users Site</a:t>
            </a:r>
          </a:p>
        </p:txBody>
      </p:sp>
      <p:sp>
        <p:nvSpPr>
          <p:cNvPr id="3" name="Content Placeholder 2"/>
          <p:cNvSpPr>
            <a:spLocks noGrp="1"/>
          </p:cNvSpPr>
          <p:nvPr>
            <p:ph sz="quarter" idx="10"/>
          </p:nvPr>
        </p:nvSpPr>
        <p:spPr/>
        <p:txBody>
          <a:bodyPr>
            <a:normAutofit/>
          </a:bodyPr>
          <a:lstStyle/>
          <a:p>
            <a:r>
              <a:rPr lang="en-US" dirty="0"/>
              <a:t>describe command('curl http://</a:t>
            </a:r>
            <a:r>
              <a:rPr lang="en-US" dirty="0" err="1"/>
              <a:t>localhost</a:t>
            </a:r>
            <a:r>
              <a:rPr lang="en-US" dirty="0"/>
              <a:t>') do</a:t>
            </a:r>
          </a:p>
          <a:p>
            <a:r>
              <a:rPr lang="en-US" dirty="0"/>
              <a:t>  its(:</a:t>
            </a:r>
            <a:r>
              <a:rPr lang="en-US" dirty="0" err="1"/>
              <a:t>stdout</a:t>
            </a:r>
            <a:r>
              <a:rPr lang="en-US" dirty="0"/>
              <a:t>) { should match(/Welcome users/) }</a:t>
            </a:r>
          </a:p>
          <a:p>
            <a:r>
              <a:rPr lang="en-US" dirty="0"/>
              <a:t>end</a:t>
            </a:r>
          </a:p>
          <a:p>
            <a:endParaRPr lang="en-US" dirty="0"/>
          </a:p>
          <a:p>
            <a:r>
              <a:rPr lang="en-US" dirty="0"/>
              <a:t>describe command('curl http://localhost:8080') do</a:t>
            </a:r>
          </a:p>
          <a:p>
            <a:r>
              <a:rPr lang="en-US" dirty="0"/>
              <a:t>  its(:</a:t>
            </a:r>
            <a:r>
              <a:rPr lang="en-US" dirty="0" err="1"/>
              <a:t>stdout</a:t>
            </a:r>
            <a:r>
              <a:rPr lang="en-US" dirty="0"/>
              <a:t>) { should match(/Welcome admins/) }</a:t>
            </a:r>
          </a:p>
          <a:p>
            <a:r>
              <a:rPr lang="en-US" dirty="0"/>
              <a:t>end</a:t>
            </a:r>
          </a:p>
        </p:txBody>
      </p:sp>
      <p:sp>
        <p:nvSpPr>
          <p:cNvPr id="4" name="Text Placeholder 3"/>
          <p:cNvSpPr>
            <a:spLocks noGrp="1"/>
          </p:cNvSpPr>
          <p:nvPr>
            <p:ph type="body" sz="quarter" idx="11"/>
          </p:nvPr>
        </p:nvSpPr>
        <p:spPr/>
        <p:txBody>
          <a:bodyPr/>
          <a:lstStyle/>
          <a:p>
            <a:r>
              <a:rPr lang="en-US" dirty="0"/>
              <a:t>~/apache/test/smoke/default/</a:t>
            </a:r>
            <a:r>
              <a:rPr lang="en-US" dirty="0" err="1"/>
              <a:t>default_test.rb</a:t>
            </a:r>
            <a:endParaRPr lang="en-US" dirty="0"/>
          </a:p>
        </p:txBody>
      </p:sp>
      <p:sp>
        <p:nvSpPr>
          <p:cNvPr id="6" name="Text Placeholder 5"/>
          <p:cNvSpPr>
            <a:spLocks noGrp="1"/>
          </p:cNvSpPr>
          <p:nvPr>
            <p:ph type="body" sz="quarter" idx="13"/>
          </p:nvPr>
        </p:nvSpPr>
        <p:spPr>
          <a:xfrm>
            <a:off x="1135042" y="2713213"/>
            <a:ext cx="14404273" cy="486419"/>
          </a:xfrm>
        </p:spPr>
        <p:txBody>
          <a:bodyPr/>
          <a:lstStyle/>
          <a:p>
            <a:endParaRPr lang="en-US" dirty="0"/>
          </a:p>
        </p:txBody>
      </p:sp>
    </p:spTree>
    <p:extLst>
      <p:ext uri="{BB962C8B-B14F-4D97-AF65-F5344CB8AC3E}">
        <p14:creationId xmlns:p14="http://schemas.microsoft.com/office/powerpoint/2010/main" val="1838042938"/>
      </p:ext>
    </p:extLst>
  </p:cSld>
  <p:clrMapOvr>
    <a:masterClrMapping/>
  </p:clrMapOvr>
  <p:transition spd="med">
    <p:fade/>
  </p:transition>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804531"/>
          </a:xfrm>
        </p:spPr>
        <p:txBody>
          <a:bodyPr/>
          <a:lstStyle/>
          <a:p>
            <a:pPr>
              <a:lnSpc>
                <a:spcPct val="80000"/>
              </a:lnSpc>
            </a:pPr>
            <a:r>
              <a:rPr lang="en-US" sz="2000" dirty="0"/>
              <a:t>-----&gt; Verifying &lt;default-centos-67&gt;...</a:t>
            </a:r>
          </a:p>
          <a:p>
            <a:pPr>
              <a:lnSpc>
                <a:spcPct val="80000"/>
              </a:lnSpc>
            </a:pPr>
            <a:r>
              <a:rPr lang="en-US" sz="2000" dirty="0"/>
              <a:t>       </a:t>
            </a:r>
            <a:r>
              <a:rPr lang="en-US" sz="2000"/>
              <a:t>Use `/home/chef/apache/test/smoke/default</a:t>
            </a:r>
            <a:r>
              <a:rPr lang="en-US" sz="2000" dirty="0"/>
              <a:t>` for testing</a:t>
            </a:r>
          </a:p>
          <a:p>
            <a:pPr>
              <a:lnSpc>
                <a:spcPct val="80000"/>
              </a:lnSpc>
            </a:pPr>
            <a:endParaRPr lang="en-US" sz="2000" dirty="0"/>
          </a:p>
          <a:p>
            <a:pPr>
              <a:lnSpc>
                <a:spcPct val="80000"/>
              </a:lnSpc>
            </a:pPr>
            <a:r>
              <a:rPr lang="en-US" sz="2000" dirty="0"/>
              <a:t>Target:  </a:t>
            </a:r>
            <a:r>
              <a:rPr lang="en-US" sz="2000" dirty="0" err="1"/>
              <a:t>ssh</a:t>
            </a:r>
            <a:r>
              <a:rPr lang="en-US" sz="2000" dirty="0"/>
              <a:t>://vagrant@127.0.0.1:2222</a:t>
            </a:r>
          </a:p>
          <a:p>
            <a:pPr>
              <a:lnSpc>
                <a:spcPct val="80000"/>
              </a:lnSpc>
            </a:pPr>
            <a:endParaRPr lang="en-US" sz="2000" dirty="0"/>
          </a:p>
          <a:p>
            <a:pPr>
              <a:lnSpc>
                <a:spcPct val="80000"/>
              </a:lnSpc>
            </a:pPr>
            <a:r>
              <a:rPr lang="en-US" sz="2000" dirty="0"/>
              <a:t>  ✔  Command curl http://</a:t>
            </a:r>
            <a:r>
              <a:rPr lang="en-US" sz="2000" dirty="0" err="1"/>
              <a:t>localhost</a:t>
            </a:r>
            <a:r>
              <a:rPr lang="en-US" sz="2000" dirty="0"/>
              <a:t> </a:t>
            </a:r>
            <a:r>
              <a:rPr lang="en-US" sz="2000" dirty="0" err="1"/>
              <a:t>stdout</a:t>
            </a:r>
            <a:r>
              <a:rPr lang="en-US" sz="2000" dirty="0"/>
              <a:t> should match /Welcome home/</a:t>
            </a:r>
          </a:p>
          <a:p>
            <a:pPr>
              <a:lnSpc>
                <a:spcPct val="80000"/>
              </a:lnSpc>
            </a:pPr>
            <a:r>
              <a:rPr lang="en-US" sz="2000" dirty="0"/>
              <a:t>  ✔  Command curl http://localhost:8080 </a:t>
            </a:r>
            <a:r>
              <a:rPr lang="en-US" sz="2000" dirty="0" err="1"/>
              <a:t>stdout</a:t>
            </a:r>
            <a:r>
              <a:rPr lang="en-US" sz="2000" dirty="0"/>
              <a:t> should match /Welcome admins/</a:t>
            </a:r>
          </a:p>
          <a:p>
            <a:pPr>
              <a:lnSpc>
                <a:spcPct val="80000"/>
              </a:lnSpc>
            </a:pPr>
            <a:endParaRPr lang="en-US" sz="2000" dirty="0"/>
          </a:p>
          <a:p>
            <a:pPr>
              <a:lnSpc>
                <a:spcPct val="80000"/>
              </a:lnSpc>
            </a:pPr>
            <a:r>
              <a:rPr lang="en-US" sz="2000" dirty="0"/>
              <a:t>Summary: 2 successful, 0 failures, 0 skipped</a:t>
            </a:r>
          </a:p>
          <a:p>
            <a:pPr>
              <a:lnSpc>
                <a:spcPct val="80000"/>
              </a:lnSpc>
            </a:pPr>
            <a:r>
              <a:rPr lang="en-US" sz="2000" dirty="0"/>
              <a:t>       Finished verifying &lt;default-centos-67&gt; (0m0.77s).</a:t>
            </a:r>
          </a:p>
          <a:p>
            <a:pPr>
              <a:lnSpc>
                <a:spcPct val="80000"/>
              </a:lnSpc>
            </a:pPr>
            <a:r>
              <a:rPr lang="en-US" sz="2000" dirty="0"/>
              <a:t>-----&gt; Kitchen is finished. (2m42.37s)</a:t>
            </a:r>
          </a:p>
        </p:txBody>
      </p:sp>
      <p:sp>
        <p:nvSpPr>
          <p:cNvPr id="3" name="Text Placeholder 2"/>
          <p:cNvSpPr>
            <a:spLocks noGrp="1"/>
          </p:cNvSpPr>
          <p:nvPr>
            <p:ph type="body" sz="quarter" idx="11"/>
          </p:nvPr>
        </p:nvSpPr>
        <p:spPr/>
        <p:txBody>
          <a:bodyPr/>
          <a:lstStyle/>
          <a:p>
            <a:r>
              <a:rPr lang="en-US" dirty="0"/>
              <a:t>&gt; kitchen converge &amp;&amp; kitchen verify</a:t>
            </a:r>
          </a:p>
        </p:txBody>
      </p:sp>
      <p:sp>
        <p:nvSpPr>
          <p:cNvPr id="6" name="Title 5"/>
          <p:cNvSpPr>
            <a:spLocks noGrp="1"/>
          </p:cNvSpPr>
          <p:nvPr>
            <p:ph type="title"/>
          </p:nvPr>
        </p:nvSpPr>
        <p:spPr/>
        <p:txBody>
          <a:bodyPr>
            <a:normAutofit fontScale="90000"/>
          </a:bodyPr>
          <a:lstStyle/>
          <a:p>
            <a:r>
              <a:rPr lang="en-US" dirty="0"/>
              <a:t>Converging and Verifying the Test Instance</a:t>
            </a:r>
          </a:p>
        </p:txBody>
      </p:sp>
    </p:spTree>
    <p:extLst>
      <p:ext uri="{BB962C8B-B14F-4D97-AF65-F5344CB8AC3E}">
        <p14:creationId xmlns:p14="http://schemas.microsoft.com/office/powerpoint/2010/main" val="2041959323"/>
      </p:ext>
    </p:extLst>
  </p:cSld>
  <p:clrMapOvr>
    <a:masterClrMapping/>
  </p:clrMapOvr>
  <p:transition spd="med">
    <p:fade/>
  </p:transition>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apache_vhost</a:t>
            </a:r>
            <a:r>
              <a:rPr lang="en-US" dirty="0"/>
              <a:t> Remove Action</a:t>
            </a:r>
          </a:p>
        </p:txBody>
      </p:sp>
      <p:sp>
        <p:nvSpPr>
          <p:cNvPr id="3" name="Subtitle 2"/>
          <p:cNvSpPr>
            <a:spLocks noGrp="1"/>
          </p:cNvSpPr>
          <p:nvPr>
            <p:ph type="subTitle" idx="1"/>
          </p:nvPr>
        </p:nvSpPr>
        <p:spPr>
          <a:xfrm>
            <a:off x="1671638" y="3260725"/>
            <a:ext cx="12319000" cy="4738164"/>
          </a:xfrm>
        </p:spPr>
        <p:txBody>
          <a:bodyPr/>
          <a:lstStyle/>
          <a:p>
            <a:pPr>
              <a:lnSpc>
                <a:spcPct val="150000"/>
              </a:lnSpc>
              <a:buFont typeface="Wingdings" charset="2"/>
              <a:buChar char="ü"/>
            </a:pPr>
            <a:r>
              <a:rPr lang="en-US" dirty="0"/>
              <a:t>Update the default recipe's policy:</a:t>
            </a:r>
          </a:p>
          <a:p>
            <a:pPr lvl="2" algn="l">
              <a:lnSpc>
                <a:spcPct val="150000"/>
              </a:lnSpc>
            </a:pPr>
            <a:r>
              <a:rPr lang="en-US" dirty="0">
                <a:solidFill>
                  <a:srgbClr val="3E4346"/>
                </a:solidFill>
              </a:rPr>
              <a:t>Add an </a:t>
            </a:r>
            <a:r>
              <a:rPr lang="en-US" dirty="0" err="1">
                <a:solidFill>
                  <a:srgbClr val="3E4346"/>
                </a:solidFill>
              </a:rPr>
              <a:t>apache_vhost</a:t>
            </a:r>
            <a:r>
              <a:rPr lang="en-US" dirty="0">
                <a:solidFill>
                  <a:srgbClr val="3E4346"/>
                </a:solidFill>
              </a:rPr>
              <a:t> resource named 'users' is created with the </a:t>
            </a:r>
            <a:r>
              <a:rPr lang="en-US" dirty="0" err="1">
                <a:solidFill>
                  <a:srgbClr val="3E4346"/>
                </a:solidFill>
              </a:rPr>
              <a:t>site_port</a:t>
            </a:r>
            <a:r>
              <a:rPr lang="en-US" dirty="0">
                <a:solidFill>
                  <a:srgbClr val="3E4346"/>
                </a:solidFill>
              </a:rPr>
              <a:t> 80</a:t>
            </a:r>
            <a:endParaRPr lang="en-US" dirty="0"/>
          </a:p>
          <a:p>
            <a:pPr>
              <a:lnSpc>
                <a:spcPct val="150000"/>
              </a:lnSpc>
              <a:buFont typeface="Wingdings" charset="2"/>
              <a:buChar char="ü"/>
            </a:pPr>
            <a:r>
              <a:rPr lang="en-US" dirty="0"/>
              <a:t>Update the </a:t>
            </a:r>
            <a:r>
              <a:rPr lang="en-US" dirty="0" err="1"/>
              <a:t>ChefSpec</a:t>
            </a:r>
            <a:r>
              <a:rPr lang="en-US" dirty="0"/>
              <a:t> tests to stop expecting the file resource and start expecting the new resources found within the </a:t>
            </a:r>
            <a:r>
              <a:rPr lang="en-US" dirty="0" err="1"/>
              <a:t>apache_vhost</a:t>
            </a:r>
            <a:r>
              <a:rPr lang="en-US" dirty="0"/>
              <a:t> resource named 'users'</a:t>
            </a:r>
          </a:p>
          <a:p>
            <a:pPr>
              <a:lnSpc>
                <a:spcPct val="150000"/>
              </a:lnSpc>
              <a:buFont typeface="Wingdings" charset="2"/>
              <a:buChar char="ü"/>
            </a:pPr>
            <a:r>
              <a:rPr lang="en-US" dirty="0"/>
              <a:t>Update the </a:t>
            </a:r>
            <a:r>
              <a:rPr lang="en-US" dirty="0" err="1"/>
              <a:t>InSpec</a:t>
            </a:r>
            <a:r>
              <a:rPr lang="en-US" dirty="0"/>
              <a:t> tests to expect the default site to "Welcome users!"</a:t>
            </a:r>
          </a:p>
        </p:txBody>
      </p:sp>
    </p:spTree>
    <p:extLst>
      <p:ext uri="{BB962C8B-B14F-4D97-AF65-F5344CB8AC3E}">
        <p14:creationId xmlns:p14="http://schemas.microsoft.com/office/powerpoint/2010/main" val="1747221206"/>
      </p:ext>
    </p:extLst>
  </p:cSld>
  <p:clrMapOvr>
    <a:masterClrMapping/>
  </p:clrMapOvr>
  <p:transition spd="med">
    <p:fade/>
  </p:transition>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Discussion</a:t>
            </a:r>
          </a:p>
        </p:txBody>
      </p:sp>
      <p:sp>
        <p:nvSpPr>
          <p:cNvPr id="3" name="Subtitle 2"/>
          <p:cNvSpPr>
            <a:spLocks noGrp="1"/>
          </p:cNvSpPr>
          <p:nvPr>
            <p:ph type="subTitle" idx="1"/>
          </p:nvPr>
        </p:nvSpPr>
        <p:spPr/>
        <p:txBody>
          <a:bodyPr/>
          <a:lstStyle/>
          <a:p>
            <a:r>
              <a:rPr lang="en-US" dirty="0"/>
              <a:t>What are the benefits of using a custom resource to manage the virtual hosts? What are the drawbacks of using a custom resource?</a:t>
            </a:r>
          </a:p>
          <a:p>
            <a:endParaRPr lang="en-US" dirty="0"/>
          </a:p>
          <a:p>
            <a:r>
              <a:rPr lang="en-US" dirty="0"/>
              <a:t>What does the resource collection look like when using a custom resource?</a:t>
            </a:r>
          </a:p>
          <a:p>
            <a:endParaRPr lang="en-US" dirty="0"/>
          </a:p>
        </p:txBody>
      </p:sp>
    </p:spTree>
    <p:extLst>
      <p:ext uri="{BB962C8B-B14F-4D97-AF65-F5344CB8AC3E}">
        <p14:creationId xmlns:p14="http://schemas.microsoft.com/office/powerpoint/2010/main" val="994238947"/>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Auto-generated Spec File in Cookbook</a:t>
            </a:r>
          </a:p>
        </p:txBody>
      </p:sp>
      <p:sp>
        <p:nvSpPr>
          <p:cNvPr id="3" name="Content Placeholder 2"/>
          <p:cNvSpPr>
            <a:spLocks noGrp="1"/>
          </p:cNvSpPr>
          <p:nvPr>
            <p:ph sz="quarter" idx="10"/>
          </p:nvPr>
        </p:nvSpPr>
        <p:spPr/>
        <p:txBody>
          <a:bodyPr>
            <a:normAutofit/>
          </a:bodyPr>
          <a:lstStyle/>
          <a:p>
            <a:r>
              <a:rPr lang="en-US" dirty="0"/>
              <a:t>unless </a:t>
            </a:r>
            <a:r>
              <a:rPr lang="en-US" dirty="0" err="1"/>
              <a:t>os.windows</a:t>
            </a:r>
            <a:r>
              <a:rPr lang="en-US" dirty="0"/>
              <a:t>?</a:t>
            </a:r>
          </a:p>
          <a:p>
            <a:r>
              <a:rPr lang="en-US" dirty="0"/>
              <a:t>  # This is an example test, replace with your own test.</a:t>
            </a:r>
          </a:p>
          <a:p>
            <a:r>
              <a:rPr lang="en-US" dirty="0"/>
              <a:t>  describe user('root'), :skip do</a:t>
            </a:r>
          </a:p>
          <a:p>
            <a:r>
              <a:rPr lang="en-US" dirty="0"/>
              <a:t>    it { should exist }</a:t>
            </a:r>
          </a:p>
          <a:p>
            <a:r>
              <a:rPr lang="en-US" dirty="0"/>
              <a:t>  end</a:t>
            </a:r>
          </a:p>
          <a:p>
            <a:r>
              <a:rPr lang="en-US" dirty="0"/>
              <a:t>end</a:t>
            </a:r>
          </a:p>
          <a:p>
            <a:endParaRPr lang="en-US" dirty="0"/>
          </a:p>
          <a:p>
            <a:r>
              <a:rPr lang="en-US" dirty="0"/>
              <a:t># This is an example test, replace it with your own test.</a:t>
            </a:r>
          </a:p>
          <a:p>
            <a:r>
              <a:rPr lang="en-US" dirty="0"/>
              <a:t>describe port(80), :skip do</a:t>
            </a:r>
          </a:p>
          <a:p>
            <a:r>
              <a:rPr lang="en-US" dirty="0"/>
              <a:t>  it { </a:t>
            </a:r>
            <a:r>
              <a:rPr lang="en-US" dirty="0" err="1"/>
              <a:t>should_not</a:t>
            </a:r>
            <a:r>
              <a:rPr lang="en-US" dirty="0"/>
              <a:t> </a:t>
            </a:r>
            <a:r>
              <a:rPr lang="en-US" dirty="0" err="1"/>
              <a:t>be_listening</a:t>
            </a:r>
            <a:r>
              <a:rPr lang="en-US" dirty="0"/>
              <a:t> }</a:t>
            </a:r>
          </a:p>
          <a:p>
            <a:r>
              <a:rPr lang="en-US" dirty="0"/>
              <a:t>end</a:t>
            </a:r>
          </a:p>
        </p:txBody>
      </p:sp>
      <p:sp>
        <p:nvSpPr>
          <p:cNvPr id="7" name="Text Placeholder 6"/>
          <p:cNvSpPr>
            <a:spLocks noGrp="1"/>
          </p:cNvSpPr>
          <p:nvPr>
            <p:ph type="body" sz="quarter" idx="11"/>
          </p:nvPr>
        </p:nvSpPr>
        <p:spPr/>
        <p:txBody>
          <a:bodyPr/>
          <a:lstStyle/>
          <a:p>
            <a:r>
              <a:rPr lang="en-US" dirty="0"/>
              <a:t>~/apache/test/smoke/default/</a:t>
            </a:r>
            <a:r>
              <a:rPr lang="en-US" dirty="0" err="1"/>
              <a:t>default_test.rb</a:t>
            </a:r>
            <a:endParaRPr lang="en-US" dirty="0"/>
          </a:p>
        </p:txBody>
      </p:sp>
    </p:spTree>
    <p:extLst>
      <p:ext uri="{BB962C8B-B14F-4D97-AF65-F5344CB8AC3E}">
        <p14:creationId xmlns:p14="http://schemas.microsoft.com/office/powerpoint/2010/main" val="383837439"/>
      </p:ext>
    </p:extLst>
  </p:cSld>
  <p:clrMapOvr>
    <a:masterClrMapping/>
  </p:clrMapOvr>
  <p:transition spd="med">
    <p:fade/>
  </p:transitio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Q&amp;A</a:t>
            </a:r>
          </a:p>
        </p:txBody>
      </p:sp>
      <p:sp>
        <p:nvSpPr>
          <p:cNvPr id="3" name="Subtitle 2"/>
          <p:cNvSpPr>
            <a:spLocks noGrp="1"/>
          </p:cNvSpPr>
          <p:nvPr>
            <p:ph type="subTitle" idx="1"/>
          </p:nvPr>
        </p:nvSpPr>
        <p:spPr/>
        <p:txBody>
          <a:bodyPr/>
          <a:lstStyle/>
          <a:p>
            <a:r>
              <a:rPr lang="en-US" dirty="0"/>
              <a:t>What questions can we answer for you?</a:t>
            </a:r>
          </a:p>
        </p:txBody>
      </p:sp>
    </p:spTree>
    <p:extLst>
      <p:ext uri="{BB962C8B-B14F-4D97-AF65-F5344CB8AC3E}">
        <p14:creationId xmlns:p14="http://schemas.microsoft.com/office/powerpoint/2010/main" val="3192841482"/>
      </p:ext>
    </p:extLst>
  </p:cSld>
  <p:clrMapOvr>
    <a:masterClrMapping/>
  </p:clrMapOvr>
  <p:transition spd="med">
    <p:fade/>
  </p:transition>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8973147"/>
      </p:ext>
    </p:extLst>
  </p:cSld>
  <p:clrMapOvr>
    <a:masterClrMapping/>
  </p:clrMapOvr>
  <p:transition spd="med">
    <p:fade/>
  </p:transition>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Refining a </a:t>
            </a:r>
            <a:r>
              <a:rPr lang="en-US" dirty="0"/>
              <a:t>Custom Resource</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106202709"/>
      </p:ext>
    </p:extLst>
  </p:cSld>
  <p:clrMapOvr>
    <a:masterClrMapping/>
  </p:clrMapOvr>
  <p:transition spd="med">
    <p:fade/>
  </p:transition>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Text Placeholder 2"/>
          <p:cNvSpPr>
            <a:spLocks noGrp="1"/>
          </p:cNvSpPr>
          <p:nvPr>
            <p:ph type="body" sz="quarter" idx="12"/>
          </p:nvPr>
        </p:nvSpPr>
        <p:spPr/>
        <p:txBody>
          <a:bodyPr/>
          <a:lstStyle/>
          <a:p>
            <a:r>
              <a:rPr lang="en-US" dirty="0"/>
              <a:t>After completing this module, you should be able to:</a:t>
            </a:r>
          </a:p>
          <a:p>
            <a:endParaRPr lang="en-US" dirty="0"/>
          </a:p>
          <a:p>
            <a:pPr marL="457200" indent="-457200">
              <a:buFont typeface="Wingdings" charset="2"/>
              <a:buChar char="Ø"/>
            </a:pPr>
            <a:r>
              <a:rPr lang="en-US" dirty="0"/>
              <a:t>Set a custom resource's name to a property</a:t>
            </a:r>
          </a:p>
          <a:p>
            <a:pPr marL="457200" indent="-457200">
              <a:buFont typeface="Wingdings" charset="2"/>
              <a:buChar char="Ø"/>
            </a:pPr>
            <a:r>
              <a:rPr lang="en-US" dirty="0"/>
              <a:t>Set a default value for a custom resource property</a:t>
            </a:r>
          </a:p>
          <a:p>
            <a:pPr marL="457200" indent="-457200">
              <a:buFont typeface="Wingdings" charset="2"/>
              <a:buChar char="Ø"/>
            </a:pPr>
            <a:r>
              <a:rPr lang="en-US" dirty="0"/>
              <a:t>Define notifications correctly when creating custom resources</a:t>
            </a:r>
          </a:p>
        </p:txBody>
      </p:sp>
    </p:spTree>
    <p:extLst>
      <p:ext uri="{BB962C8B-B14F-4D97-AF65-F5344CB8AC3E}">
        <p14:creationId xmlns:p14="http://schemas.microsoft.com/office/powerpoint/2010/main" val="3952552221"/>
      </p:ext>
    </p:extLst>
  </p:cSld>
  <p:clrMapOvr>
    <a:masterClrMapping/>
  </p:clrMapOvr>
  <p:transition spd="med">
    <p:fade/>
  </p:transition>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Refactoring the Resources</a:t>
            </a:r>
          </a:p>
        </p:txBody>
      </p:sp>
      <p:sp>
        <p:nvSpPr>
          <p:cNvPr id="3" name="Content Placeholder 2"/>
          <p:cNvSpPr>
            <a:spLocks noGrp="1"/>
          </p:cNvSpPr>
          <p:nvPr>
            <p:ph sz="quarter" idx="11"/>
          </p:nvPr>
        </p:nvSpPr>
        <p:spPr/>
        <p:txBody>
          <a:bodyPr/>
          <a:lstStyle/>
          <a:p>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a:t>Define a default action for the custom resource</a:t>
            </a:r>
          </a:p>
          <a:p>
            <a:pPr marL="342900" indent="-342900">
              <a:buFont typeface="Wingdings" charset="2"/>
              <a:buChar char="q"/>
            </a:pPr>
            <a:r>
              <a:rPr lang="en-US" dirty="0"/>
              <a:t>Set the resource name as the </a:t>
            </a:r>
            <a:r>
              <a:rPr lang="en-US" dirty="0" err="1"/>
              <a:t>site_name</a:t>
            </a:r>
            <a:r>
              <a:rPr lang="en-US" dirty="0"/>
              <a:t> property</a:t>
            </a:r>
          </a:p>
          <a:p>
            <a:pPr marL="342900" indent="-342900">
              <a:buFont typeface="Wingdings" charset="2"/>
              <a:buChar char="q"/>
            </a:pPr>
            <a:r>
              <a:rPr lang="en-US" dirty="0"/>
              <a:t>Set the default value of the </a:t>
            </a:r>
            <a:r>
              <a:rPr lang="en-US" dirty="0" err="1"/>
              <a:t>site_port</a:t>
            </a:r>
            <a:r>
              <a:rPr lang="en-US" dirty="0"/>
              <a:t> property</a:t>
            </a:r>
          </a:p>
          <a:p>
            <a:pPr marL="342900" indent="-342900">
              <a:buFont typeface="Wingdings" charset="2"/>
              <a:buChar char="q"/>
            </a:pPr>
            <a:r>
              <a:rPr lang="en-US" dirty="0"/>
              <a:t>Move the resource notifications to the recipe</a:t>
            </a:r>
          </a:p>
        </p:txBody>
      </p:sp>
    </p:spTree>
    <p:extLst>
      <p:ext uri="{BB962C8B-B14F-4D97-AF65-F5344CB8AC3E}">
        <p14:creationId xmlns:p14="http://schemas.microsoft.com/office/powerpoint/2010/main" val="916180348"/>
      </p:ext>
    </p:extLst>
  </p:cSld>
  <p:clrMapOvr>
    <a:masterClrMapping/>
  </p:clrMapOvr>
  <p:transition spd="med">
    <p:fade/>
  </p:transition>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Selecting a Default Action</a:t>
            </a:r>
          </a:p>
        </p:txBody>
      </p:sp>
      <p:sp>
        <p:nvSpPr>
          <p:cNvPr id="3" name="Subtitle 2"/>
          <p:cNvSpPr>
            <a:spLocks noGrp="1"/>
          </p:cNvSpPr>
          <p:nvPr>
            <p:ph type="subTitle" idx="1"/>
          </p:nvPr>
        </p:nvSpPr>
        <p:spPr/>
        <p:txBody>
          <a:bodyPr/>
          <a:lstStyle/>
          <a:p>
            <a:r>
              <a:rPr lang="en-US" dirty="0"/>
              <a:t>Resources often have a default action. The default action is often the action that is the least surprising. For most resources it is an additive/restorative action that moves the system into the desired state.</a:t>
            </a:r>
          </a:p>
        </p:txBody>
      </p:sp>
    </p:spTree>
    <p:extLst>
      <p:ext uri="{BB962C8B-B14F-4D97-AF65-F5344CB8AC3E}">
        <p14:creationId xmlns:p14="http://schemas.microsoft.com/office/powerpoint/2010/main" val="480525520"/>
      </p:ext>
    </p:extLst>
  </p:cSld>
  <p:clrMapOvr>
    <a:masterClrMapping/>
  </p:clrMapOvr>
  <p:transition spd="med">
    <p:fade/>
  </p:transition>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The First Action is the Default</a:t>
            </a:r>
          </a:p>
        </p:txBody>
      </p:sp>
      <p:sp>
        <p:nvSpPr>
          <p:cNvPr id="3" name="Subtitle 2"/>
          <p:cNvSpPr>
            <a:spLocks noGrp="1"/>
          </p:cNvSpPr>
          <p:nvPr>
            <p:ph type="subTitle" idx="1"/>
          </p:nvPr>
        </p:nvSpPr>
        <p:spPr/>
        <p:txBody>
          <a:bodyPr/>
          <a:lstStyle/>
          <a:p>
            <a:r>
              <a:rPr lang="en-US" dirty="0"/>
              <a:t>The first action within the custom resource definition is the default one. But you can explicitly define the default action within the resource definition.</a:t>
            </a:r>
          </a:p>
        </p:txBody>
      </p:sp>
    </p:spTree>
    <p:extLst>
      <p:ext uri="{BB962C8B-B14F-4D97-AF65-F5344CB8AC3E}">
        <p14:creationId xmlns:p14="http://schemas.microsoft.com/office/powerpoint/2010/main" val="1268537227"/>
      </p:ext>
    </p:extLst>
  </p:cSld>
  <p:clrMapOvr>
    <a:masterClrMapping/>
  </p:clrMapOvr>
  <p:transition spd="med">
    <p:fade/>
  </p:transition>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Defining a Default Action for the Resource</a:t>
            </a:r>
          </a:p>
        </p:txBody>
      </p:sp>
      <p:sp>
        <p:nvSpPr>
          <p:cNvPr id="3" name="Content Placeholder 2"/>
          <p:cNvSpPr>
            <a:spLocks noGrp="1"/>
          </p:cNvSpPr>
          <p:nvPr>
            <p:ph sz="quarter" idx="10"/>
          </p:nvPr>
        </p:nvSpPr>
        <p:spPr/>
        <p:txBody>
          <a:bodyPr>
            <a:noAutofit/>
          </a:bodyPr>
          <a:lstStyle/>
          <a:p>
            <a:r>
              <a:rPr lang="en-US" dirty="0"/>
              <a:t>property :</a:t>
            </a:r>
            <a:r>
              <a:rPr lang="en-US" dirty="0" err="1"/>
              <a:t>site_name</a:t>
            </a:r>
            <a:r>
              <a:rPr lang="en-US" dirty="0"/>
              <a:t>, String</a:t>
            </a:r>
          </a:p>
          <a:p>
            <a:r>
              <a:rPr lang="en-US" dirty="0"/>
              <a:t>property :</a:t>
            </a:r>
            <a:r>
              <a:rPr lang="en-US" dirty="0" err="1"/>
              <a:t>site_port</a:t>
            </a:r>
            <a:r>
              <a:rPr lang="en-US" dirty="0"/>
              <a:t>, </a:t>
            </a:r>
            <a:r>
              <a:rPr lang="en-US" dirty="0" err="1"/>
              <a:t>Fixnum</a:t>
            </a:r>
            <a:endParaRPr lang="en-US" dirty="0"/>
          </a:p>
          <a:p>
            <a:endParaRPr lang="en-US" dirty="0"/>
          </a:p>
          <a:p>
            <a:r>
              <a:rPr lang="en-US" dirty="0" err="1"/>
              <a:t>default_action</a:t>
            </a:r>
            <a:r>
              <a:rPr lang="en-US" dirty="0"/>
              <a:t> :create</a:t>
            </a:r>
          </a:p>
          <a:p>
            <a:endParaRPr lang="en-US" dirty="0"/>
          </a:p>
          <a:p>
            <a:r>
              <a:rPr lang="en-US" dirty="0"/>
              <a:t>action :create do</a:t>
            </a:r>
          </a:p>
          <a:p>
            <a:r>
              <a:rPr lang="en-US" dirty="0"/>
              <a:t>  directory "/</a:t>
            </a:r>
            <a:r>
              <a:rPr lang="en-US" dirty="0" err="1"/>
              <a:t>srv</a:t>
            </a:r>
            <a:r>
              <a:rPr lang="en-US" dirty="0"/>
              <a:t>/apache/#{</a:t>
            </a:r>
            <a:r>
              <a:rPr lang="en-US" dirty="0" err="1"/>
              <a:t>new_resource.site_name</a:t>
            </a:r>
            <a:r>
              <a:rPr lang="en-US" dirty="0"/>
              <a:t>}/html" do</a:t>
            </a:r>
          </a:p>
          <a:p>
            <a:r>
              <a:rPr lang="en-US" dirty="0"/>
              <a:t>    recursive true</a:t>
            </a:r>
          </a:p>
          <a:p>
            <a:r>
              <a:rPr lang="en-US" dirty="0"/>
              <a:t>    mode "0755"</a:t>
            </a:r>
          </a:p>
          <a:p>
            <a:r>
              <a:rPr lang="en-US" dirty="0"/>
              <a:t>  end</a:t>
            </a:r>
          </a:p>
          <a:p>
            <a:r>
              <a:rPr lang="en-US" dirty="0"/>
              <a:t># ... REMAINING RESOURCE DEFINITION ...</a:t>
            </a:r>
          </a:p>
        </p:txBody>
      </p:sp>
      <p:sp>
        <p:nvSpPr>
          <p:cNvPr id="4" name="Text Placeholder 3"/>
          <p:cNvSpPr>
            <a:spLocks noGrp="1"/>
          </p:cNvSpPr>
          <p:nvPr>
            <p:ph type="body" sz="quarter" idx="11"/>
          </p:nvPr>
        </p:nvSpPr>
        <p:spPr/>
        <p:txBody>
          <a:bodyPr/>
          <a:lstStyle/>
          <a:p>
            <a:r>
              <a:rPr lang="en-US" dirty="0"/>
              <a:t>~/apache/resources/</a:t>
            </a:r>
            <a:r>
              <a:rPr lang="en-US" dirty="0" err="1"/>
              <a:t>vhost.rb</a:t>
            </a:r>
            <a:endParaRPr lang="en-US" dirty="0"/>
          </a:p>
        </p:txBody>
      </p:sp>
      <p:sp>
        <p:nvSpPr>
          <p:cNvPr id="9" name="Text Placeholder 8"/>
          <p:cNvSpPr>
            <a:spLocks noGrp="1"/>
          </p:cNvSpPr>
          <p:nvPr>
            <p:ph type="body" sz="quarter" idx="13"/>
          </p:nvPr>
        </p:nvSpPr>
        <p:spPr>
          <a:xfrm>
            <a:off x="1135042" y="3654089"/>
            <a:ext cx="14404273" cy="626533"/>
          </a:xfrm>
        </p:spPr>
        <p:txBody>
          <a:bodyPr/>
          <a:lstStyle/>
          <a:p>
            <a:endParaRPr lang="en-US"/>
          </a:p>
        </p:txBody>
      </p:sp>
    </p:spTree>
    <p:extLst>
      <p:ext uri="{BB962C8B-B14F-4D97-AF65-F5344CB8AC3E}">
        <p14:creationId xmlns:p14="http://schemas.microsoft.com/office/powerpoint/2010/main" val="1222086316"/>
      </p:ext>
    </p:extLst>
  </p:cSld>
  <p:clrMapOvr>
    <a:masterClrMapping/>
  </p:clrMapOvr>
  <p:transition spd="med">
    <p:fade/>
  </p:transition>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Removing the Default Action for Resources</a:t>
            </a:r>
          </a:p>
        </p:txBody>
      </p:sp>
      <p:sp>
        <p:nvSpPr>
          <p:cNvPr id="3" name="Content Placeholder 2"/>
          <p:cNvSpPr>
            <a:spLocks noGrp="1"/>
          </p:cNvSpPr>
          <p:nvPr>
            <p:ph sz="quarter" idx="10"/>
          </p:nvPr>
        </p:nvSpPr>
        <p:spPr/>
        <p:txBody>
          <a:bodyPr>
            <a:normAutofit fontScale="92500" lnSpcReduction="10000"/>
          </a:bodyPr>
          <a:lstStyle/>
          <a:p>
            <a:r>
              <a:rPr lang="en-US" dirty="0"/>
              <a:t># ... INITIAL RECIPE DEFINITION ...</a:t>
            </a:r>
          </a:p>
          <a:p>
            <a:endParaRPr lang="en-US" dirty="0"/>
          </a:p>
          <a:p>
            <a:r>
              <a:rPr lang="en-US" dirty="0" err="1"/>
              <a:t>apache_vhost</a:t>
            </a:r>
            <a:r>
              <a:rPr lang="en-US" dirty="0"/>
              <a:t> 'users' do</a:t>
            </a:r>
          </a:p>
          <a:p>
            <a:r>
              <a:rPr lang="en-US" dirty="0"/>
              <a:t>  </a:t>
            </a:r>
            <a:r>
              <a:rPr lang="en-US" dirty="0" err="1"/>
              <a:t>site_port</a:t>
            </a:r>
            <a:r>
              <a:rPr lang="en-US" dirty="0"/>
              <a:t> 80</a:t>
            </a:r>
          </a:p>
          <a:p>
            <a:r>
              <a:rPr lang="en-US" dirty="0"/>
              <a:t>  </a:t>
            </a:r>
            <a:r>
              <a:rPr lang="en-US" dirty="0" err="1"/>
              <a:t>site_name</a:t>
            </a:r>
            <a:r>
              <a:rPr lang="en-US" dirty="0"/>
              <a:t> 'users'</a:t>
            </a:r>
          </a:p>
          <a:p>
            <a:r>
              <a:rPr lang="en-US" dirty="0"/>
              <a:t>  action :create</a:t>
            </a:r>
          </a:p>
          <a:p>
            <a:r>
              <a:rPr lang="en-US" dirty="0"/>
              <a:t>end</a:t>
            </a:r>
          </a:p>
          <a:p>
            <a:endParaRPr lang="en-US" dirty="0"/>
          </a:p>
          <a:p>
            <a:r>
              <a:rPr lang="en-US" dirty="0" err="1"/>
              <a:t>apache_vhost</a:t>
            </a:r>
            <a:r>
              <a:rPr lang="en-US" dirty="0"/>
              <a:t> 'admins' do</a:t>
            </a:r>
          </a:p>
          <a:p>
            <a:r>
              <a:rPr lang="en-US" dirty="0"/>
              <a:t>  </a:t>
            </a:r>
            <a:r>
              <a:rPr lang="en-US" dirty="0" err="1"/>
              <a:t>site_port</a:t>
            </a:r>
            <a:r>
              <a:rPr lang="en-US" dirty="0"/>
              <a:t> 8080</a:t>
            </a:r>
          </a:p>
          <a:p>
            <a:r>
              <a:rPr lang="en-US" dirty="0"/>
              <a:t>  </a:t>
            </a:r>
            <a:r>
              <a:rPr lang="en-US" dirty="0" err="1"/>
              <a:t>site_name</a:t>
            </a:r>
            <a:r>
              <a:rPr lang="en-US" dirty="0"/>
              <a:t> 'admins'</a:t>
            </a:r>
          </a:p>
          <a:p>
            <a:r>
              <a:rPr lang="en-US" dirty="0"/>
              <a:t>  action :create</a:t>
            </a:r>
          </a:p>
          <a:p>
            <a:r>
              <a:rPr lang="en-US" dirty="0"/>
              <a:t>end</a:t>
            </a:r>
          </a:p>
        </p:txBody>
      </p:sp>
      <p:sp>
        <p:nvSpPr>
          <p:cNvPr id="4" name="Text Placeholder 3"/>
          <p:cNvSpPr>
            <a:spLocks noGrp="1"/>
          </p:cNvSpPr>
          <p:nvPr>
            <p:ph type="body" sz="quarter" idx="11"/>
          </p:nvPr>
        </p:nvSpPr>
        <p:spPr/>
        <p:txBody>
          <a:bodyPr/>
          <a:lstStyle/>
          <a:p>
            <a:r>
              <a:rPr lang="en-US" dirty="0"/>
              <a:t>~/apache/recipes/</a:t>
            </a:r>
            <a:r>
              <a:rPr lang="en-US" dirty="0" err="1"/>
              <a:t>default.rb</a:t>
            </a:r>
            <a:endParaRPr lang="en-US" dirty="0"/>
          </a:p>
        </p:txBody>
      </p:sp>
      <p:sp>
        <p:nvSpPr>
          <p:cNvPr id="5" name="Text Placeholder 4"/>
          <p:cNvSpPr>
            <a:spLocks noGrp="1"/>
          </p:cNvSpPr>
          <p:nvPr>
            <p:ph type="body" sz="quarter" idx="12"/>
          </p:nvPr>
        </p:nvSpPr>
        <p:spPr>
          <a:xfrm>
            <a:off x="1121104" y="4430545"/>
            <a:ext cx="14404273" cy="446255"/>
          </a:xfrm>
        </p:spPr>
        <p:txBody>
          <a:bodyPr/>
          <a:lstStyle/>
          <a:p>
            <a:endParaRPr lang="en-US" dirty="0"/>
          </a:p>
        </p:txBody>
      </p:sp>
      <p:sp>
        <p:nvSpPr>
          <p:cNvPr id="6" name="TextBox 5">
            <a:extLst>
              <a:ext uri="{FF2B5EF4-FFF2-40B4-BE49-F238E27FC236}">
                <a16:creationId xmlns:a16="http://schemas.microsoft.com/office/drawing/2014/main" id="{3651F24D-34B8-44BF-8BE1-210040B4D150}"/>
              </a:ext>
            </a:extLst>
          </p:cNvPr>
          <p:cNvSpPr txBox="1"/>
          <p:nvPr/>
        </p:nvSpPr>
        <p:spPr bwMode="white">
          <a:xfrm>
            <a:off x="1121103" y="7193597"/>
            <a:ext cx="14422527" cy="446255"/>
          </a:xfrm>
          <a:prstGeom prst="rect">
            <a:avLst/>
          </a:prstGeom>
          <a:solidFill>
            <a:srgbClr val="FF0000">
              <a:alpha val="25098"/>
            </a:srgbClr>
          </a:solidFill>
        </p:spPr>
        <p:txBody>
          <a:bodyPr vert="horz" wrap="square" lIns="91440" tIns="91440" rIns="91440" bIns="91440" rtlCol="0">
            <a:normAutofit fontScale="85000" lnSpcReduction="20000"/>
          </a:bodyPr>
          <a:lstStyle/>
          <a:p>
            <a:endParaRPr lang="en-US" dirty="0"/>
          </a:p>
        </p:txBody>
      </p:sp>
    </p:spTree>
    <p:extLst>
      <p:ext uri="{BB962C8B-B14F-4D97-AF65-F5344CB8AC3E}">
        <p14:creationId xmlns:p14="http://schemas.microsoft.com/office/powerpoint/2010/main" val="1732550338"/>
      </p:ext>
    </p:extLst>
  </p:cSld>
  <p:clrMapOvr>
    <a:masterClrMapping/>
  </p:clrMapOvr>
  <p:transition spd="med">
    <p:fade/>
  </p:transition>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
            </a:r>
          </a:p>
          <a:p>
            <a:endParaRPr lang="en-US" dirty="0"/>
          </a:p>
          <a:p>
            <a:r>
              <a:rPr lang="en-US" dirty="0"/>
              <a:t>Finished in 1.22 seconds (files took 2.56 seconds to load)</a:t>
            </a:r>
          </a:p>
          <a:p>
            <a:r>
              <a:rPr lang="en-US" dirty="0"/>
              <a:t>10 examples, 0 failures</a:t>
            </a:r>
          </a:p>
        </p:txBody>
      </p:sp>
      <p:sp>
        <p:nvSpPr>
          <p:cNvPr id="3" name="Text Placeholder 2"/>
          <p:cNvSpPr>
            <a:spLocks noGrp="1"/>
          </p:cNvSpPr>
          <p:nvPr>
            <p:ph type="body" sz="quarter" idx="11"/>
          </p:nvPr>
        </p:nvSpPr>
        <p:spPr/>
        <p:txBody>
          <a:bodyPr/>
          <a:lstStyle/>
          <a:p>
            <a:r>
              <a:rPr lang="en-US" dirty="0"/>
              <a:t>&gt; chef exec </a:t>
            </a:r>
            <a:r>
              <a:rPr lang="en-US" dirty="0" err="1"/>
              <a:t>rspec</a:t>
            </a:r>
            <a:endParaRPr lang="en-US" dirty="0"/>
          </a:p>
        </p:txBody>
      </p:sp>
      <p:sp>
        <p:nvSpPr>
          <p:cNvPr id="5" name="Title 4"/>
          <p:cNvSpPr>
            <a:spLocks noGrp="1"/>
          </p:cNvSpPr>
          <p:nvPr>
            <p:ph type="title"/>
          </p:nvPr>
        </p:nvSpPr>
        <p:spPr/>
        <p:txBody>
          <a:bodyPr/>
          <a:lstStyle/>
          <a:p>
            <a:r>
              <a:rPr lang="en-US" dirty="0"/>
              <a:t>Executing the Unit Test Suite</a:t>
            </a:r>
          </a:p>
        </p:txBody>
      </p:sp>
    </p:spTree>
    <p:extLst>
      <p:ext uri="{BB962C8B-B14F-4D97-AF65-F5344CB8AC3E}">
        <p14:creationId xmlns:p14="http://schemas.microsoft.com/office/powerpoint/2010/main" val="1384655115"/>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Where do Tests Live?</a:t>
            </a:r>
          </a:p>
        </p:txBody>
      </p:sp>
      <p:sp>
        <p:nvSpPr>
          <p:cNvPr id="3" name="Subtitle 2"/>
          <p:cNvSpPr>
            <a:spLocks noGrp="1"/>
          </p:cNvSpPr>
          <p:nvPr>
            <p:ph type="subTitle" idx="1"/>
          </p:nvPr>
        </p:nvSpPr>
        <p:spPr>
          <a:xfrm>
            <a:off x="1671638" y="4080446"/>
            <a:ext cx="12319000" cy="2789911"/>
          </a:xfrm>
        </p:spPr>
        <p:txBody>
          <a:bodyPr/>
          <a:lstStyle/>
          <a:p>
            <a:r>
              <a:rPr lang="en-US" dirty="0"/>
              <a:t>Test Kitchen will look for tests to run under this directory. This corresponds to the value specified in the Test Kitchen configuration file (.</a:t>
            </a:r>
            <a:r>
              <a:rPr lang="en-US" dirty="0" err="1"/>
              <a:t>kitchen.yml</a:t>
            </a:r>
            <a:r>
              <a:rPr lang="en-US" dirty="0"/>
              <a:t>) in the suites section.</a:t>
            </a:r>
          </a:p>
        </p:txBody>
      </p:sp>
      <p:sp>
        <p:nvSpPr>
          <p:cNvPr id="5" name="Subtitle 2"/>
          <p:cNvSpPr txBox="1">
            <a:spLocks/>
          </p:cNvSpPr>
          <p:nvPr/>
        </p:nvSpPr>
        <p:spPr bwMode="white">
          <a:xfrm>
            <a:off x="1671638" y="3271838"/>
            <a:ext cx="13163176" cy="684101"/>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sz="2667" b="1" dirty="0">
                <a:latin typeface="Courier New" panose="02070309020205020404" pitchFamily="49" charset="0"/>
                <a:cs typeface="Courier New" panose="02070309020205020404" pitchFamily="49" charset="0"/>
              </a:rPr>
              <a:t>~/apache/test/smoke/default/</a:t>
            </a:r>
            <a:r>
              <a:rPr lang="en-US" sz="2667" b="1" dirty="0" err="1">
                <a:latin typeface="Courier New" panose="02070309020205020404" pitchFamily="49" charset="0"/>
                <a:cs typeface="Courier New" panose="02070309020205020404" pitchFamily="49" charset="0"/>
              </a:rPr>
              <a:t>default_test.rb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3364009" y="3407918"/>
            <a:ext cx="3862413"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4136203"/>
      </p:ext>
    </p:extLst>
  </p:cSld>
  <p:clrMapOvr>
    <a:masterClrMapping/>
  </p:clrMapOvr>
  <p:transition spd="med">
    <p:fade/>
  </p:transition>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a:lnSpc>
                <a:spcPct val="80000"/>
              </a:lnSpc>
            </a:pPr>
            <a:r>
              <a:rPr lang="en-US" sz="2000" dirty="0"/>
              <a:t>-----&gt; Verifying &lt;default-centos-67&gt;...</a:t>
            </a:r>
          </a:p>
          <a:p>
            <a:pPr>
              <a:lnSpc>
                <a:spcPct val="80000"/>
              </a:lnSpc>
            </a:pPr>
            <a:r>
              <a:rPr lang="en-US" sz="2000" dirty="0"/>
              <a:t>       Use `/home/chef/apache/test/smoke/default` for testing</a:t>
            </a:r>
          </a:p>
          <a:p>
            <a:pPr>
              <a:lnSpc>
                <a:spcPct val="80000"/>
              </a:lnSpc>
            </a:pPr>
            <a:endParaRPr lang="en-US" sz="2000" dirty="0"/>
          </a:p>
          <a:p>
            <a:pPr>
              <a:lnSpc>
                <a:spcPct val="80000"/>
              </a:lnSpc>
            </a:pPr>
            <a:r>
              <a:rPr lang="en-US" sz="2000" dirty="0"/>
              <a:t>Target:  </a:t>
            </a:r>
            <a:r>
              <a:rPr lang="en-US" sz="2000" dirty="0" err="1"/>
              <a:t>ssh</a:t>
            </a:r>
            <a:r>
              <a:rPr lang="en-US" sz="2000" dirty="0"/>
              <a:t>://vagrant@127.0.0.1:2222</a:t>
            </a:r>
          </a:p>
          <a:p>
            <a:pPr>
              <a:lnSpc>
                <a:spcPct val="80000"/>
              </a:lnSpc>
            </a:pPr>
            <a:endParaRPr lang="en-US" sz="2000" dirty="0"/>
          </a:p>
          <a:p>
            <a:pPr>
              <a:lnSpc>
                <a:spcPct val="80000"/>
              </a:lnSpc>
            </a:pPr>
            <a:r>
              <a:rPr lang="en-US" sz="2000" dirty="0"/>
              <a:t>  ✔  Command curl http://</a:t>
            </a:r>
            <a:r>
              <a:rPr lang="en-US" sz="2000" dirty="0" err="1"/>
              <a:t>localhost</a:t>
            </a:r>
            <a:r>
              <a:rPr lang="en-US" sz="2000" dirty="0"/>
              <a:t> </a:t>
            </a:r>
            <a:r>
              <a:rPr lang="en-US" sz="2000" dirty="0" err="1"/>
              <a:t>stdout</a:t>
            </a:r>
            <a:r>
              <a:rPr lang="en-US" sz="2000" dirty="0"/>
              <a:t> should match /Welcome home/</a:t>
            </a:r>
          </a:p>
          <a:p>
            <a:pPr>
              <a:lnSpc>
                <a:spcPct val="80000"/>
              </a:lnSpc>
            </a:pPr>
            <a:r>
              <a:rPr lang="en-US" sz="2000" dirty="0"/>
              <a:t>  ✔  Command curl http://localhost:8080 </a:t>
            </a:r>
            <a:r>
              <a:rPr lang="en-US" sz="2000" dirty="0" err="1"/>
              <a:t>stdout</a:t>
            </a:r>
            <a:r>
              <a:rPr lang="en-US" sz="2000" dirty="0"/>
              <a:t> should match /Welcome admins/</a:t>
            </a:r>
          </a:p>
          <a:p>
            <a:pPr>
              <a:lnSpc>
                <a:spcPct val="80000"/>
              </a:lnSpc>
            </a:pPr>
            <a:endParaRPr lang="en-US" sz="2000" dirty="0"/>
          </a:p>
          <a:p>
            <a:pPr>
              <a:lnSpc>
                <a:spcPct val="80000"/>
              </a:lnSpc>
            </a:pPr>
            <a:r>
              <a:rPr lang="en-US" sz="2000" dirty="0"/>
              <a:t>Summary: 2 successful, 0 failures, 0 skipped</a:t>
            </a:r>
          </a:p>
          <a:p>
            <a:pPr>
              <a:lnSpc>
                <a:spcPct val="80000"/>
              </a:lnSpc>
            </a:pPr>
            <a:r>
              <a:rPr lang="en-US" sz="2000" dirty="0"/>
              <a:t>       Finished verifying &lt;default-centos-67&gt; (0m0.77s).</a:t>
            </a:r>
          </a:p>
          <a:p>
            <a:pPr>
              <a:lnSpc>
                <a:spcPct val="80000"/>
              </a:lnSpc>
            </a:pPr>
            <a:r>
              <a:rPr lang="en-US" sz="2000" dirty="0"/>
              <a:t>-----&gt; Kitchen is finished. (2m42.37s)</a:t>
            </a:r>
          </a:p>
        </p:txBody>
      </p:sp>
      <p:sp>
        <p:nvSpPr>
          <p:cNvPr id="3" name="Text Placeholder 2"/>
          <p:cNvSpPr>
            <a:spLocks noGrp="1"/>
          </p:cNvSpPr>
          <p:nvPr>
            <p:ph type="body" sz="quarter" idx="11"/>
          </p:nvPr>
        </p:nvSpPr>
        <p:spPr/>
        <p:txBody>
          <a:bodyPr/>
          <a:lstStyle/>
          <a:p>
            <a:r>
              <a:rPr lang="en-US" dirty="0"/>
              <a:t>&gt; kitchen converge &amp;&amp; kitchen verify</a:t>
            </a:r>
          </a:p>
        </p:txBody>
      </p:sp>
      <p:sp>
        <p:nvSpPr>
          <p:cNvPr id="5" name="Title 4"/>
          <p:cNvSpPr>
            <a:spLocks noGrp="1"/>
          </p:cNvSpPr>
          <p:nvPr>
            <p:ph type="title"/>
          </p:nvPr>
        </p:nvSpPr>
        <p:spPr/>
        <p:txBody>
          <a:bodyPr>
            <a:normAutofit fontScale="90000"/>
          </a:bodyPr>
          <a:lstStyle/>
          <a:p>
            <a:r>
              <a:rPr lang="en-US" dirty="0"/>
              <a:t>Converging and Verifying the Test Instance</a:t>
            </a:r>
          </a:p>
        </p:txBody>
      </p:sp>
    </p:spTree>
    <p:extLst>
      <p:ext uri="{BB962C8B-B14F-4D97-AF65-F5344CB8AC3E}">
        <p14:creationId xmlns:p14="http://schemas.microsoft.com/office/powerpoint/2010/main" val="1287975403"/>
      </p:ext>
    </p:extLst>
  </p:cSld>
  <p:clrMapOvr>
    <a:masterClrMapping/>
  </p:clrMapOvr>
  <p:transition spd="med">
    <p:fade/>
  </p:transition>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Refactoring the Resources</a:t>
            </a:r>
          </a:p>
        </p:txBody>
      </p:sp>
      <p:sp>
        <p:nvSpPr>
          <p:cNvPr id="6" name="Content Placeholder 5"/>
          <p:cNvSpPr>
            <a:spLocks noGrp="1"/>
          </p:cNvSpPr>
          <p:nvPr>
            <p:ph sz="quarter" idx="11"/>
          </p:nvPr>
        </p:nvSpPr>
        <p:spPr/>
        <p:txBody>
          <a:bodyPr/>
          <a:lstStyle/>
          <a:p>
            <a:endParaRPr lang="en-US"/>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Define a default action for the custom resource</a:t>
            </a:r>
          </a:p>
          <a:p>
            <a:pPr marL="342900" indent="-342900">
              <a:buFont typeface="Wingdings" charset="2"/>
              <a:buChar char="q"/>
            </a:pPr>
            <a:r>
              <a:rPr lang="en-US" dirty="0"/>
              <a:t>Set the resource name as the </a:t>
            </a:r>
            <a:r>
              <a:rPr lang="en-US" dirty="0" err="1"/>
              <a:t>site_name</a:t>
            </a:r>
            <a:r>
              <a:rPr lang="en-US" dirty="0"/>
              <a:t> property</a:t>
            </a:r>
          </a:p>
          <a:p>
            <a:pPr marL="342900" indent="-342900">
              <a:buFont typeface="Wingdings" charset="2"/>
              <a:buChar char="q"/>
            </a:pPr>
            <a:r>
              <a:rPr lang="en-US" dirty="0"/>
              <a:t>Set the default value of the </a:t>
            </a:r>
            <a:r>
              <a:rPr lang="en-US" dirty="0" err="1"/>
              <a:t>site_port</a:t>
            </a:r>
            <a:r>
              <a:rPr lang="en-US" dirty="0"/>
              <a:t> property</a:t>
            </a:r>
          </a:p>
          <a:p>
            <a:pPr marL="342900" indent="-342900">
              <a:buFont typeface="Wingdings" charset="2"/>
              <a:buChar char="q"/>
            </a:pPr>
            <a:r>
              <a:rPr lang="en-US" dirty="0"/>
              <a:t>Move the resource notifications to the recipe</a:t>
            </a:r>
          </a:p>
        </p:txBody>
      </p:sp>
    </p:spTree>
    <p:extLst>
      <p:ext uri="{BB962C8B-B14F-4D97-AF65-F5344CB8AC3E}">
        <p14:creationId xmlns:p14="http://schemas.microsoft.com/office/powerpoint/2010/main" val="1560894235"/>
      </p:ext>
    </p:extLst>
  </p:cSld>
  <p:clrMapOvr>
    <a:masterClrMapping/>
  </p:clrMapOvr>
  <p:transition spd="med">
    <p:fade/>
  </p:transition>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Clarity in the Custom Resource</a:t>
            </a:r>
          </a:p>
        </p:txBody>
      </p:sp>
      <p:sp>
        <p:nvSpPr>
          <p:cNvPr id="3" name="Subtitle 2"/>
          <p:cNvSpPr>
            <a:spLocks noGrp="1"/>
          </p:cNvSpPr>
          <p:nvPr>
            <p:ph type="subTitle" idx="1"/>
          </p:nvPr>
        </p:nvSpPr>
        <p:spPr/>
        <p:txBody>
          <a:bodyPr/>
          <a:lstStyle/>
          <a:p>
            <a:r>
              <a:rPr lang="en-US" dirty="0"/>
              <a:t>There is some duplication in the declaration of the resource. The name of the resource and the </a:t>
            </a:r>
            <a:r>
              <a:rPr lang="en-US" dirty="0" err="1"/>
              <a:t>site_name</a:t>
            </a:r>
            <a:r>
              <a:rPr lang="en-US" dirty="0"/>
              <a:t>. We want to default to use the name specified in the resource as the </a:t>
            </a:r>
            <a:r>
              <a:rPr lang="en-US" dirty="0" err="1"/>
              <a:t>site_name</a:t>
            </a:r>
            <a:r>
              <a:rPr lang="en-US" dirty="0"/>
              <a:t>. This is similar to other resources.</a:t>
            </a:r>
          </a:p>
        </p:txBody>
      </p:sp>
    </p:spTree>
    <p:extLst>
      <p:ext uri="{BB962C8B-B14F-4D97-AF65-F5344CB8AC3E}">
        <p14:creationId xmlns:p14="http://schemas.microsoft.com/office/powerpoint/2010/main" val="75755609"/>
      </p:ext>
    </p:extLst>
  </p:cSld>
  <p:clrMapOvr>
    <a:masterClrMapping/>
  </p:clrMapOvr>
  <p:transition spd="med">
    <p:fade/>
  </p:transition>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Tying the Resource Name to the Property</a:t>
            </a:r>
          </a:p>
        </p:txBody>
      </p:sp>
      <p:sp>
        <p:nvSpPr>
          <p:cNvPr id="3" name="Content Placeholder 2"/>
          <p:cNvSpPr>
            <a:spLocks noGrp="1"/>
          </p:cNvSpPr>
          <p:nvPr>
            <p:ph sz="quarter" idx="10"/>
          </p:nvPr>
        </p:nvSpPr>
        <p:spPr/>
        <p:txBody>
          <a:bodyPr>
            <a:noAutofit/>
          </a:bodyPr>
          <a:lstStyle/>
          <a:p>
            <a:r>
              <a:rPr lang="en-US" dirty="0"/>
              <a:t>property :</a:t>
            </a:r>
            <a:r>
              <a:rPr lang="en-US" dirty="0" err="1"/>
              <a:t>site_name</a:t>
            </a:r>
            <a:r>
              <a:rPr lang="en-US" dirty="0"/>
              <a:t>, String, </a:t>
            </a:r>
            <a:r>
              <a:rPr lang="en-US" dirty="0" err="1"/>
              <a:t>name_attribute</a:t>
            </a:r>
            <a:r>
              <a:rPr lang="en-US" dirty="0"/>
              <a:t>: true</a:t>
            </a:r>
          </a:p>
          <a:p>
            <a:r>
              <a:rPr lang="en-US" dirty="0"/>
              <a:t>property :</a:t>
            </a:r>
            <a:r>
              <a:rPr lang="en-US" dirty="0" err="1"/>
              <a:t>site_port</a:t>
            </a:r>
            <a:r>
              <a:rPr lang="en-US" dirty="0"/>
              <a:t>, </a:t>
            </a:r>
            <a:r>
              <a:rPr lang="en-US" dirty="0" err="1"/>
              <a:t>Fixnum</a:t>
            </a:r>
            <a:endParaRPr lang="en-US" dirty="0"/>
          </a:p>
          <a:p>
            <a:endParaRPr lang="en-US" dirty="0"/>
          </a:p>
          <a:p>
            <a:r>
              <a:rPr lang="en-US" dirty="0" err="1"/>
              <a:t>default_action</a:t>
            </a:r>
            <a:r>
              <a:rPr lang="en-US" dirty="0"/>
              <a:t> :create</a:t>
            </a:r>
          </a:p>
          <a:p>
            <a:endParaRPr lang="en-US" dirty="0"/>
          </a:p>
          <a:p>
            <a:r>
              <a:rPr lang="en-US" dirty="0"/>
              <a:t>action :create do</a:t>
            </a:r>
          </a:p>
          <a:p>
            <a:r>
              <a:rPr lang="en-US" dirty="0"/>
              <a:t>  directory "/</a:t>
            </a:r>
            <a:r>
              <a:rPr lang="en-US" dirty="0" err="1"/>
              <a:t>srv</a:t>
            </a:r>
            <a:r>
              <a:rPr lang="en-US" dirty="0"/>
              <a:t>/apache/#{</a:t>
            </a:r>
            <a:r>
              <a:rPr lang="en-US" dirty="0" err="1"/>
              <a:t>new_resource.site_name</a:t>
            </a:r>
            <a:r>
              <a:rPr lang="en-US" dirty="0"/>
              <a:t>}/html" do</a:t>
            </a:r>
          </a:p>
          <a:p>
            <a:r>
              <a:rPr lang="en-US" dirty="0"/>
              <a:t>    recursive true</a:t>
            </a:r>
          </a:p>
          <a:p>
            <a:r>
              <a:rPr lang="en-US" dirty="0"/>
              <a:t>    mode "0755"</a:t>
            </a:r>
          </a:p>
          <a:p>
            <a:r>
              <a:rPr lang="en-US" dirty="0"/>
              <a:t>  end</a:t>
            </a:r>
          </a:p>
          <a:p>
            <a:r>
              <a:rPr lang="en-US" dirty="0"/>
              <a:t># ... REMAINING RESOURCE DEFINITION ...</a:t>
            </a:r>
          </a:p>
        </p:txBody>
      </p:sp>
      <p:sp>
        <p:nvSpPr>
          <p:cNvPr id="4" name="Text Placeholder 3"/>
          <p:cNvSpPr>
            <a:spLocks noGrp="1"/>
          </p:cNvSpPr>
          <p:nvPr>
            <p:ph type="body" sz="quarter" idx="11"/>
          </p:nvPr>
        </p:nvSpPr>
        <p:spPr/>
        <p:txBody>
          <a:bodyPr/>
          <a:lstStyle/>
          <a:p>
            <a:r>
              <a:rPr lang="en-US" dirty="0"/>
              <a:t>~/apache/resources/</a:t>
            </a:r>
            <a:r>
              <a:rPr lang="en-US" dirty="0" err="1"/>
              <a:t>vhost.rb</a:t>
            </a:r>
            <a:endParaRPr lang="en-US" dirty="0"/>
          </a:p>
        </p:txBody>
      </p:sp>
      <p:sp>
        <p:nvSpPr>
          <p:cNvPr id="5" name="Text Placeholder 4"/>
          <p:cNvSpPr>
            <a:spLocks noGrp="1"/>
          </p:cNvSpPr>
          <p:nvPr>
            <p:ph type="body" sz="quarter" idx="13"/>
          </p:nvPr>
        </p:nvSpPr>
        <p:spPr>
          <a:xfrm>
            <a:off x="1135042" y="2108314"/>
            <a:ext cx="14404273" cy="626533"/>
          </a:xfrm>
        </p:spPr>
        <p:txBody>
          <a:bodyPr/>
          <a:lstStyle/>
          <a:p>
            <a:endParaRPr lang="en-US"/>
          </a:p>
        </p:txBody>
      </p:sp>
    </p:spTree>
    <p:extLst>
      <p:ext uri="{BB962C8B-B14F-4D97-AF65-F5344CB8AC3E}">
        <p14:creationId xmlns:p14="http://schemas.microsoft.com/office/powerpoint/2010/main" val="1410353753"/>
      </p:ext>
    </p:extLst>
  </p:cSld>
  <p:clrMapOvr>
    <a:masterClrMapping/>
  </p:clrMapOvr>
  <p:transition spd="med">
    <p:fade/>
  </p:transition>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Removing the </a:t>
            </a:r>
            <a:r>
              <a:rPr lang="en-US" dirty="0" err="1"/>
              <a:t>site_name</a:t>
            </a:r>
            <a:r>
              <a:rPr lang="en-US" dirty="0"/>
              <a:t> Property</a:t>
            </a:r>
          </a:p>
        </p:txBody>
      </p:sp>
      <p:sp>
        <p:nvSpPr>
          <p:cNvPr id="3" name="Content Placeholder 2"/>
          <p:cNvSpPr>
            <a:spLocks noGrp="1"/>
          </p:cNvSpPr>
          <p:nvPr>
            <p:ph sz="quarter" idx="10"/>
          </p:nvPr>
        </p:nvSpPr>
        <p:spPr/>
        <p:txBody>
          <a:bodyPr>
            <a:normAutofit/>
          </a:bodyPr>
          <a:lstStyle/>
          <a:p>
            <a:r>
              <a:rPr lang="en-US" dirty="0"/>
              <a:t>package 'apache'</a:t>
            </a:r>
          </a:p>
          <a:p>
            <a:endParaRPr lang="en-US" dirty="0"/>
          </a:p>
          <a:p>
            <a:r>
              <a:rPr lang="en-US" dirty="0" err="1"/>
              <a:t>apache_vhost</a:t>
            </a:r>
            <a:r>
              <a:rPr lang="en-US" dirty="0"/>
              <a:t> 'welcome' do</a:t>
            </a:r>
          </a:p>
          <a:p>
            <a:r>
              <a:rPr lang="en-US" dirty="0"/>
              <a:t>  </a:t>
            </a:r>
            <a:r>
              <a:rPr lang="en-US" dirty="0" err="1"/>
              <a:t>site_name</a:t>
            </a:r>
            <a:r>
              <a:rPr lang="en-US" dirty="0"/>
              <a:t> 'welcome'</a:t>
            </a:r>
          </a:p>
          <a:p>
            <a:r>
              <a:rPr lang="en-US" dirty="0"/>
              <a:t>  action :remove</a:t>
            </a:r>
          </a:p>
          <a:p>
            <a:r>
              <a:rPr lang="en-US" dirty="0"/>
              <a:t>end</a:t>
            </a:r>
          </a:p>
          <a:p>
            <a:endParaRPr lang="en-US" dirty="0"/>
          </a:p>
          <a:p>
            <a:r>
              <a:rPr lang="en-US" dirty="0" err="1"/>
              <a:t>apache_vhost</a:t>
            </a:r>
            <a:r>
              <a:rPr lang="en-US" dirty="0"/>
              <a:t> 'admins' do</a:t>
            </a:r>
          </a:p>
          <a:p>
            <a:r>
              <a:rPr lang="en-US" dirty="0"/>
              <a:t>  </a:t>
            </a:r>
            <a:r>
              <a:rPr lang="en-US" dirty="0" err="1"/>
              <a:t>site_name</a:t>
            </a:r>
            <a:r>
              <a:rPr lang="en-US" dirty="0"/>
              <a:t> 'users’</a:t>
            </a:r>
          </a:p>
          <a:p>
            <a:r>
              <a:rPr lang="en-US" dirty="0"/>
              <a:t> </a:t>
            </a:r>
            <a:r>
              <a:rPr lang="en-US" dirty="0" err="1"/>
              <a:t>site_port</a:t>
            </a:r>
            <a:r>
              <a:rPr lang="en-US" dirty="0"/>
              <a:t> 80</a:t>
            </a:r>
          </a:p>
          <a:p>
            <a:r>
              <a:rPr lang="en-US" dirty="0"/>
              <a:t>end</a:t>
            </a:r>
          </a:p>
          <a:p>
            <a:endParaRPr lang="en-US" dirty="0"/>
          </a:p>
          <a:p>
            <a:endParaRPr lang="en-US" dirty="0"/>
          </a:p>
        </p:txBody>
      </p:sp>
      <p:sp>
        <p:nvSpPr>
          <p:cNvPr id="4" name="Text Placeholder 3"/>
          <p:cNvSpPr>
            <a:spLocks noGrp="1"/>
          </p:cNvSpPr>
          <p:nvPr>
            <p:ph type="body" sz="quarter" idx="11"/>
          </p:nvPr>
        </p:nvSpPr>
        <p:spPr/>
        <p:txBody>
          <a:bodyPr/>
          <a:lstStyle/>
          <a:p>
            <a:r>
              <a:rPr lang="en-US" dirty="0"/>
              <a:t>~/apache/recipes/</a:t>
            </a:r>
            <a:r>
              <a:rPr lang="en-US" dirty="0" err="1"/>
              <a:t>default.rb</a:t>
            </a:r>
            <a:endParaRPr lang="en-US" dirty="0"/>
          </a:p>
        </p:txBody>
      </p:sp>
      <p:sp>
        <p:nvSpPr>
          <p:cNvPr id="5" name="Text Placeholder 4"/>
          <p:cNvSpPr>
            <a:spLocks noGrp="1"/>
          </p:cNvSpPr>
          <p:nvPr>
            <p:ph type="body" sz="quarter" idx="12"/>
          </p:nvPr>
        </p:nvSpPr>
        <p:spPr>
          <a:xfrm>
            <a:off x="1124446" y="3659650"/>
            <a:ext cx="14404273" cy="572108"/>
          </a:xfrm>
        </p:spPr>
        <p:txBody>
          <a:bodyPr/>
          <a:lstStyle/>
          <a:p>
            <a:endParaRPr lang="en-US" dirty="0"/>
          </a:p>
        </p:txBody>
      </p:sp>
      <p:sp>
        <p:nvSpPr>
          <p:cNvPr id="6" name="Text Placeholder 4"/>
          <p:cNvSpPr>
            <a:spLocks noGrp="1"/>
          </p:cNvSpPr>
          <p:nvPr>
            <p:ph type="body" sz="quarter" idx="12"/>
          </p:nvPr>
        </p:nvSpPr>
        <p:spPr>
          <a:xfrm>
            <a:off x="1121104" y="6267887"/>
            <a:ext cx="14404975" cy="637548"/>
          </a:xfrm>
        </p:spPr>
        <p:txBody>
          <a:bodyPr/>
          <a:lstStyle/>
          <a:p>
            <a:endParaRPr lang="en-US" dirty="0"/>
          </a:p>
        </p:txBody>
      </p:sp>
    </p:spTree>
    <p:extLst>
      <p:ext uri="{BB962C8B-B14F-4D97-AF65-F5344CB8AC3E}">
        <p14:creationId xmlns:p14="http://schemas.microsoft.com/office/powerpoint/2010/main" val="30797687"/>
      </p:ext>
    </p:extLst>
  </p:cSld>
  <p:clrMapOvr>
    <a:masterClrMapping/>
  </p:clrMapOvr>
  <p:transition spd="med">
    <p:fade/>
  </p:transition>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Removing the </a:t>
            </a:r>
            <a:r>
              <a:rPr lang="en-US" dirty="0" err="1"/>
              <a:t>site_name</a:t>
            </a:r>
            <a:r>
              <a:rPr lang="en-US" dirty="0"/>
              <a:t> Property</a:t>
            </a:r>
          </a:p>
        </p:txBody>
      </p:sp>
      <p:sp>
        <p:nvSpPr>
          <p:cNvPr id="3" name="Content Placeholder 2"/>
          <p:cNvSpPr>
            <a:spLocks noGrp="1"/>
          </p:cNvSpPr>
          <p:nvPr>
            <p:ph sz="quarter" idx="10"/>
          </p:nvPr>
        </p:nvSpPr>
        <p:spPr/>
        <p:txBody>
          <a:bodyPr>
            <a:normAutofit/>
          </a:bodyPr>
          <a:lstStyle/>
          <a:p>
            <a:r>
              <a:rPr lang="en-US" dirty="0"/>
              <a:t># ... INITIAL RECIPE DEFINITION ...</a:t>
            </a:r>
          </a:p>
          <a:p>
            <a:endParaRPr lang="en-US" dirty="0"/>
          </a:p>
          <a:p>
            <a:r>
              <a:rPr lang="en-US" dirty="0" err="1"/>
              <a:t>apache_vhost</a:t>
            </a:r>
            <a:r>
              <a:rPr lang="en-US" dirty="0"/>
              <a:t> 'admins' do</a:t>
            </a:r>
          </a:p>
          <a:p>
            <a:r>
              <a:rPr lang="en-US" dirty="0"/>
              <a:t>  </a:t>
            </a:r>
            <a:r>
              <a:rPr lang="en-US" dirty="0" err="1"/>
              <a:t>site_name</a:t>
            </a:r>
            <a:r>
              <a:rPr lang="en-US" dirty="0"/>
              <a:t> 'admins’</a:t>
            </a:r>
          </a:p>
          <a:p>
            <a:r>
              <a:rPr lang="en-US" dirty="0"/>
              <a:t>  </a:t>
            </a:r>
            <a:r>
              <a:rPr lang="en-US" dirty="0" err="1"/>
              <a:t>site_port</a:t>
            </a:r>
            <a:r>
              <a:rPr lang="en-US" dirty="0"/>
              <a:t> 8080</a:t>
            </a:r>
          </a:p>
          <a:p>
            <a:r>
              <a:rPr lang="en-US" dirty="0"/>
              <a:t>end</a:t>
            </a:r>
          </a:p>
          <a:p>
            <a:endParaRPr lang="en-US" dirty="0"/>
          </a:p>
          <a:p>
            <a:r>
              <a:rPr lang="en-US" dirty="0"/>
              <a:t>service '</a:t>
            </a:r>
            <a:r>
              <a:rPr lang="en-US" dirty="0" err="1"/>
              <a:t>httpd</a:t>
            </a:r>
            <a:r>
              <a:rPr lang="en-US" dirty="0"/>
              <a:t>' do</a:t>
            </a:r>
          </a:p>
          <a:p>
            <a:r>
              <a:rPr lang="en-US" dirty="0"/>
              <a:t>  action [:enable, :start]</a:t>
            </a:r>
          </a:p>
          <a:p>
            <a:r>
              <a:rPr lang="en-US" dirty="0"/>
              <a:t>end</a:t>
            </a:r>
          </a:p>
        </p:txBody>
      </p:sp>
      <p:sp>
        <p:nvSpPr>
          <p:cNvPr id="4" name="Text Placeholder 3"/>
          <p:cNvSpPr>
            <a:spLocks noGrp="1"/>
          </p:cNvSpPr>
          <p:nvPr>
            <p:ph type="body" sz="quarter" idx="11"/>
          </p:nvPr>
        </p:nvSpPr>
        <p:spPr/>
        <p:txBody>
          <a:bodyPr/>
          <a:lstStyle/>
          <a:p>
            <a:r>
              <a:rPr lang="en-US" dirty="0"/>
              <a:t>~/apache/recipes/</a:t>
            </a:r>
            <a:r>
              <a:rPr lang="en-US" dirty="0" err="1"/>
              <a:t>default.rb</a:t>
            </a:r>
            <a:endParaRPr lang="en-US" dirty="0"/>
          </a:p>
        </p:txBody>
      </p:sp>
      <p:sp>
        <p:nvSpPr>
          <p:cNvPr id="6" name="Text Placeholder 4"/>
          <p:cNvSpPr>
            <a:spLocks noGrp="1"/>
          </p:cNvSpPr>
          <p:nvPr>
            <p:ph type="body" sz="quarter" idx="12"/>
          </p:nvPr>
        </p:nvSpPr>
        <p:spPr>
          <a:xfrm>
            <a:off x="1138657" y="3625296"/>
            <a:ext cx="14404975" cy="658813"/>
          </a:xfrm>
        </p:spPr>
        <p:txBody>
          <a:bodyPr/>
          <a:lstStyle/>
          <a:p>
            <a:endParaRPr lang="en-US" dirty="0"/>
          </a:p>
        </p:txBody>
      </p:sp>
    </p:spTree>
    <p:extLst>
      <p:ext uri="{BB962C8B-B14F-4D97-AF65-F5344CB8AC3E}">
        <p14:creationId xmlns:p14="http://schemas.microsoft.com/office/powerpoint/2010/main" val="441280185"/>
      </p:ext>
    </p:extLst>
  </p:cSld>
  <p:clrMapOvr>
    <a:masterClrMapping/>
  </p:clrMapOvr>
  <p:transition spd="med">
    <p:fade/>
  </p:transition>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
            </a:r>
          </a:p>
          <a:p>
            <a:endParaRPr lang="en-US" dirty="0"/>
          </a:p>
          <a:p>
            <a:r>
              <a:rPr lang="en-US" dirty="0"/>
              <a:t>Finished in 1.22 seconds (files took 2.56 seconds to load)</a:t>
            </a:r>
          </a:p>
          <a:p>
            <a:r>
              <a:rPr lang="en-US" dirty="0"/>
              <a:t>10 examples, 0 failures</a:t>
            </a:r>
          </a:p>
        </p:txBody>
      </p:sp>
      <p:sp>
        <p:nvSpPr>
          <p:cNvPr id="3" name="Text Placeholder 2"/>
          <p:cNvSpPr>
            <a:spLocks noGrp="1"/>
          </p:cNvSpPr>
          <p:nvPr>
            <p:ph type="body" sz="quarter" idx="11"/>
          </p:nvPr>
        </p:nvSpPr>
        <p:spPr/>
        <p:txBody>
          <a:bodyPr/>
          <a:lstStyle/>
          <a:p>
            <a:r>
              <a:rPr lang="en-US" dirty="0"/>
              <a:t>&gt; chef exec </a:t>
            </a:r>
            <a:r>
              <a:rPr lang="en-US" dirty="0" err="1"/>
              <a:t>rspec</a:t>
            </a:r>
            <a:endParaRPr lang="en-US" dirty="0"/>
          </a:p>
        </p:txBody>
      </p:sp>
      <p:sp>
        <p:nvSpPr>
          <p:cNvPr id="5" name="Title 4"/>
          <p:cNvSpPr>
            <a:spLocks noGrp="1"/>
          </p:cNvSpPr>
          <p:nvPr>
            <p:ph type="title"/>
          </p:nvPr>
        </p:nvSpPr>
        <p:spPr/>
        <p:txBody>
          <a:bodyPr/>
          <a:lstStyle/>
          <a:p>
            <a:r>
              <a:rPr lang="en-US" dirty="0"/>
              <a:t>Executing the Unit Test Suite</a:t>
            </a:r>
          </a:p>
        </p:txBody>
      </p:sp>
    </p:spTree>
    <p:extLst>
      <p:ext uri="{BB962C8B-B14F-4D97-AF65-F5344CB8AC3E}">
        <p14:creationId xmlns:p14="http://schemas.microsoft.com/office/powerpoint/2010/main" val="1997119975"/>
      </p:ext>
    </p:extLst>
  </p:cSld>
  <p:clrMapOvr>
    <a:masterClrMapping/>
  </p:clrMapOvr>
  <p:transition spd="med">
    <p:fade/>
  </p:transition>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a:lnSpc>
                <a:spcPct val="80000"/>
              </a:lnSpc>
            </a:pPr>
            <a:r>
              <a:rPr lang="en-US" sz="2000" dirty="0"/>
              <a:t>-----&gt; Verifying &lt;default-centos-67&gt;...</a:t>
            </a:r>
          </a:p>
          <a:p>
            <a:pPr>
              <a:lnSpc>
                <a:spcPct val="80000"/>
              </a:lnSpc>
            </a:pPr>
            <a:r>
              <a:rPr lang="en-US" sz="2000" dirty="0"/>
              <a:t>       Use `/home/chef/apache/test/smoke/default` for testing</a:t>
            </a:r>
          </a:p>
          <a:p>
            <a:pPr>
              <a:lnSpc>
                <a:spcPct val="80000"/>
              </a:lnSpc>
            </a:pPr>
            <a:endParaRPr lang="en-US" sz="2000" dirty="0"/>
          </a:p>
          <a:p>
            <a:pPr>
              <a:lnSpc>
                <a:spcPct val="80000"/>
              </a:lnSpc>
            </a:pPr>
            <a:r>
              <a:rPr lang="en-US" sz="2000" dirty="0"/>
              <a:t>Target:  </a:t>
            </a:r>
            <a:r>
              <a:rPr lang="en-US" sz="2000" dirty="0" err="1"/>
              <a:t>ssh</a:t>
            </a:r>
            <a:r>
              <a:rPr lang="en-US" sz="2000" dirty="0"/>
              <a:t>://vagrant@127.0.0.1:2222</a:t>
            </a:r>
          </a:p>
          <a:p>
            <a:pPr>
              <a:lnSpc>
                <a:spcPct val="80000"/>
              </a:lnSpc>
            </a:pPr>
            <a:endParaRPr lang="en-US" sz="2000" dirty="0"/>
          </a:p>
          <a:p>
            <a:pPr>
              <a:lnSpc>
                <a:spcPct val="80000"/>
              </a:lnSpc>
            </a:pPr>
            <a:r>
              <a:rPr lang="en-US" sz="2000" dirty="0"/>
              <a:t>  ✔  Command curl http://</a:t>
            </a:r>
            <a:r>
              <a:rPr lang="en-US" sz="2000" dirty="0" err="1"/>
              <a:t>localhost</a:t>
            </a:r>
            <a:r>
              <a:rPr lang="en-US" sz="2000" dirty="0"/>
              <a:t> </a:t>
            </a:r>
            <a:r>
              <a:rPr lang="en-US" sz="2000" dirty="0" err="1"/>
              <a:t>stdout</a:t>
            </a:r>
            <a:r>
              <a:rPr lang="en-US" sz="2000" dirty="0"/>
              <a:t> should match /Welcome home/</a:t>
            </a:r>
          </a:p>
          <a:p>
            <a:pPr>
              <a:lnSpc>
                <a:spcPct val="80000"/>
              </a:lnSpc>
            </a:pPr>
            <a:r>
              <a:rPr lang="en-US" sz="2000" dirty="0"/>
              <a:t>  ✔  Command curl http://localhost:8080 </a:t>
            </a:r>
            <a:r>
              <a:rPr lang="en-US" sz="2000" dirty="0" err="1"/>
              <a:t>stdout</a:t>
            </a:r>
            <a:r>
              <a:rPr lang="en-US" sz="2000" dirty="0"/>
              <a:t> should match /Welcome admins/</a:t>
            </a:r>
          </a:p>
          <a:p>
            <a:pPr>
              <a:lnSpc>
                <a:spcPct val="80000"/>
              </a:lnSpc>
            </a:pPr>
            <a:endParaRPr lang="en-US" sz="2000" dirty="0"/>
          </a:p>
          <a:p>
            <a:pPr>
              <a:lnSpc>
                <a:spcPct val="80000"/>
              </a:lnSpc>
            </a:pPr>
            <a:r>
              <a:rPr lang="en-US" sz="2000" dirty="0"/>
              <a:t>Summary: 2 successful, 0 failures, 0 skipped</a:t>
            </a:r>
          </a:p>
          <a:p>
            <a:pPr>
              <a:lnSpc>
                <a:spcPct val="80000"/>
              </a:lnSpc>
            </a:pPr>
            <a:r>
              <a:rPr lang="en-US" sz="2000" dirty="0"/>
              <a:t>       Finished verifying &lt;default-centos-67&gt; (0m0.77s).</a:t>
            </a:r>
          </a:p>
          <a:p>
            <a:pPr>
              <a:lnSpc>
                <a:spcPct val="80000"/>
              </a:lnSpc>
            </a:pPr>
            <a:r>
              <a:rPr lang="en-US" sz="2000" dirty="0"/>
              <a:t>-----&gt; Kitchen is finished. (2m42.37s)</a:t>
            </a:r>
          </a:p>
        </p:txBody>
      </p:sp>
      <p:sp>
        <p:nvSpPr>
          <p:cNvPr id="3" name="Text Placeholder 2"/>
          <p:cNvSpPr>
            <a:spLocks noGrp="1"/>
          </p:cNvSpPr>
          <p:nvPr>
            <p:ph type="body" sz="quarter" idx="11"/>
          </p:nvPr>
        </p:nvSpPr>
        <p:spPr/>
        <p:txBody>
          <a:bodyPr/>
          <a:lstStyle/>
          <a:p>
            <a:r>
              <a:rPr lang="en-US" dirty="0"/>
              <a:t>&gt; kitchen converge &amp;&amp; kitchen verify</a:t>
            </a:r>
          </a:p>
        </p:txBody>
      </p:sp>
      <p:sp>
        <p:nvSpPr>
          <p:cNvPr id="5" name="Title 4"/>
          <p:cNvSpPr>
            <a:spLocks noGrp="1"/>
          </p:cNvSpPr>
          <p:nvPr>
            <p:ph type="title"/>
          </p:nvPr>
        </p:nvSpPr>
        <p:spPr/>
        <p:txBody>
          <a:bodyPr>
            <a:normAutofit fontScale="90000"/>
          </a:bodyPr>
          <a:lstStyle/>
          <a:p>
            <a:r>
              <a:rPr lang="en-US" dirty="0"/>
              <a:t>Converging and Verifying the Test Instance</a:t>
            </a:r>
          </a:p>
        </p:txBody>
      </p:sp>
    </p:spTree>
    <p:extLst>
      <p:ext uri="{BB962C8B-B14F-4D97-AF65-F5344CB8AC3E}">
        <p14:creationId xmlns:p14="http://schemas.microsoft.com/office/powerpoint/2010/main" val="426017215"/>
      </p:ext>
    </p:extLst>
  </p:cSld>
  <p:clrMapOvr>
    <a:masterClrMapping/>
  </p:clrMapOvr>
  <p:transition spd="med">
    <p:fade/>
  </p:transition>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Refactoring the Resources</a:t>
            </a:r>
          </a:p>
        </p:txBody>
      </p:sp>
      <p:sp>
        <p:nvSpPr>
          <p:cNvPr id="5" name="Content Placeholder 4"/>
          <p:cNvSpPr>
            <a:spLocks noGrp="1"/>
          </p:cNvSpPr>
          <p:nvPr>
            <p:ph sz="quarter" idx="11"/>
          </p:nvPr>
        </p:nvSpPr>
        <p:spPr/>
        <p:txBody>
          <a:bodyPr/>
          <a:lstStyle/>
          <a:p>
            <a:endParaRPr lang="en-US"/>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Define a default action for the custom resource</a:t>
            </a:r>
          </a:p>
          <a:p>
            <a:pPr marL="342900" indent="-342900">
              <a:buFont typeface="Wingdings" charset="2"/>
              <a:buChar char="ü"/>
            </a:pPr>
            <a:r>
              <a:rPr lang="en-US" dirty="0"/>
              <a:t>Set the resource name as the </a:t>
            </a:r>
            <a:r>
              <a:rPr lang="en-US" dirty="0" err="1"/>
              <a:t>site_name</a:t>
            </a:r>
            <a:r>
              <a:rPr lang="en-US" dirty="0"/>
              <a:t> property</a:t>
            </a:r>
          </a:p>
          <a:p>
            <a:pPr marL="342900" indent="-342900">
              <a:buFont typeface="Wingdings" charset="2"/>
              <a:buChar char="q"/>
            </a:pPr>
            <a:r>
              <a:rPr lang="en-US" dirty="0"/>
              <a:t>Set the default value of the </a:t>
            </a:r>
            <a:r>
              <a:rPr lang="en-US" dirty="0" err="1"/>
              <a:t>site_port</a:t>
            </a:r>
            <a:r>
              <a:rPr lang="en-US" dirty="0"/>
              <a:t> property</a:t>
            </a:r>
          </a:p>
          <a:p>
            <a:pPr marL="342900" indent="-342900">
              <a:buFont typeface="Wingdings" charset="2"/>
              <a:buChar char="q"/>
            </a:pPr>
            <a:r>
              <a:rPr lang="en-US" dirty="0"/>
              <a:t>Move the resource notifications to the recipe</a:t>
            </a:r>
          </a:p>
        </p:txBody>
      </p:sp>
    </p:spTree>
    <p:extLst>
      <p:ext uri="{BB962C8B-B14F-4D97-AF65-F5344CB8AC3E}">
        <p14:creationId xmlns:p14="http://schemas.microsoft.com/office/powerpoint/2010/main" val="1720781768"/>
      </p:ext>
    </p:extLst>
  </p:cSld>
  <p:clrMapOvr>
    <a:masterClrMapping/>
  </p:clrMapOvr>
  <p:transition spd="med">
    <p:fade/>
  </p:transition>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5400" dirty="0"/>
              <a:t>Setting Default Values for Properties</a:t>
            </a:r>
          </a:p>
        </p:txBody>
      </p:sp>
      <p:sp>
        <p:nvSpPr>
          <p:cNvPr id="3" name="Subtitle 2"/>
          <p:cNvSpPr>
            <a:spLocks noGrp="1"/>
          </p:cNvSpPr>
          <p:nvPr>
            <p:ph type="subTitle" idx="1"/>
          </p:nvPr>
        </p:nvSpPr>
        <p:spPr/>
        <p:txBody>
          <a:bodyPr/>
          <a:lstStyle/>
          <a:p>
            <a:r>
              <a:rPr lang="en-US" dirty="0"/>
              <a:t>Properties can also have default values. When deploying a website the default port that one would expect to see that site is on port 80.</a:t>
            </a:r>
          </a:p>
        </p:txBody>
      </p:sp>
    </p:spTree>
    <p:extLst>
      <p:ext uri="{BB962C8B-B14F-4D97-AF65-F5344CB8AC3E}">
        <p14:creationId xmlns:p14="http://schemas.microsoft.com/office/powerpoint/2010/main" val="1795941174"/>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Where do Tests Live?</a:t>
            </a:r>
          </a:p>
        </p:txBody>
      </p:sp>
      <p:sp>
        <p:nvSpPr>
          <p:cNvPr id="3" name="Subtitle 2"/>
          <p:cNvSpPr>
            <a:spLocks noGrp="1"/>
          </p:cNvSpPr>
          <p:nvPr>
            <p:ph type="subTitle" idx="1"/>
          </p:nvPr>
        </p:nvSpPr>
        <p:spPr>
          <a:xfrm>
            <a:off x="1671638" y="4080446"/>
            <a:ext cx="12319000" cy="2789911"/>
          </a:xfrm>
        </p:spPr>
        <p:txBody>
          <a:bodyPr/>
          <a:lstStyle/>
          <a:p>
            <a:r>
              <a:rPr lang="en-US" dirty="0"/>
              <a:t>The </a:t>
            </a:r>
            <a:r>
              <a:rPr lang="en-US" dirty="0" err="1"/>
              <a:t>default_test.rb</a:t>
            </a:r>
            <a:r>
              <a:rPr lang="en-US" dirty="0"/>
              <a:t> file is a Ruby file that contains the tests that we want to run when we spin up a test instance.</a:t>
            </a:r>
          </a:p>
        </p:txBody>
      </p:sp>
      <p:sp>
        <p:nvSpPr>
          <p:cNvPr id="5" name="Subtitle 2"/>
          <p:cNvSpPr txBox="1">
            <a:spLocks/>
          </p:cNvSpPr>
          <p:nvPr/>
        </p:nvSpPr>
        <p:spPr bwMode="white">
          <a:xfrm>
            <a:off x="1671638" y="3271838"/>
            <a:ext cx="13163176" cy="684101"/>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sz="2667" b="1" dirty="0">
                <a:latin typeface="Courier New" panose="02070309020205020404" pitchFamily="49" charset="0"/>
                <a:cs typeface="Courier New" panose="02070309020205020404" pitchFamily="49" charset="0"/>
              </a:rPr>
              <a:t>~/apache/test/smoke/default/</a:t>
            </a:r>
            <a:r>
              <a:rPr lang="en-US" sz="2667" b="1" dirty="0" err="1">
                <a:latin typeface="Courier New" panose="02070309020205020404" pitchFamily="49" charset="0"/>
                <a:cs typeface="Courier New" panose="02070309020205020404" pitchFamily="49" charset="0"/>
              </a:rPr>
              <a:t>default_test.rb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7253056" y="3407918"/>
            <a:ext cx="3124940"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474062159"/>
      </p:ext>
    </p:extLst>
  </p:cSld>
  <p:clrMapOvr>
    <a:masterClrMapping/>
  </p:clrMapOvr>
  <p:transition spd="med">
    <p:fade/>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Setting a Default Value for the Property</a:t>
            </a:r>
          </a:p>
        </p:txBody>
      </p:sp>
      <p:sp>
        <p:nvSpPr>
          <p:cNvPr id="3" name="Content Placeholder 2"/>
          <p:cNvSpPr>
            <a:spLocks noGrp="1"/>
          </p:cNvSpPr>
          <p:nvPr>
            <p:ph sz="quarter" idx="10"/>
          </p:nvPr>
        </p:nvSpPr>
        <p:spPr/>
        <p:txBody>
          <a:bodyPr>
            <a:noAutofit/>
          </a:bodyPr>
          <a:lstStyle/>
          <a:p>
            <a:r>
              <a:rPr lang="en-US" dirty="0"/>
              <a:t>property :</a:t>
            </a:r>
            <a:r>
              <a:rPr lang="en-US" dirty="0" err="1"/>
              <a:t>site_name</a:t>
            </a:r>
            <a:r>
              <a:rPr lang="en-US" dirty="0"/>
              <a:t>, String, </a:t>
            </a:r>
            <a:r>
              <a:rPr lang="en-US" dirty="0" err="1"/>
              <a:t>name_attribute</a:t>
            </a:r>
            <a:r>
              <a:rPr lang="en-US" dirty="0"/>
              <a:t>: true</a:t>
            </a:r>
          </a:p>
          <a:p>
            <a:r>
              <a:rPr lang="en-US" dirty="0"/>
              <a:t>property :</a:t>
            </a:r>
            <a:r>
              <a:rPr lang="en-US" dirty="0" err="1"/>
              <a:t>site_port</a:t>
            </a:r>
            <a:r>
              <a:rPr lang="en-US" dirty="0"/>
              <a:t>, </a:t>
            </a:r>
            <a:r>
              <a:rPr lang="en-US" dirty="0" err="1"/>
              <a:t>Fixnum</a:t>
            </a:r>
            <a:r>
              <a:rPr lang="en-US" dirty="0"/>
              <a:t>, default: 80</a:t>
            </a:r>
          </a:p>
          <a:p>
            <a:endParaRPr lang="en-US" dirty="0"/>
          </a:p>
          <a:p>
            <a:r>
              <a:rPr lang="en-US" dirty="0" err="1"/>
              <a:t>default_action</a:t>
            </a:r>
            <a:r>
              <a:rPr lang="en-US" dirty="0"/>
              <a:t> :create</a:t>
            </a:r>
          </a:p>
          <a:p>
            <a:endParaRPr lang="en-US" dirty="0"/>
          </a:p>
          <a:p>
            <a:r>
              <a:rPr lang="en-US" dirty="0"/>
              <a:t>action :create do</a:t>
            </a:r>
          </a:p>
          <a:p>
            <a:r>
              <a:rPr lang="en-US" dirty="0"/>
              <a:t>  directory "/</a:t>
            </a:r>
            <a:r>
              <a:rPr lang="en-US" dirty="0" err="1"/>
              <a:t>srv</a:t>
            </a:r>
            <a:r>
              <a:rPr lang="en-US" dirty="0"/>
              <a:t>/apache/#{</a:t>
            </a:r>
            <a:r>
              <a:rPr lang="en-US" dirty="0" err="1"/>
              <a:t>new_resource.site_name</a:t>
            </a:r>
            <a:r>
              <a:rPr lang="en-US" dirty="0"/>
              <a:t>}/html" do</a:t>
            </a:r>
          </a:p>
          <a:p>
            <a:r>
              <a:rPr lang="en-US" dirty="0"/>
              <a:t>    recursive true</a:t>
            </a:r>
          </a:p>
          <a:p>
            <a:r>
              <a:rPr lang="en-US" dirty="0"/>
              <a:t>    mode "0755"</a:t>
            </a:r>
          </a:p>
          <a:p>
            <a:r>
              <a:rPr lang="en-US" dirty="0"/>
              <a:t>  end</a:t>
            </a:r>
          </a:p>
          <a:p>
            <a:r>
              <a:rPr lang="en-US" dirty="0"/>
              <a:t># ... REMAINING RESOURCE DEFINITION ...</a:t>
            </a:r>
          </a:p>
        </p:txBody>
      </p:sp>
      <p:sp>
        <p:nvSpPr>
          <p:cNvPr id="4" name="Text Placeholder 3"/>
          <p:cNvSpPr>
            <a:spLocks noGrp="1"/>
          </p:cNvSpPr>
          <p:nvPr>
            <p:ph type="body" sz="quarter" idx="11"/>
          </p:nvPr>
        </p:nvSpPr>
        <p:spPr/>
        <p:txBody>
          <a:bodyPr/>
          <a:lstStyle/>
          <a:p>
            <a:r>
              <a:rPr lang="en-US" dirty="0"/>
              <a:t>~/apache/resources/</a:t>
            </a:r>
            <a:r>
              <a:rPr lang="en-US" dirty="0" err="1"/>
              <a:t>vhost.rb</a:t>
            </a:r>
            <a:endParaRPr lang="en-US" dirty="0"/>
          </a:p>
        </p:txBody>
      </p:sp>
      <p:sp>
        <p:nvSpPr>
          <p:cNvPr id="6" name="Text Placeholder 5"/>
          <p:cNvSpPr>
            <a:spLocks noGrp="1"/>
          </p:cNvSpPr>
          <p:nvPr>
            <p:ph type="body" sz="quarter" idx="13"/>
          </p:nvPr>
        </p:nvSpPr>
        <p:spPr>
          <a:xfrm>
            <a:off x="1135042" y="2571644"/>
            <a:ext cx="14404273" cy="626533"/>
          </a:xfrm>
        </p:spPr>
        <p:txBody>
          <a:bodyPr/>
          <a:lstStyle/>
          <a:p>
            <a:endParaRPr lang="en-US"/>
          </a:p>
        </p:txBody>
      </p:sp>
    </p:spTree>
    <p:extLst>
      <p:ext uri="{BB962C8B-B14F-4D97-AF65-F5344CB8AC3E}">
        <p14:creationId xmlns:p14="http://schemas.microsoft.com/office/powerpoint/2010/main" val="438571794"/>
      </p:ext>
    </p:extLst>
  </p:cSld>
  <p:clrMapOvr>
    <a:masterClrMapping/>
  </p:clrMapOvr>
  <p:transition spd="med">
    <p:fade/>
  </p:transition>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Removing the </a:t>
            </a:r>
            <a:r>
              <a:rPr lang="en-US" dirty="0" err="1"/>
              <a:t>site_port</a:t>
            </a:r>
            <a:r>
              <a:rPr lang="en-US" dirty="0"/>
              <a:t> Property</a:t>
            </a:r>
          </a:p>
        </p:txBody>
      </p:sp>
      <p:sp>
        <p:nvSpPr>
          <p:cNvPr id="3" name="Content Placeholder 2"/>
          <p:cNvSpPr>
            <a:spLocks noGrp="1"/>
          </p:cNvSpPr>
          <p:nvPr>
            <p:ph sz="quarter" idx="10"/>
          </p:nvPr>
        </p:nvSpPr>
        <p:spPr/>
        <p:txBody>
          <a:bodyPr>
            <a:normAutofit/>
          </a:bodyPr>
          <a:lstStyle/>
          <a:p>
            <a:r>
              <a:rPr lang="en-US" dirty="0"/>
              <a:t>package 'apache'</a:t>
            </a:r>
          </a:p>
          <a:p>
            <a:endParaRPr lang="en-US" dirty="0"/>
          </a:p>
          <a:p>
            <a:r>
              <a:rPr lang="en-US" dirty="0" err="1"/>
              <a:t>apache_vhost</a:t>
            </a:r>
            <a:r>
              <a:rPr lang="en-US" dirty="0"/>
              <a:t> 'welcome' do</a:t>
            </a:r>
          </a:p>
          <a:p>
            <a:r>
              <a:rPr lang="en-US" dirty="0"/>
              <a:t>  </a:t>
            </a:r>
            <a:r>
              <a:rPr lang="en-US" dirty="0" err="1"/>
              <a:t>site_name</a:t>
            </a:r>
            <a:r>
              <a:rPr lang="en-US" dirty="0"/>
              <a:t> 'welcome'</a:t>
            </a:r>
          </a:p>
          <a:p>
            <a:r>
              <a:rPr lang="en-US" dirty="0"/>
              <a:t>  action :remove</a:t>
            </a:r>
          </a:p>
          <a:p>
            <a:r>
              <a:rPr lang="en-US" dirty="0"/>
              <a:t>end</a:t>
            </a:r>
          </a:p>
          <a:p>
            <a:endParaRPr lang="en-US" dirty="0"/>
          </a:p>
          <a:p>
            <a:r>
              <a:rPr lang="en-US" dirty="0" err="1"/>
              <a:t>apache_vhost</a:t>
            </a:r>
            <a:r>
              <a:rPr lang="en-US" dirty="0"/>
              <a:t> 'users' do</a:t>
            </a:r>
          </a:p>
          <a:p>
            <a:r>
              <a:rPr lang="en-US" dirty="0"/>
              <a:t>  </a:t>
            </a:r>
            <a:r>
              <a:rPr lang="en-US" dirty="0" err="1"/>
              <a:t>site_port</a:t>
            </a:r>
            <a:r>
              <a:rPr lang="en-US" dirty="0"/>
              <a:t> 80</a:t>
            </a:r>
          </a:p>
          <a:p>
            <a:r>
              <a:rPr lang="en-US" dirty="0"/>
              <a:t>end</a:t>
            </a:r>
          </a:p>
          <a:p>
            <a:endParaRPr lang="en-US" dirty="0"/>
          </a:p>
          <a:p>
            <a:endParaRPr lang="en-US" dirty="0"/>
          </a:p>
        </p:txBody>
      </p:sp>
      <p:sp>
        <p:nvSpPr>
          <p:cNvPr id="4" name="Text Placeholder 3"/>
          <p:cNvSpPr>
            <a:spLocks noGrp="1"/>
          </p:cNvSpPr>
          <p:nvPr>
            <p:ph type="body" sz="quarter" idx="11"/>
          </p:nvPr>
        </p:nvSpPr>
        <p:spPr/>
        <p:txBody>
          <a:bodyPr/>
          <a:lstStyle/>
          <a:p>
            <a:r>
              <a:rPr lang="en-US" dirty="0"/>
              <a:t>~/apache/recipes/</a:t>
            </a:r>
            <a:r>
              <a:rPr lang="en-US" dirty="0" err="1"/>
              <a:t>default.rb</a:t>
            </a:r>
            <a:endParaRPr lang="en-US" dirty="0"/>
          </a:p>
        </p:txBody>
      </p:sp>
      <p:sp>
        <p:nvSpPr>
          <p:cNvPr id="7" name="Text Placeholder 6"/>
          <p:cNvSpPr>
            <a:spLocks noGrp="1"/>
          </p:cNvSpPr>
          <p:nvPr>
            <p:ph type="body" sz="quarter" idx="12"/>
          </p:nvPr>
        </p:nvSpPr>
        <p:spPr>
          <a:xfrm>
            <a:off x="1124446" y="6345301"/>
            <a:ext cx="14404273" cy="659007"/>
          </a:xfrm>
        </p:spPr>
        <p:txBody>
          <a:bodyPr/>
          <a:lstStyle/>
          <a:p>
            <a:endParaRPr lang="en-US" dirty="0"/>
          </a:p>
        </p:txBody>
      </p:sp>
    </p:spTree>
    <p:extLst>
      <p:ext uri="{BB962C8B-B14F-4D97-AF65-F5344CB8AC3E}">
        <p14:creationId xmlns:p14="http://schemas.microsoft.com/office/powerpoint/2010/main" val="1391867877"/>
      </p:ext>
    </p:extLst>
  </p:cSld>
  <p:clrMapOvr>
    <a:masterClrMapping/>
  </p:clrMapOvr>
  <p:transition spd="med">
    <p:fade/>
  </p:transition>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
            </a:r>
          </a:p>
          <a:p>
            <a:endParaRPr lang="en-US" dirty="0"/>
          </a:p>
          <a:p>
            <a:r>
              <a:rPr lang="en-US" dirty="0"/>
              <a:t>Finished in 1.22 seconds (files took 2.56 seconds to load)</a:t>
            </a:r>
          </a:p>
          <a:p>
            <a:r>
              <a:rPr lang="en-US" dirty="0"/>
              <a:t>10 examples, 0 failures</a:t>
            </a:r>
          </a:p>
        </p:txBody>
      </p:sp>
      <p:sp>
        <p:nvSpPr>
          <p:cNvPr id="3" name="Text Placeholder 2"/>
          <p:cNvSpPr>
            <a:spLocks noGrp="1"/>
          </p:cNvSpPr>
          <p:nvPr>
            <p:ph type="body" sz="quarter" idx="11"/>
          </p:nvPr>
        </p:nvSpPr>
        <p:spPr/>
        <p:txBody>
          <a:bodyPr/>
          <a:lstStyle/>
          <a:p>
            <a:r>
              <a:rPr lang="en-US" dirty="0"/>
              <a:t>&gt; chef exec </a:t>
            </a:r>
            <a:r>
              <a:rPr lang="en-US" dirty="0" err="1"/>
              <a:t>rspec</a:t>
            </a:r>
            <a:endParaRPr lang="en-US" dirty="0"/>
          </a:p>
        </p:txBody>
      </p:sp>
      <p:sp>
        <p:nvSpPr>
          <p:cNvPr id="5" name="Title 4"/>
          <p:cNvSpPr>
            <a:spLocks noGrp="1"/>
          </p:cNvSpPr>
          <p:nvPr>
            <p:ph type="title"/>
          </p:nvPr>
        </p:nvSpPr>
        <p:spPr/>
        <p:txBody>
          <a:bodyPr/>
          <a:lstStyle/>
          <a:p>
            <a:r>
              <a:rPr lang="en-US" dirty="0"/>
              <a:t>Executing the Unit Test Suite</a:t>
            </a:r>
          </a:p>
        </p:txBody>
      </p:sp>
    </p:spTree>
    <p:extLst>
      <p:ext uri="{BB962C8B-B14F-4D97-AF65-F5344CB8AC3E}">
        <p14:creationId xmlns:p14="http://schemas.microsoft.com/office/powerpoint/2010/main" val="1578177149"/>
      </p:ext>
    </p:extLst>
  </p:cSld>
  <p:clrMapOvr>
    <a:masterClrMapping/>
  </p:clrMapOvr>
  <p:transition spd="med">
    <p:fade/>
  </p:transition>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a:lnSpc>
                <a:spcPct val="80000"/>
              </a:lnSpc>
            </a:pPr>
            <a:r>
              <a:rPr lang="en-US" sz="2000" dirty="0"/>
              <a:t>-----&gt; Verifying &lt;default-centos-67&gt;...</a:t>
            </a:r>
          </a:p>
          <a:p>
            <a:pPr>
              <a:lnSpc>
                <a:spcPct val="80000"/>
              </a:lnSpc>
            </a:pPr>
            <a:r>
              <a:rPr lang="en-US" sz="2000" dirty="0"/>
              <a:t>       Use `/home/chef/apache/test/smoke/default` for testing</a:t>
            </a:r>
          </a:p>
          <a:p>
            <a:pPr>
              <a:lnSpc>
                <a:spcPct val="80000"/>
              </a:lnSpc>
            </a:pPr>
            <a:endParaRPr lang="en-US" sz="2000" dirty="0"/>
          </a:p>
          <a:p>
            <a:pPr>
              <a:lnSpc>
                <a:spcPct val="80000"/>
              </a:lnSpc>
            </a:pPr>
            <a:r>
              <a:rPr lang="en-US" sz="2000" dirty="0"/>
              <a:t>Target:  </a:t>
            </a:r>
            <a:r>
              <a:rPr lang="en-US" sz="2000" dirty="0" err="1"/>
              <a:t>ssh</a:t>
            </a:r>
            <a:r>
              <a:rPr lang="en-US" sz="2000" dirty="0"/>
              <a:t>://vagrant@127.0.0.1:2222</a:t>
            </a:r>
          </a:p>
          <a:p>
            <a:pPr>
              <a:lnSpc>
                <a:spcPct val="80000"/>
              </a:lnSpc>
            </a:pPr>
            <a:endParaRPr lang="en-US" sz="2000" dirty="0"/>
          </a:p>
          <a:p>
            <a:pPr>
              <a:lnSpc>
                <a:spcPct val="80000"/>
              </a:lnSpc>
            </a:pPr>
            <a:r>
              <a:rPr lang="en-US" sz="2000" dirty="0"/>
              <a:t>  ✔  Command curl http://</a:t>
            </a:r>
            <a:r>
              <a:rPr lang="en-US" sz="2000" dirty="0" err="1"/>
              <a:t>localhost</a:t>
            </a:r>
            <a:r>
              <a:rPr lang="en-US" sz="2000" dirty="0"/>
              <a:t> </a:t>
            </a:r>
            <a:r>
              <a:rPr lang="en-US" sz="2000" dirty="0" err="1"/>
              <a:t>stdout</a:t>
            </a:r>
            <a:r>
              <a:rPr lang="en-US" sz="2000" dirty="0"/>
              <a:t> should match /Welcome home/</a:t>
            </a:r>
          </a:p>
          <a:p>
            <a:pPr>
              <a:lnSpc>
                <a:spcPct val="80000"/>
              </a:lnSpc>
            </a:pPr>
            <a:r>
              <a:rPr lang="en-US" sz="2000" dirty="0"/>
              <a:t>  ✔  Command curl http://localhost:8080 </a:t>
            </a:r>
            <a:r>
              <a:rPr lang="en-US" sz="2000" dirty="0" err="1"/>
              <a:t>stdout</a:t>
            </a:r>
            <a:r>
              <a:rPr lang="en-US" sz="2000" dirty="0"/>
              <a:t> should match /Welcome admins/</a:t>
            </a:r>
          </a:p>
          <a:p>
            <a:pPr>
              <a:lnSpc>
                <a:spcPct val="80000"/>
              </a:lnSpc>
            </a:pPr>
            <a:endParaRPr lang="en-US" sz="2000" dirty="0"/>
          </a:p>
          <a:p>
            <a:pPr>
              <a:lnSpc>
                <a:spcPct val="80000"/>
              </a:lnSpc>
            </a:pPr>
            <a:r>
              <a:rPr lang="en-US" sz="2000" dirty="0"/>
              <a:t>Summary: 2 successful, 0 failures, 0 skipped</a:t>
            </a:r>
          </a:p>
          <a:p>
            <a:pPr>
              <a:lnSpc>
                <a:spcPct val="80000"/>
              </a:lnSpc>
            </a:pPr>
            <a:r>
              <a:rPr lang="en-US" sz="2000" dirty="0"/>
              <a:t>       Finished verifying &lt;default-centos-67&gt; (0m0.77s).</a:t>
            </a:r>
          </a:p>
          <a:p>
            <a:pPr>
              <a:lnSpc>
                <a:spcPct val="80000"/>
              </a:lnSpc>
            </a:pPr>
            <a:r>
              <a:rPr lang="en-US" sz="2000" dirty="0"/>
              <a:t>-----&gt; Kitchen is finished. (2m42.37s)</a:t>
            </a:r>
          </a:p>
        </p:txBody>
      </p:sp>
      <p:sp>
        <p:nvSpPr>
          <p:cNvPr id="3" name="Text Placeholder 2"/>
          <p:cNvSpPr>
            <a:spLocks noGrp="1"/>
          </p:cNvSpPr>
          <p:nvPr>
            <p:ph type="body" sz="quarter" idx="11"/>
          </p:nvPr>
        </p:nvSpPr>
        <p:spPr/>
        <p:txBody>
          <a:bodyPr/>
          <a:lstStyle/>
          <a:p>
            <a:r>
              <a:rPr lang="en-US" dirty="0"/>
              <a:t>&gt; kitchen converge &amp;&amp; kitchen verify</a:t>
            </a:r>
          </a:p>
        </p:txBody>
      </p:sp>
      <p:sp>
        <p:nvSpPr>
          <p:cNvPr id="5" name="Title 4"/>
          <p:cNvSpPr>
            <a:spLocks noGrp="1"/>
          </p:cNvSpPr>
          <p:nvPr>
            <p:ph type="title"/>
          </p:nvPr>
        </p:nvSpPr>
        <p:spPr/>
        <p:txBody>
          <a:bodyPr>
            <a:normAutofit fontScale="90000"/>
          </a:bodyPr>
          <a:lstStyle/>
          <a:p>
            <a:r>
              <a:rPr lang="en-US" dirty="0"/>
              <a:t>Converging and Verifying the Test Instance</a:t>
            </a:r>
          </a:p>
        </p:txBody>
      </p:sp>
    </p:spTree>
    <p:extLst>
      <p:ext uri="{BB962C8B-B14F-4D97-AF65-F5344CB8AC3E}">
        <p14:creationId xmlns:p14="http://schemas.microsoft.com/office/powerpoint/2010/main" val="852819146"/>
      </p:ext>
    </p:extLst>
  </p:cSld>
  <p:clrMapOvr>
    <a:masterClrMapping/>
  </p:clrMapOvr>
  <p:transition spd="med">
    <p:fade/>
  </p:transition>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Refactoring the Resources</a:t>
            </a:r>
          </a:p>
        </p:txBody>
      </p:sp>
      <p:sp>
        <p:nvSpPr>
          <p:cNvPr id="5" name="Content Placeholder 4"/>
          <p:cNvSpPr>
            <a:spLocks noGrp="1"/>
          </p:cNvSpPr>
          <p:nvPr>
            <p:ph sz="quarter" idx="11"/>
          </p:nvPr>
        </p:nvSpPr>
        <p:spPr/>
        <p:txBody>
          <a:bodyPr/>
          <a:lstStyle/>
          <a:p>
            <a:endParaRPr lang="en-US"/>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Define a default action for the custom resource</a:t>
            </a:r>
          </a:p>
          <a:p>
            <a:pPr marL="342900" indent="-342900">
              <a:buFont typeface="Wingdings" charset="2"/>
              <a:buChar char="ü"/>
            </a:pPr>
            <a:r>
              <a:rPr lang="en-US" dirty="0"/>
              <a:t>Set the resource name as the </a:t>
            </a:r>
            <a:r>
              <a:rPr lang="en-US" dirty="0" err="1"/>
              <a:t>site_name</a:t>
            </a:r>
            <a:r>
              <a:rPr lang="en-US" dirty="0"/>
              <a:t> property</a:t>
            </a:r>
          </a:p>
          <a:p>
            <a:pPr marL="342900" indent="-342900">
              <a:buFont typeface="Wingdings" charset="2"/>
              <a:buChar char="ü"/>
            </a:pPr>
            <a:r>
              <a:rPr lang="en-US" dirty="0"/>
              <a:t>Set the default value of the </a:t>
            </a:r>
            <a:r>
              <a:rPr lang="en-US" dirty="0" err="1"/>
              <a:t>site_port</a:t>
            </a:r>
            <a:r>
              <a:rPr lang="en-US" dirty="0"/>
              <a:t> property</a:t>
            </a:r>
          </a:p>
          <a:p>
            <a:pPr marL="342900" indent="-342900">
              <a:buFont typeface="Wingdings" charset="2"/>
              <a:buChar char="q"/>
            </a:pPr>
            <a:r>
              <a:rPr lang="en-US" dirty="0"/>
              <a:t>Move the resource notifications to the recipe</a:t>
            </a:r>
          </a:p>
        </p:txBody>
      </p:sp>
    </p:spTree>
    <p:extLst>
      <p:ext uri="{BB962C8B-B14F-4D97-AF65-F5344CB8AC3E}">
        <p14:creationId xmlns:p14="http://schemas.microsoft.com/office/powerpoint/2010/main" val="2107003305"/>
      </p:ext>
    </p:extLst>
  </p:cSld>
  <p:clrMapOvr>
    <a:masterClrMapping/>
  </p:clrMapOvr>
  <p:transition spd="med">
    <p:fade/>
  </p:transition>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Resource Notifications</a:t>
            </a:r>
          </a:p>
        </p:txBody>
      </p:sp>
      <p:sp>
        <p:nvSpPr>
          <p:cNvPr id="3" name="Subtitle 2"/>
          <p:cNvSpPr>
            <a:spLocks noGrp="1"/>
          </p:cNvSpPr>
          <p:nvPr>
            <p:ph type="subTitle" idx="1"/>
          </p:nvPr>
        </p:nvSpPr>
        <p:spPr/>
        <p:txBody>
          <a:bodyPr/>
          <a:lstStyle/>
          <a:p>
            <a:r>
              <a:rPr lang="en-US" dirty="0"/>
              <a:t>Defining a notification in a resource within a custom resource creates a fragile relationship. One that we want to address by removing any notifications to outside resources.</a:t>
            </a:r>
          </a:p>
        </p:txBody>
      </p:sp>
    </p:spTree>
    <p:extLst>
      <p:ext uri="{BB962C8B-B14F-4D97-AF65-F5344CB8AC3E}">
        <p14:creationId xmlns:p14="http://schemas.microsoft.com/office/powerpoint/2010/main" val="1125281492"/>
      </p:ext>
    </p:extLst>
  </p:cSld>
  <p:clrMapOvr>
    <a:masterClrMapping/>
  </p:clrMapOvr>
  <p:transition spd="med">
    <p:fade/>
  </p:transition>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Removing the Notification from the Resource</a:t>
            </a:r>
          </a:p>
        </p:txBody>
      </p:sp>
      <p:sp>
        <p:nvSpPr>
          <p:cNvPr id="3" name="Content Placeholder 2"/>
          <p:cNvSpPr>
            <a:spLocks noGrp="1"/>
          </p:cNvSpPr>
          <p:nvPr>
            <p:ph sz="quarter" idx="10"/>
          </p:nvPr>
        </p:nvSpPr>
        <p:spPr/>
        <p:txBody>
          <a:bodyPr>
            <a:noAutofit/>
          </a:bodyPr>
          <a:lstStyle/>
          <a:p>
            <a:r>
              <a:rPr lang="en-US" dirty="0"/>
              <a:t># ... INITIAL RESOURCE DEFINITION ...</a:t>
            </a:r>
          </a:p>
          <a:p>
            <a:endParaRPr lang="en-US" dirty="0"/>
          </a:p>
          <a:p>
            <a:r>
              <a:rPr lang="en-US" dirty="0"/>
              <a:t> template "/</a:t>
            </a:r>
            <a:r>
              <a:rPr lang="en-US" dirty="0" err="1"/>
              <a:t>etc</a:t>
            </a:r>
            <a:r>
              <a:rPr lang="en-US" dirty="0"/>
              <a:t>/</a:t>
            </a:r>
            <a:r>
              <a:rPr lang="en-US" dirty="0" err="1"/>
              <a:t>httpd</a:t>
            </a:r>
            <a:r>
              <a:rPr lang="en-US" dirty="0"/>
              <a:t>/</a:t>
            </a:r>
            <a:r>
              <a:rPr lang="en-US" dirty="0" err="1"/>
              <a:t>conf.d</a:t>
            </a:r>
            <a:r>
              <a:rPr lang="en-US" dirty="0"/>
              <a:t>/#{</a:t>
            </a:r>
            <a:r>
              <a:rPr lang="en-US" dirty="0" err="1"/>
              <a:t>new_resource.site_name</a:t>
            </a:r>
            <a:r>
              <a:rPr lang="en-US" dirty="0"/>
              <a:t>}.</a:t>
            </a:r>
            <a:r>
              <a:rPr lang="en-US" dirty="0" err="1"/>
              <a:t>conf</a:t>
            </a:r>
            <a:r>
              <a:rPr lang="en-US" dirty="0"/>
              <a:t>" do</a:t>
            </a:r>
          </a:p>
          <a:p>
            <a:r>
              <a:rPr lang="en-US" dirty="0"/>
              <a:t>    source "</a:t>
            </a:r>
            <a:r>
              <a:rPr lang="en-US" dirty="0" err="1"/>
              <a:t>conf.erb</a:t>
            </a:r>
            <a:r>
              <a:rPr lang="en-US" dirty="0"/>
              <a:t>"</a:t>
            </a:r>
          </a:p>
          <a:p>
            <a:r>
              <a:rPr lang="en-US" dirty="0"/>
              <a:t>    mode "0644"</a:t>
            </a:r>
          </a:p>
          <a:p>
            <a:r>
              <a:rPr lang="en-US" dirty="0"/>
              <a:t>    variables(</a:t>
            </a:r>
          </a:p>
          <a:p>
            <a:r>
              <a:rPr lang="en-US" dirty="0" err="1"/>
              <a:t>document_root</a:t>
            </a:r>
            <a:r>
              <a:rPr lang="en-US" dirty="0"/>
              <a:t>: "/</a:t>
            </a:r>
            <a:r>
              <a:rPr lang="en-US" dirty="0" err="1"/>
              <a:t>srv</a:t>
            </a:r>
            <a:r>
              <a:rPr lang="en-US" dirty="0"/>
              <a:t>/apache/#{</a:t>
            </a:r>
            <a:r>
              <a:rPr lang="en-US" dirty="0" err="1"/>
              <a:t>new_resource.site_name</a:t>
            </a:r>
            <a:r>
              <a:rPr lang="en-US" dirty="0"/>
              <a:t>}/html", </a:t>
            </a:r>
          </a:p>
          <a:p>
            <a:r>
              <a:rPr lang="en-US" dirty="0"/>
              <a:t>port: </a:t>
            </a:r>
            <a:r>
              <a:rPr lang="en-US" dirty="0" err="1"/>
              <a:t>new_resource.site_port</a:t>
            </a:r>
            <a:r>
              <a:rPr lang="en-US" dirty="0"/>
              <a:t>)</a:t>
            </a:r>
          </a:p>
          <a:p>
            <a:r>
              <a:rPr lang="en-US" dirty="0"/>
              <a:t>    notifies :restart, "service[</a:t>
            </a:r>
            <a:r>
              <a:rPr lang="en-US" dirty="0" err="1"/>
              <a:t>httpd</a:t>
            </a:r>
            <a:r>
              <a:rPr lang="en-US" dirty="0"/>
              <a:t>]"</a:t>
            </a:r>
          </a:p>
          <a:p>
            <a:r>
              <a:rPr lang="en-US" dirty="0"/>
              <a:t>  end</a:t>
            </a:r>
          </a:p>
          <a:p>
            <a:pPr>
              <a:lnSpc>
                <a:spcPct val="80000"/>
              </a:lnSpc>
            </a:pPr>
            <a:r>
              <a:rPr lang="en-US" dirty="0"/>
              <a:t># ... REMAINDER OF CUSTOM RESOURCE ...</a:t>
            </a:r>
          </a:p>
          <a:p>
            <a:endParaRPr lang="en-US" dirty="0"/>
          </a:p>
        </p:txBody>
      </p:sp>
      <p:sp>
        <p:nvSpPr>
          <p:cNvPr id="4" name="Text Placeholder 3"/>
          <p:cNvSpPr>
            <a:spLocks noGrp="1"/>
          </p:cNvSpPr>
          <p:nvPr>
            <p:ph type="body" sz="quarter" idx="11"/>
          </p:nvPr>
        </p:nvSpPr>
        <p:spPr/>
        <p:txBody>
          <a:bodyPr/>
          <a:lstStyle/>
          <a:p>
            <a:r>
              <a:rPr lang="en-US" dirty="0"/>
              <a:t>~/apache/resources/</a:t>
            </a:r>
            <a:r>
              <a:rPr lang="en-US" dirty="0" err="1"/>
              <a:t>vhost.rb</a:t>
            </a:r>
            <a:endParaRPr lang="en-US" dirty="0"/>
          </a:p>
        </p:txBody>
      </p:sp>
      <p:sp>
        <p:nvSpPr>
          <p:cNvPr id="2" name="Text Placeholder 1"/>
          <p:cNvSpPr>
            <a:spLocks noGrp="1"/>
          </p:cNvSpPr>
          <p:nvPr>
            <p:ph type="body" sz="quarter" idx="12"/>
          </p:nvPr>
        </p:nvSpPr>
        <p:spPr>
          <a:xfrm>
            <a:off x="1139359" y="6364648"/>
            <a:ext cx="14404273" cy="510363"/>
          </a:xfrm>
        </p:spPr>
        <p:txBody>
          <a:bodyPr/>
          <a:lstStyle/>
          <a:p>
            <a:endParaRPr lang="en-US" dirty="0"/>
          </a:p>
        </p:txBody>
      </p:sp>
    </p:spTree>
    <p:extLst>
      <p:ext uri="{BB962C8B-B14F-4D97-AF65-F5344CB8AC3E}">
        <p14:creationId xmlns:p14="http://schemas.microsoft.com/office/powerpoint/2010/main" val="1037247712"/>
      </p:ext>
    </p:extLst>
  </p:cSld>
  <p:clrMapOvr>
    <a:masterClrMapping/>
  </p:clrMapOvr>
  <p:transition spd="med">
    <p:fade/>
  </p:transition>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Adding the Notification to the Resources</a:t>
            </a:r>
          </a:p>
        </p:txBody>
      </p:sp>
      <p:sp>
        <p:nvSpPr>
          <p:cNvPr id="3" name="Content Placeholder 2"/>
          <p:cNvSpPr>
            <a:spLocks noGrp="1"/>
          </p:cNvSpPr>
          <p:nvPr>
            <p:ph sz="quarter" idx="10"/>
          </p:nvPr>
        </p:nvSpPr>
        <p:spPr/>
        <p:txBody>
          <a:bodyPr>
            <a:normAutofit/>
          </a:bodyPr>
          <a:lstStyle/>
          <a:p>
            <a:r>
              <a:rPr lang="en-US" dirty="0"/>
              <a:t>package 'apache'</a:t>
            </a:r>
          </a:p>
          <a:p>
            <a:endParaRPr lang="en-US" dirty="0"/>
          </a:p>
          <a:p>
            <a:r>
              <a:rPr lang="en-US" dirty="0" err="1"/>
              <a:t>apache_vhost</a:t>
            </a:r>
            <a:r>
              <a:rPr lang="en-US" dirty="0"/>
              <a:t> 'welcome' do</a:t>
            </a:r>
          </a:p>
          <a:p>
            <a:r>
              <a:rPr lang="en-US" dirty="0"/>
              <a:t>  notifies :restart, 'service[</a:t>
            </a:r>
            <a:r>
              <a:rPr lang="en-US" dirty="0" err="1"/>
              <a:t>httpd</a:t>
            </a:r>
            <a:r>
              <a:rPr lang="en-US" dirty="0"/>
              <a:t>]'</a:t>
            </a:r>
          </a:p>
          <a:p>
            <a:r>
              <a:rPr lang="en-US" dirty="0"/>
              <a:t>  action :remove</a:t>
            </a:r>
          </a:p>
          <a:p>
            <a:r>
              <a:rPr lang="en-US" dirty="0"/>
              <a:t>end</a:t>
            </a:r>
          </a:p>
          <a:p>
            <a:endParaRPr lang="en-US" dirty="0"/>
          </a:p>
          <a:p>
            <a:r>
              <a:rPr lang="en-US" dirty="0" err="1"/>
              <a:t>apache_vhost</a:t>
            </a:r>
            <a:r>
              <a:rPr lang="en-US" dirty="0"/>
              <a:t> 'users' do</a:t>
            </a:r>
          </a:p>
          <a:p>
            <a:r>
              <a:rPr lang="en-US" dirty="0"/>
              <a:t>  notifies :restart, 'service[</a:t>
            </a:r>
            <a:r>
              <a:rPr lang="en-US" dirty="0" err="1"/>
              <a:t>httpd</a:t>
            </a:r>
            <a:r>
              <a:rPr lang="en-US" dirty="0"/>
              <a:t>]'</a:t>
            </a:r>
          </a:p>
          <a:p>
            <a:r>
              <a:rPr lang="en-US" dirty="0"/>
              <a:t>end</a:t>
            </a:r>
          </a:p>
          <a:p>
            <a:endParaRPr lang="en-US" dirty="0"/>
          </a:p>
          <a:p>
            <a:endParaRPr lang="en-US" dirty="0"/>
          </a:p>
        </p:txBody>
      </p:sp>
      <p:sp>
        <p:nvSpPr>
          <p:cNvPr id="4" name="Text Placeholder 3"/>
          <p:cNvSpPr>
            <a:spLocks noGrp="1"/>
          </p:cNvSpPr>
          <p:nvPr>
            <p:ph type="body" sz="quarter" idx="11"/>
          </p:nvPr>
        </p:nvSpPr>
        <p:spPr/>
        <p:txBody>
          <a:bodyPr/>
          <a:lstStyle/>
          <a:p>
            <a:r>
              <a:rPr lang="en-US" dirty="0"/>
              <a:t>~/apache/recipes/</a:t>
            </a:r>
            <a:r>
              <a:rPr lang="en-US" dirty="0" err="1"/>
              <a:t>default.rb</a:t>
            </a:r>
            <a:endParaRPr lang="en-US" dirty="0"/>
          </a:p>
        </p:txBody>
      </p:sp>
      <p:sp>
        <p:nvSpPr>
          <p:cNvPr id="8" name="Text Placeholder 6"/>
          <p:cNvSpPr>
            <a:spLocks noGrp="1"/>
          </p:cNvSpPr>
          <p:nvPr>
            <p:ph type="body" sz="quarter" idx="13"/>
          </p:nvPr>
        </p:nvSpPr>
        <p:spPr>
          <a:xfrm>
            <a:off x="1135063" y="3697288"/>
            <a:ext cx="14404975" cy="625475"/>
          </a:xfrm>
        </p:spPr>
        <p:txBody>
          <a:bodyPr/>
          <a:lstStyle/>
          <a:p>
            <a:endParaRPr lang="en-US"/>
          </a:p>
        </p:txBody>
      </p:sp>
      <p:sp>
        <p:nvSpPr>
          <p:cNvPr id="9" name="Text Placeholder 6"/>
          <p:cNvSpPr>
            <a:spLocks noGrp="1"/>
          </p:cNvSpPr>
          <p:nvPr>
            <p:ph type="body" sz="quarter" idx="13"/>
          </p:nvPr>
        </p:nvSpPr>
        <p:spPr>
          <a:xfrm>
            <a:off x="1135063" y="6337707"/>
            <a:ext cx="14404975" cy="625475"/>
          </a:xfrm>
        </p:spPr>
        <p:txBody>
          <a:bodyPr/>
          <a:lstStyle/>
          <a:p>
            <a:endParaRPr lang="en-US"/>
          </a:p>
        </p:txBody>
      </p:sp>
    </p:spTree>
    <p:extLst>
      <p:ext uri="{BB962C8B-B14F-4D97-AF65-F5344CB8AC3E}">
        <p14:creationId xmlns:p14="http://schemas.microsoft.com/office/powerpoint/2010/main" val="1897532885"/>
      </p:ext>
    </p:extLst>
  </p:cSld>
  <p:clrMapOvr>
    <a:masterClrMapping/>
  </p:clrMapOvr>
  <p:transition spd="med">
    <p:fade/>
  </p:transition>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Adding the Notification to the Resources</a:t>
            </a:r>
          </a:p>
        </p:txBody>
      </p:sp>
      <p:sp>
        <p:nvSpPr>
          <p:cNvPr id="3" name="Content Placeholder 2"/>
          <p:cNvSpPr>
            <a:spLocks noGrp="1"/>
          </p:cNvSpPr>
          <p:nvPr>
            <p:ph sz="quarter" idx="10"/>
          </p:nvPr>
        </p:nvSpPr>
        <p:spPr/>
        <p:txBody>
          <a:bodyPr>
            <a:normAutofit/>
          </a:bodyPr>
          <a:lstStyle/>
          <a:p>
            <a:r>
              <a:rPr lang="en-US" dirty="0"/>
              <a:t># ... INITIAL RECIPE DEFINITION ...</a:t>
            </a:r>
          </a:p>
          <a:p>
            <a:endParaRPr lang="en-US" dirty="0"/>
          </a:p>
          <a:p>
            <a:r>
              <a:rPr lang="en-US" dirty="0" err="1"/>
              <a:t>apache_vhost</a:t>
            </a:r>
            <a:r>
              <a:rPr lang="en-US" dirty="0"/>
              <a:t> 'admins' do</a:t>
            </a:r>
          </a:p>
          <a:p>
            <a:r>
              <a:rPr lang="en-US" dirty="0"/>
              <a:t>  </a:t>
            </a:r>
            <a:r>
              <a:rPr lang="en-US" dirty="0" err="1"/>
              <a:t>site_port</a:t>
            </a:r>
            <a:r>
              <a:rPr lang="en-US" dirty="0"/>
              <a:t> 8080</a:t>
            </a:r>
          </a:p>
          <a:p>
            <a:r>
              <a:rPr lang="en-US" dirty="0"/>
              <a:t>  notifies :restart, 'service[</a:t>
            </a:r>
            <a:r>
              <a:rPr lang="en-US" dirty="0" err="1"/>
              <a:t>httpd</a:t>
            </a:r>
            <a:r>
              <a:rPr lang="en-US" dirty="0"/>
              <a:t>]'</a:t>
            </a:r>
          </a:p>
          <a:p>
            <a:r>
              <a:rPr lang="en-US" dirty="0"/>
              <a:t>end</a:t>
            </a:r>
          </a:p>
          <a:p>
            <a:endParaRPr lang="en-US" dirty="0"/>
          </a:p>
          <a:p>
            <a:r>
              <a:rPr lang="en-US" dirty="0"/>
              <a:t>service '</a:t>
            </a:r>
            <a:r>
              <a:rPr lang="en-US" dirty="0" err="1"/>
              <a:t>httpd</a:t>
            </a:r>
            <a:r>
              <a:rPr lang="en-US" dirty="0"/>
              <a:t>' do</a:t>
            </a:r>
          </a:p>
          <a:p>
            <a:r>
              <a:rPr lang="en-US" dirty="0"/>
              <a:t>  action [:enable, :start]</a:t>
            </a:r>
          </a:p>
          <a:p>
            <a:r>
              <a:rPr lang="en-US" dirty="0"/>
              <a:t>end</a:t>
            </a:r>
          </a:p>
          <a:p>
            <a:endParaRPr lang="en-US" dirty="0"/>
          </a:p>
          <a:p>
            <a:endParaRPr lang="en-US" dirty="0"/>
          </a:p>
        </p:txBody>
      </p:sp>
      <p:sp>
        <p:nvSpPr>
          <p:cNvPr id="4" name="Text Placeholder 3"/>
          <p:cNvSpPr>
            <a:spLocks noGrp="1"/>
          </p:cNvSpPr>
          <p:nvPr>
            <p:ph type="body" sz="quarter" idx="11"/>
          </p:nvPr>
        </p:nvSpPr>
        <p:spPr/>
        <p:txBody>
          <a:bodyPr/>
          <a:lstStyle/>
          <a:p>
            <a:r>
              <a:rPr lang="en-US" dirty="0"/>
              <a:t>~/apache/recipes/</a:t>
            </a:r>
            <a:r>
              <a:rPr lang="en-US" dirty="0" err="1"/>
              <a:t>default.rb</a:t>
            </a:r>
            <a:endParaRPr lang="en-US" dirty="0"/>
          </a:p>
        </p:txBody>
      </p:sp>
      <p:sp>
        <p:nvSpPr>
          <p:cNvPr id="7" name="Text Placeholder 6"/>
          <p:cNvSpPr>
            <a:spLocks noGrp="1"/>
          </p:cNvSpPr>
          <p:nvPr>
            <p:ph type="body" sz="quarter" idx="13"/>
          </p:nvPr>
        </p:nvSpPr>
        <p:spPr>
          <a:xfrm>
            <a:off x="1139359" y="4258733"/>
            <a:ext cx="14404273" cy="572347"/>
          </a:xfrm>
        </p:spPr>
        <p:txBody>
          <a:bodyPr/>
          <a:lstStyle/>
          <a:p>
            <a:endParaRPr lang="en-US" dirty="0"/>
          </a:p>
        </p:txBody>
      </p:sp>
    </p:spTree>
    <p:extLst>
      <p:ext uri="{BB962C8B-B14F-4D97-AF65-F5344CB8AC3E}">
        <p14:creationId xmlns:p14="http://schemas.microsoft.com/office/powerpoint/2010/main" val="1703040245"/>
      </p:ext>
    </p:extLst>
  </p:cSld>
  <p:clrMapOvr>
    <a:masterClrMapping/>
  </p:clrMapOvr>
  <p:transition spd="med">
    <p:fade/>
  </p:transition>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
            </a:r>
          </a:p>
          <a:p>
            <a:endParaRPr lang="en-US" dirty="0"/>
          </a:p>
          <a:p>
            <a:r>
              <a:rPr lang="en-US" dirty="0"/>
              <a:t>Finished in 1.22 seconds (files took 2.56 seconds to load)</a:t>
            </a:r>
          </a:p>
          <a:p>
            <a:r>
              <a:rPr lang="en-US" dirty="0"/>
              <a:t>10 examples, 0 failures</a:t>
            </a:r>
          </a:p>
        </p:txBody>
      </p:sp>
      <p:sp>
        <p:nvSpPr>
          <p:cNvPr id="3" name="Text Placeholder 2"/>
          <p:cNvSpPr>
            <a:spLocks noGrp="1"/>
          </p:cNvSpPr>
          <p:nvPr>
            <p:ph type="body" sz="quarter" idx="11"/>
          </p:nvPr>
        </p:nvSpPr>
        <p:spPr/>
        <p:txBody>
          <a:bodyPr/>
          <a:lstStyle/>
          <a:p>
            <a:r>
              <a:rPr lang="en-US" dirty="0"/>
              <a:t>&gt; chef exec </a:t>
            </a:r>
            <a:r>
              <a:rPr lang="en-US" dirty="0" err="1"/>
              <a:t>rspec</a:t>
            </a:r>
            <a:endParaRPr lang="en-US" dirty="0"/>
          </a:p>
        </p:txBody>
      </p:sp>
      <p:sp>
        <p:nvSpPr>
          <p:cNvPr id="5" name="Title 4"/>
          <p:cNvSpPr>
            <a:spLocks noGrp="1"/>
          </p:cNvSpPr>
          <p:nvPr>
            <p:ph type="title"/>
          </p:nvPr>
        </p:nvSpPr>
        <p:spPr/>
        <p:txBody>
          <a:bodyPr/>
          <a:lstStyle/>
          <a:p>
            <a:r>
              <a:rPr lang="en-US" dirty="0"/>
              <a:t>Executing the Unit Test Suite</a:t>
            </a:r>
          </a:p>
        </p:txBody>
      </p:sp>
    </p:spTree>
    <p:extLst>
      <p:ext uri="{BB962C8B-B14F-4D97-AF65-F5344CB8AC3E}">
        <p14:creationId xmlns:p14="http://schemas.microsoft.com/office/powerpoint/2010/main" val="2031725543"/>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of a </a:t>
            </a:r>
            <a:r>
              <a:rPr lang="en-US" dirty="0" err="1"/>
              <a:t>InSpec</a:t>
            </a:r>
            <a:r>
              <a:rPr lang="en-US" dirty="0"/>
              <a:t> Example</a:t>
            </a:r>
          </a:p>
        </p:txBody>
      </p:sp>
      <p:sp>
        <p:nvSpPr>
          <p:cNvPr id="3" name="Content Placeholder 2"/>
          <p:cNvSpPr>
            <a:spLocks noGrp="1"/>
          </p:cNvSpPr>
          <p:nvPr>
            <p:ph sz="quarter" idx="10"/>
          </p:nvPr>
        </p:nvSpPr>
        <p:spPr/>
        <p:txBody>
          <a:bodyPr/>
          <a:lstStyle/>
          <a:p>
            <a:r>
              <a:rPr lang="en-US" dirty="0"/>
              <a:t>unless </a:t>
            </a:r>
            <a:r>
              <a:rPr lang="en-US" dirty="0" err="1"/>
              <a:t>os.windows</a:t>
            </a:r>
            <a:r>
              <a:rPr lang="en-US" dirty="0"/>
              <a:t>?</a:t>
            </a:r>
          </a:p>
          <a:p>
            <a:r>
              <a:rPr lang="en-US" dirty="0"/>
              <a:t>  describe user('root'), :skip do</a:t>
            </a:r>
          </a:p>
          <a:p>
            <a:r>
              <a:rPr lang="en-US" dirty="0"/>
              <a:t>    it { should exist }</a:t>
            </a:r>
          </a:p>
          <a:p>
            <a:r>
              <a:rPr lang="en-US" dirty="0"/>
              <a:t>  end</a:t>
            </a:r>
          </a:p>
          <a:p>
            <a:r>
              <a:rPr lang="en-US" dirty="0"/>
              <a:t>end</a:t>
            </a:r>
          </a:p>
        </p:txBody>
      </p:sp>
      <p:sp>
        <p:nvSpPr>
          <p:cNvPr id="7" name="Content Placeholder 3"/>
          <p:cNvSpPr txBox="1">
            <a:spLocks/>
          </p:cNvSpPr>
          <p:nvPr/>
        </p:nvSpPr>
        <p:spPr bwMode="white">
          <a:xfrm>
            <a:off x="11585417" y="2253249"/>
            <a:ext cx="3959352" cy="588691"/>
          </a:xfrm>
          <a:prstGeom prst="rect">
            <a:avLst/>
          </a:prstGeom>
          <a:solidFill>
            <a:schemeClr val="accent1"/>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err="1">
                <a:solidFill>
                  <a:schemeClr val="bg1"/>
                </a:solidFill>
              </a:rPr>
              <a:t>InSpec</a:t>
            </a:r>
            <a:r>
              <a:rPr lang="en-US" dirty="0">
                <a:solidFill>
                  <a:schemeClr val="bg1"/>
                </a:solidFill>
              </a:rPr>
              <a:t> resource</a:t>
            </a:r>
          </a:p>
        </p:txBody>
      </p:sp>
      <p:sp>
        <p:nvSpPr>
          <p:cNvPr id="8" name="Content Placeholder 3"/>
          <p:cNvSpPr txBox="1">
            <a:spLocks/>
          </p:cNvSpPr>
          <p:nvPr/>
        </p:nvSpPr>
        <p:spPr bwMode="white">
          <a:xfrm>
            <a:off x="9868614" y="1132377"/>
            <a:ext cx="5676155" cy="587641"/>
          </a:xfrm>
          <a:prstGeom prst="rect">
            <a:avLst/>
          </a:prstGeom>
          <a:solidFill>
            <a:schemeClr val="accent5"/>
          </a:solidFill>
          <a:ln w="38100">
            <a:noFill/>
          </a:ln>
          <a:effectLst>
            <a:outerShdw blurRad="50800" dist="76200" dir="2700000" algn="tl"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a:solidFill>
                  <a:schemeClr val="bg1"/>
                </a:solidFill>
              </a:rPr>
              <a:t>OS conditional</a:t>
            </a:r>
          </a:p>
        </p:txBody>
      </p:sp>
      <p:sp>
        <p:nvSpPr>
          <p:cNvPr id="10" name="Content Placeholder 3"/>
          <p:cNvSpPr txBox="1">
            <a:spLocks/>
          </p:cNvSpPr>
          <p:nvPr/>
        </p:nvSpPr>
        <p:spPr bwMode="white">
          <a:xfrm>
            <a:off x="11557374" y="3530584"/>
            <a:ext cx="3959352" cy="588691"/>
          </a:xfrm>
          <a:prstGeom prst="rect">
            <a:avLst/>
          </a:prstGeom>
          <a:solidFill>
            <a:schemeClr val="accent4"/>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a:solidFill>
                  <a:schemeClr val="bg1"/>
                </a:solidFill>
              </a:rPr>
              <a:t>expectation</a:t>
            </a:r>
          </a:p>
        </p:txBody>
      </p:sp>
      <p:cxnSp>
        <p:nvCxnSpPr>
          <p:cNvPr id="13" name="Straight Connector 12"/>
          <p:cNvCxnSpPr>
            <a:endCxn id="8" idx="1"/>
          </p:cNvCxnSpPr>
          <p:nvPr/>
        </p:nvCxnSpPr>
        <p:spPr>
          <a:xfrm flipV="1">
            <a:off x="4471835" y="1426198"/>
            <a:ext cx="5396779" cy="411385"/>
          </a:xfrm>
          <a:prstGeom prst="line">
            <a:avLst/>
          </a:prstGeom>
          <a:ln w="381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a:endCxn id="7" idx="1"/>
          </p:cNvCxnSpPr>
          <p:nvPr/>
        </p:nvCxnSpPr>
        <p:spPr>
          <a:xfrm>
            <a:off x="9717438" y="2355743"/>
            <a:ext cx="1867979" cy="191852"/>
          </a:xfrm>
          <a:prstGeom prst="line">
            <a:avLst/>
          </a:prstGeom>
          <a:ln w="3810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729544" y="1820392"/>
            <a:ext cx="3796332" cy="0"/>
          </a:xfrm>
          <a:prstGeom prst="line">
            <a:avLst/>
          </a:prstGeom>
          <a:ln w="635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6" name="Straight Connector 15"/>
          <p:cNvCxnSpPr/>
          <p:nvPr/>
        </p:nvCxnSpPr>
        <p:spPr>
          <a:xfrm>
            <a:off x="2973092" y="2329253"/>
            <a:ext cx="6744346" cy="26490"/>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6" name="Straight Connector 25"/>
          <p:cNvCxnSpPr>
            <a:endCxn id="10" idx="1"/>
          </p:cNvCxnSpPr>
          <p:nvPr/>
        </p:nvCxnSpPr>
        <p:spPr>
          <a:xfrm>
            <a:off x="3458580" y="2959048"/>
            <a:ext cx="8098794" cy="865882"/>
          </a:xfrm>
          <a:prstGeom prst="line">
            <a:avLst/>
          </a:prstGeom>
          <a:ln w="381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43" name="Straight Connector 42"/>
          <p:cNvCxnSpPr/>
          <p:nvPr/>
        </p:nvCxnSpPr>
        <p:spPr>
          <a:xfrm>
            <a:off x="1592645" y="2938610"/>
            <a:ext cx="3973507" cy="20438"/>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sp>
        <p:nvSpPr>
          <p:cNvPr id="14" name="Content Placeholder 13"/>
          <p:cNvSpPr>
            <a:spLocks noGrp="1"/>
          </p:cNvSpPr>
          <p:nvPr>
            <p:ph sz="quarter" idx="12"/>
          </p:nvPr>
        </p:nvSpPr>
        <p:spPr/>
        <p:txBody>
          <a:bodyPr/>
          <a:lstStyle/>
          <a:p>
            <a:r>
              <a:rPr lang="en-US" dirty="0"/>
              <a:t>When not on Windows, I expect the user named 'root', to exist.</a:t>
            </a:r>
          </a:p>
        </p:txBody>
      </p:sp>
    </p:spTree>
    <p:extLst>
      <p:ext uri="{BB962C8B-B14F-4D97-AF65-F5344CB8AC3E}">
        <p14:creationId xmlns:p14="http://schemas.microsoft.com/office/powerpoint/2010/main" val="301159718"/>
      </p:ext>
    </p:extLst>
  </p:cSld>
  <p:clrMapOvr>
    <a:masterClrMapping/>
  </p:clrMapOvr>
  <p:transition spd="med">
    <p:fade/>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a:lnSpc>
                <a:spcPct val="80000"/>
              </a:lnSpc>
            </a:pPr>
            <a:r>
              <a:rPr lang="en-US" sz="2000" dirty="0"/>
              <a:t>-----&gt; Verifying &lt;default-centos-67&gt;...</a:t>
            </a:r>
          </a:p>
          <a:p>
            <a:pPr>
              <a:lnSpc>
                <a:spcPct val="80000"/>
              </a:lnSpc>
            </a:pPr>
            <a:r>
              <a:rPr lang="en-US" sz="2000" dirty="0"/>
              <a:t>       Use `/home/chef/apache/test/smoke/default` for testing</a:t>
            </a:r>
          </a:p>
          <a:p>
            <a:pPr>
              <a:lnSpc>
                <a:spcPct val="80000"/>
              </a:lnSpc>
            </a:pPr>
            <a:endParaRPr lang="en-US" sz="2000" dirty="0"/>
          </a:p>
          <a:p>
            <a:pPr>
              <a:lnSpc>
                <a:spcPct val="80000"/>
              </a:lnSpc>
            </a:pPr>
            <a:r>
              <a:rPr lang="en-US" sz="2000" dirty="0"/>
              <a:t>Target:  </a:t>
            </a:r>
            <a:r>
              <a:rPr lang="en-US" sz="2000" dirty="0" err="1"/>
              <a:t>ssh</a:t>
            </a:r>
            <a:r>
              <a:rPr lang="en-US" sz="2000" dirty="0"/>
              <a:t>://vagrant@127.0.0.1:2222</a:t>
            </a:r>
          </a:p>
          <a:p>
            <a:pPr>
              <a:lnSpc>
                <a:spcPct val="80000"/>
              </a:lnSpc>
            </a:pPr>
            <a:endParaRPr lang="en-US" sz="2000" dirty="0"/>
          </a:p>
          <a:p>
            <a:pPr>
              <a:lnSpc>
                <a:spcPct val="80000"/>
              </a:lnSpc>
            </a:pPr>
            <a:r>
              <a:rPr lang="en-US" sz="2000" dirty="0"/>
              <a:t>  ✔  Command curl http://</a:t>
            </a:r>
            <a:r>
              <a:rPr lang="en-US" sz="2000" dirty="0" err="1"/>
              <a:t>localhost</a:t>
            </a:r>
            <a:r>
              <a:rPr lang="en-US" sz="2000" dirty="0"/>
              <a:t> </a:t>
            </a:r>
            <a:r>
              <a:rPr lang="en-US" sz="2000" dirty="0" err="1"/>
              <a:t>stdout</a:t>
            </a:r>
            <a:r>
              <a:rPr lang="en-US" sz="2000" dirty="0"/>
              <a:t> should match /Welcome home/</a:t>
            </a:r>
          </a:p>
          <a:p>
            <a:pPr>
              <a:lnSpc>
                <a:spcPct val="80000"/>
              </a:lnSpc>
            </a:pPr>
            <a:r>
              <a:rPr lang="en-US" sz="2000" dirty="0"/>
              <a:t>  ✔  Command curl http://localhost:8080 </a:t>
            </a:r>
            <a:r>
              <a:rPr lang="en-US" sz="2000" dirty="0" err="1"/>
              <a:t>stdout</a:t>
            </a:r>
            <a:r>
              <a:rPr lang="en-US" sz="2000" dirty="0"/>
              <a:t> should match /Welcome admins/</a:t>
            </a:r>
          </a:p>
          <a:p>
            <a:pPr>
              <a:lnSpc>
                <a:spcPct val="80000"/>
              </a:lnSpc>
            </a:pPr>
            <a:endParaRPr lang="en-US" sz="2000" dirty="0"/>
          </a:p>
          <a:p>
            <a:pPr>
              <a:lnSpc>
                <a:spcPct val="80000"/>
              </a:lnSpc>
            </a:pPr>
            <a:r>
              <a:rPr lang="en-US" sz="2000" dirty="0"/>
              <a:t>Summary: 2 successful, 0 failures, 0 skipped</a:t>
            </a:r>
          </a:p>
          <a:p>
            <a:pPr>
              <a:lnSpc>
                <a:spcPct val="80000"/>
              </a:lnSpc>
            </a:pPr>
            <a:r>
              <a:rPr lang="en-US" sz="2000" dirty="0"/>
              <a:t>       Finished verifying &lt;default-centos-67&gt; (0m0.77s).</a:t>
            </a:r>
          </a:p>
          <a:p>
            <a:pPr>
              <a:lnSpc>
                <a:spcPct val="80000"/>
              </a:lnSpc>
            </a:pPr>
            <a:r>
              <a:rPr lang="en-US" sz="2000" dirty="0"/>
              <a:t>-----&gt; Kitchen is finished. (2m42.37s)</a:t>
            </a:r>
          </a:p>
        </p:txBody>
      </p:sp>
      <p:sp>
        <p:nvSpPr>
          <p:cNvPr id="3" name="Text Placeholder 2"/>
          <p:cNvSpPr>
            <a:spLocks noGrp="1"/>
          </p:cNvSpPr>
          <p:nvPr>
            <p:ph type="body" sz="quarter" idx="11"/>
          </p:nvPr>
        </p:nvSpPr>
        <p:spPr/>
        <p:txBody>
          <a:bodyPr/>
          <a:lstStyle/>
          <a:p>
            <a:r>
              <a:rPr lang="en-US" dirty="0"/>
              <a:t>&gt; kitchen converge &amp;&amp; kitchen verify</a:t>
            </a:r>
          </a:p>
        </p:txBody>
      </p:sp>
      <p:sp>
        <p:nvSpPr>
          <p:cNvPr id="5" name="Title 4"/>
          <p:cNvSpPr>
            <a:spLocks noGrp="1"/>
          </p:cNvSpPr>
          <p:nvPr>
            <p:ph type="title"/>
          </p:nvPr>
        </p:nvSpPr>
        <p:spPr/>
        <p:txBody>
          <a:bodyPr>
            <a:normAutofit fontScale="90000"/>
          </a:bodyPr>
          <a:lstStyle/>
          <a:p>
            <a:r>
              <a:rPr lang="en-US" dirty="0"/>
              <a:t>Converging and Verifying the Test Instance</a:t>
            </a:r>
          </a:p>
        </p:txBody>
      </p:sp>
    </p:spTree>
    <p:extLst>
      <p:ext uri="{BB962C8B-B14F-4D97-AF65-F5344CB8AC3E}">
        <p14:creationId xmlns:p14="http://schemas.microsoft.com/office/powerpoint/2010/main" val="73730254"/>
      </p:ext>
    </p:extLst>
  </p:cSld>
  <p:clrMapOvr>
    <a:masterClrMapping/>
  </p:clrMapOvr>
  <p:transition spd="med">
    <p:fade/>
  </p:transition>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Refactoring the Resources</a:t>
            </a:r>
          </a:p>
        </p:txBody>
      </p:sp>
      <p:sp>
        <p:nvSpPr>
          <p:cNvPr id="5" name="Content Placeholder 4"/>
          <p:cNvSpPr>
            <a:spLocks noGrp="1"/>
          </p:cNvSpPr>
          <p:nvPr>
            <p:ph sz="quarter" idx="11"/>
          </p:nvPr>
        </p:nvSpPr>
        <p:spPr/>
        <p:txBody>
          <a:bodyPr/>
          <a:lstStyle/>
          <a:p>
            <a:endParaRPr lang="en-US"/>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Define a default action for the custom resource</a:t>
            </a:r>
          </a:p>
          <a:p>
            <a:pPr marL="342900" indent="-342900">
              <a:buFont typeface="Wingdings" charset="2"/>
              <a:buChar char="ü"/>
            </a:pPr>
            <a:r>
              <a:rPr lang="en-US" dirty="0"/>
              <a:t>Set the resource name as the </a:t>
            </a:r>
            <a:r>
              <a:rPr lang="en-US" dirty="0" err="1"/>
              <a:t>site_name</a:t>
            </a:r>
            <a:r>
              <a:rPr lang="en-US" dirty="0"/>
              <a:t> property</a:t>
            </a:r>
          </a:p>
          <a:p>
            <a:pPr marL="342900" indent="-342900">
              <a:buFont typeface="Wingdings" charset="2"/>
              <a:buChar char="ü"/>
            </a:pPr>
            <a:r>
              <a:rPr lang="en-US" dirty="0"/>
              <a:t>Set the default value of the </a:t>
            </a:r>
            <a:r>
              <a:rPr lang="en-US" dirty="0" err="1"/>
              <a:t>site_port</a:t>
            </a:r>
            <a:r>
              <a:rPr lang="en-US" dirty="0"/>
              <a:t> property</a:t>
            </a:r>
          </a:p>
          <a:p>
            <a:pPr marL="342900" indent="-342900">
              <a:buFont typeface="Wingdings" charset="2"/>
              <a:buChar char="ü"/>
            </a:pPr>
            <a:r>
              <a:rPr lang="en-US" dirty="0"/>
              <a:t>Move the resource notifications to the recipe</a:t>
            </a:r>
          </a:p>
        </p:txBody>
      </p:sp>
    </p:spTree>
    <p:extLst>
      <p:ext uri="{BB962C8B-B14F-4D97-AF65-F5344CB8AC3E}">
        <p14:creationId xmlns:p14="http://schemas.microsoft.com/office/powerpoint/2010/main" val="1856381293"/>
      </p:ext>
    </p:extLst>
  </p:cSld>
  <p:clrMapOvr>
    <a:masterClrMapping/>
  </p:clrMapOvr>
  <p:transition spd="med">
    <p:fade/>
  </p:transition>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Q&amp;A</a:t>
            </a:r>
          </a:p>
        </p:txBody>
      </p:sp>
      <p:sp>
        <p:nvSpPr>
          <p:cNvPr id="3" name="Subtitle 2"/>
          <p:cNvSpPr>
            <a:spLocks noGrp="1"/>
          </p:cNvSpPr>
          <p:nvPr>
            <p:ph type="subTitle" idx="1"/>
          </p:nvPr>
        </p:nvSpPr>
        <p:spPr/>
        <p:txBody>
          <a:bodyPr/>
          <a:lstStyle/>
          <a:p>
            <a:r>
              <a:rPr lang="en-US" dirty="0"/>
              <a:t>What questions can we answer for you?</a:t>
            </a:r>
          </a:p>
        </p:txBody>
      </p:sp>
    </p:spTree>
    <p:extLst>
      <p:ext uri="{BB962C8B-B14F-4D97-AF65-F5344CB8AC3E}">
        <p14:creationId xmlns:p14="http://schemas.microsoft.com/office/powerpoint/2010/main" val="852914082"/>
      </p:ext>
    </p:extLst>
  </p:cSld>
  <p:clrMapOvr>
    <a:masterClrMapping/>
  </p:clrMapOvr>
  <p:transition spd="med">
    <p:fade/>
  </p:transition>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0879565"/>
      </p:ext>
    </p:extLst>
  </p:cSld>
  <p:clrMapOvr>
    <a:masterClrMapping/>
  </p:clrMapOvr>
  <p:transition spd="med">
    <p:fade/>
  </p:transition>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Ohai</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321428839"/>
      </p:ext>
    </p:extLst>
  </p:cSld>
  <p:clrMapOvr>
    <a:masterClrMapping/>
  </p:clrMapOvr>
  <p:transition spd="med">
    <p:fade/>
  </p:transition>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Text Placeholder 2"/>
          <p:cNvSpPr>
            <a:spLocks noGrp="1"/>
          </p:cNvSpPr>
          <p:nvPr>
            <p:ph type="body" sz="quarter" idx="12"/>
          </p:nvPr>
        </p:nvSpPr>
        <p:spPr/>
        <p:txBody>
          <a:bodyPr/>
          <a:lstStyle/>
          <a:p>
            <a:r>
              <a:rPr lang="en-US" dirty="0"/>
              <a:t>After completing this module, you should be able to:</a:t>
            </a:r>
          </a:p>
          <a:p>
            <a:endParaRPr lang="en-US" dirty="0"/>
          </a:p>
          <a:p>
            <a:pPr marL="457200" indent="-457200">
              <a:buFont typeface="Wingdings" charset="2"/>
              <a:buChar char="Ø"/>
            </a:pPr>
            <a:r>
              <a:rPr lang="en-US" dirty="0"/>
              <a:t>Execute the </a:t>
            </a:r>
            <a:r>
              <a:rPr lang="en-US" dirty="0" err="1"/>
              <a:t>Ohai</a:t>
            </a:r>
            <a:r>
              <a:rPr lang="en-US" dirty="0"/>
              <a:t> command-line tool to return an attribute</a:t>
            </a:r>
          </a:p>
          <a:p>
            <a:pPr marL="457200" indent="-457200">
              <a:buFont typeface="Wingdings" charset="2"/>
              <a:buChar char="Ø"/>
            </a:pPr>
            <a:r>
              <a:rPr lang="en-US" dirty="0"/>
              <a:t>Describe when </a:t>
            </a:r>
            <a:r>
              <a:rPr lang="en-US" dirty="0" err="1"/>
              <a:t>Ohai</a:t>
            </a:r>
            <a:r>
              <a:rPr lang="en-US" dirty="0"/>
              <a:t> is loaded in the chef-client run</a:t>
            </a:r>
          </a:p>
          <a:p>
            <a:pPr marL="457200" indent="-457200">
              <a:buFont typeface="Wingdings" charset="2"/>
              <a:buChar char="Ø"/>
            </a:pPr>
            <a:r>
              <a:rPr lang="en-US" dirty="0"/>
              <a:t>Describe when new attributes for the node are stored</a:t>
            </a:r>
          </a:p>
          <a:p>
            <a:pPr marL="457200" indent="-457200">
              <a:buFont typeface="Wingdings" charset="2"/>
              <a:buChar char="Ø"/>
            </a:pPr>
            <a:r>
              <a:rPr lang="en-US" dirty="0"/>
              <a:t>Describe precedence of attributes collected by </a:t>
            </a:r>
            <a:r>
              <a:rPr lang="en-US" dirty="0" err="1"/>
              <a:t>Ohai</a:t>
            </a:r>
            <a:endParaRPr lang="en-US" dirty="0"/>
          </a:p>
        </p:txBody>
      </p:sp>
    </p:spTree>
    <p:extLst>
      <p:ext uri="{BB962C8B-B14F-4D97-AF65-F5344CB8AC3E}">
        <p14:creationId xmlns:p14="http://schemas.microsoft.com/office/powerpoint/2010/main" val="894743690"/>
      </p:ext>
    </p:extLst>
  </p:cSld>
  <p:clrMapOvr>
    <a:masterClrMapping/>
  </p:clrMapOvr>
  <p:transition spd="med">
    <p:fade/>
  </p:transition>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Ohai</a:t>
            </a:r>
            <a:endParaRPr lang="en-US" dirty="0"/>
          </a:p>
        </p:txBody>
      </p:sp>
      <p:sp>
        <p:nvSpPr>
          <p:cNvPr id="3" name="Subtitle 2"/>
          <p:cNvSpPr>
            <a:spLocks noGrp="1"/>
          </p:cNvSpPr>
          <p:nvPr>
            <p:ph type="subTitle" idx="1"/>
          </p:nvPr>
        </p:nvSpPr>
        <p:spPr>
          <a:xfrm>
            <a:off x="1671638" y="3271838"/>
            <a:ext cx="12319000" cy="3915025"/>
          </a:xfrm>
        </p:spPr>
        <p:txBody>
          <a:bodyPr/>
          <a:lstStyle/>
          <a:p>
            <a:r>
              <a:rPr lang="en-US" dirty="0" err="1"/>
              <a:t>Ohai</a:t>
            </a:r>
            <a:r>
              <a:rPr lang="en-US" dirty="0"/>
              <a:t> is a tool that is used to detect attributes on a node, and then provide these attributes to the chef-client at the start of every chef-client run. The types of attributes </a:t>
            </a:r>
            <a:r>
              <a:rPr lang="en-US" dirty="0" err="1"/>
              <a:t>Ohai</a:t>
            </a:r>
            <a:r>
              <a:rPr lang="en-US" dirty="0"/>
              <a:t> collects include (but are not limited to):</a:t>
            </a:r>
          </a:p>
          <a:p>
            <a:endParaRPr lang="en-US" dirty="0"/>
          </a:p>
          <a:p>
            <a:pPr marL="457200" indent="-457200">
              <a:buFont typeface="Arial" charset="0"/>
              <a:buChar char="•"/>
            </a:pPr>
            <a:r>
              <a:rPr lang="en-US" dirty="0"/>
              <a:t>Platform details</a:t>
            </a:r>
          </a:p>
          <a:p>
            <a:pPr marL="457200" indent="-457200">
              <a:buFont typeface="Arial" charset="0"/>
              <a:buChar char="•"/>
            </a:pPr>
            <a:r>
              <a:rPr lang="en-US" dirty="0"/>
              <a:t>Network usage</a:t>
            </a:r>
          </a:p>
          <a:p>
            <a:pPr marL="457200" indent="-457200">
              <a:buFont typeface="Arial" charset="0"/>
              <a:buChar char="•"/>
            </a:pPr>
            <a:r>
              <a:rPr lang="en-US" dirty="0"/>
              <a:t>Memory usage</a:t>
            </a:r>
          </a:p>
          <a:p>
            <a:pPr marL="457200" indent="-457200">
              <a:buFont typeface="Arial" charset="0"/>
              <a:buChar char="•"/>
            </a:pPr>
            <a:r>
              <a:rPr lang="en-US" dirty="0"/>
              <a:t>CPU data</a:t>
            </a:r>
          </a:p>
          <a:p>
            <a:pPr marL="457200" indent="-457200">
              <a:buFont typeface="Arial" charset="0"/>
              <a:buChar char="•"/>
            </a:pPr>
            <a:endParaRPr lang="en-US" dirty="0"/>
          </a:p>
        </p:txBody>
      </p:sp>
    </p:spTree>
    <p:extLst>
      <p:ext uri="{BB962C8B-B14F-4D97-AF65-F5344CB8AC3E}">
        <p14:creationId xmlns:p14="http://schemas.microsoft.com/office/powerpoint/2010/main" val="1241450421"/>
      </p:ext>
    </p:extLst>
  </p:cSld>
  <p:clrMapOvr>
    <a:masterClrMapping/>
  </p:clrMapOvr>
  <p:transition spd="med">
    <p:fade/>
  </p:transition>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Exploring </a:t>
            </a:r>
            <a:r>
              <a:rPr lang="en-US" dirty="0" err="1"/>
              <a:t>Ohai</a:t>
            </a:r>
            <a:endParaRPr lang="en-US" dirty="0"/>
          </a:p>
        </p:txBody>
      </p:sp>
      <p:sp>
        <p:nvSpPr>
          <p:cNvPr id="3" name="Content Placeholder 2"/>
          <p:cNvSpPr>
            <a:spLocks noGrp="1"/>
          </p:cNvSpPr>
          <p:nvPr>
            <p:ph sz="quarter" idx="11"/>
          </p:nvPr>
        </p:nvSpPr>
        <p:spPr/>
        <p:txBody>
          <a:bodyPr/>
          <a:lstStyle/>
          <a:p>
            <a:r>
              <a:rPr lang="en-US" dirty="0"/>
              <a:t>To understand </a:t>
            </a:r>
            <a:r>
              <a:rPr lang="en-US" dirty="0" err="1"/>
              <a:t>Ohai</a:t>
            </a:r>
            <a:r>
              <a:rPr lang="en-US" dirty="0"/>
              <a:t> we must explore it in isolation, understand where it fits in the ecosystem, and how the data it provides is stored.</a:t>
            </a:r>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a:t>Execute </a:t>
            </a:r>
            <a:r>
              <a:rPr lang="en-US" dirty="0" err="1"/>
              <a:t>Ohai</a:t>
            </a:r>
            <a:r>
              <a:rPr lang="en-US" dirty="0"/>
              <a:t> to retrieve details about the node</a:t>
            </a:r>
          </a:p>
          <a:p>
            <a:pPr marL="342900" indent="-342900">
              <a:buFont typeface="Wingdings" charset="2"/>
              <a:buChar char="q"/>
            </a:pPr>
            <a:r>
              <a:rPr lang="en-US" dirty="0"/>
              <a:t>View </a:t>
            </a:r>
            <a:r>
              <a:rPr lang="en-US" dirty="0" err="1"/>
              <a:t>Ohai's</a:t>
            </a:r>
            <a:r>
              <a:rPr lang="en-US" dirty="0"/>
              <a:t> execution within a chef-client run</a:t>
            </a:r>
          </a:p>
          <a:p>
            <a:pPr marL="342900" indent="-342900">
              <a:buFont typeface="Wingdings" charset="2"/>
              <a:buChar char="q"/>
            </a:pPr>
            <a:r>
              <a:rPr lang="en-US" dirty="0"/>
              <a:t>Describe attributes precedence</a:t>
            </a:r>
          </a:p>
        </p:txBody>
      </p:sp>
    </p:spTree>
    <p:extLst>
      <p:ext uri="{BB962C8B-B14F-4D97-AF65-F5344CB8AC3E}">
        <p14:creationId xmlns:p14="http://schemas.microsoft.com/office/powerpoint/2010/main" val="328203452"/>
      </p:ext>
    </p:extLst>
  </p:cSld>
  <p:clrMapOvr>
    <a:masterClrMapping/>
  </p:clrMapOvr>
  <p:transition spd="med">
    <p:fade/>
  </p:transition>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All About The System </a:t>
            </a:r>
          </a:p>
        </p:txBody>
      </p:sp>
      <p:sp>
        <p:nvSpPr>
          <p:cNvPr id="3" name="Subtitle 2"/>
          <p:cNvSpPr>
            <a:spLocks noGrp="1"/>
          </p:cNvSpPr>
          <p:nvPr>
            <p:ph type="subTitle" idx="1"/>
          </p:nvPr>
        </p:nvSpPr>
        <p:spPr/>
        <p:txBody>
          <a:bodyPr/>
          <a:lstStyle/>
          <a:p>
            <a:r>
              <a:rPr lang="en-US" dirty="0"/>
              <a:t>Ohai queries the operating system with a number of commands, similar to the ones demonstrated. </a:t>
            </a:r>
          </a:p>
          <a:p>
            <a:endParaRPr lang="en-US" dirty="0"/>
          </a:p>
          <a:p>
            <a:r>
              <a:rPr lang="en-US" dirty="0"/>
              <a:t>The data is presented in JSON (JavaScript Object Notation).</a:t>
            </a:r>
          </a:p>
        </p:txBody>
      </p:sp>
    </p:spTree>
    <p:extLst>
      <p:ext uri="{BB962C8B-B14F-4D97-AF65-F5344CB8AC3E}">
        <p14:creationId xmlns:p14="http://schemas.microsoft.com/office/powerpoint/2010/main" val="1497070342"/>
      </p:ext>
    </p:extLst>
  </p:cSld>
  <p:clrMapOvr>
    <a:masterClrMapping/>
  </p:clrMapOvr>
  <p:transition spd="med">
    <p:fade/>
  </p:transition>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sz="2200" b="1" dirty="0"/>
              <a:t>{</a:t>
            </a:r>
          </a:p>
          <a:p>
            <a:r>
              <a:rPr lang="en-US" sz="2200" b="1" dirty="0"/>
              <a:t>  "kernel": {</a:t>
            </a:r>
          </a:p>
          <a:p>
            <a:r>
              <a:rPr lang="en-US" sz="2200" b="1" dirty="0"/>
              <a:t>    "name": "Linux",</a:t>
            </a:r>
          </a:p>
          <a:p>
            <a:r>
              <a:rPr lang="en-US" sz="2200" b="1" dirty="0"/>
              <a:t>    "release": "2.6.32-431.1.2.0.1.el6.x86_64",</a:t>
            </a:r>
          </a:p>
          <a:p>
            <a:r>
              <a:rPr lang="en-US" sz="2200" b="1" dirty="0"/>
              <a:t>    "version": "#1 SMP Fri Dec 13 13:06:13 UTC 2013",</a:t>
            </a:r>
          </a:p>
          <a:p>
            <a:r>
              <a:rPr lang="en-US" sz="2200" b="1" dirty="0"/>
              <a:t>    "machine": "x86_64",</a:t>
            </a:r>
          </a:p>
          <a:p>
            <a:r>
              <a:rPr lang="en-US" sz="2200" b="1" dirty="0"/>
              <a:t>    "</a:t>
            </a:r>
            <a:r>
              <a:rPr lang="en-US" sz="2200" b="1" dirty="0" err="1"/>
              <a:t>os</a:t>
            </a:r>
            <a:r>
              <a:rPr lang="en-US" sz="2200" b="1" dirty="0"/>
              <a:t>": "GNU/Linux",</a:t>
            </a:r>
          </a:p>
          <a:p>
            <a:r>
              <a:rPr lang="en-US" sz="2200" b="1" dirty="0"/>
              <a:t>    "modules": {</a:t>
            </a:r>
          </a:p>
          <a:p>
            <a:r>
              <a:rPr lang="en-US" sz="2200" b="1" dirty="0"/>
              <a:t>      "</a:t>
            </a:r>
            <a:r>
              <a:rPr lang="en-US" sz="2200" b="1" dirty="0" err="1"/>
              <a:t>veth</a:t>
            </a:r>
            <a:r>
              <a:rPr lang="en-US" sz="2200" b="1" dirty="0"/>
              <a:t>": {</a:t>
            </a:r>
          </a:p>
          <a:p>
            <a:r>
              <a:rPr lang="en-US" sz="2200" b="1" dirty="0"/>
              <a:t>        "size": "5040",</a:t>
            </a:r>
          </a:p>
          <a:p>
            <a:r>
              <a:rPr lang="en-US" sz="2200" b="1" dirty="0"/>
              <a:t>        "</a:t>
            </a:r>
            <a:r>
              <a:rPr lang="en-US" sz="2200" b="1" dirty="0" err="1"/>
              <a:t>refcount</a:t>
            </a:r>
            <a:r>
              <a:rPr lang="en-US" sz="2200" b="1" dirty="0"/>
              <a:t>": "0"</a:t>
            </a:r>
          </a:p>
          <a:p>
            <a:r>
              <a:rPr lang="en-US" sz="2200" b="1" dirty="0"/>
              <a:t>      },</a:t>
            </a:r>
          </a:p>
          <a:p>
            <a:r>
              <a:rPr lang="en-US" sz="2200" b="1" dirty="0"/>
              <a:t>      "</a:t>
            </a:r>
            <a:r>
              <a:rPr lang="en-US" sz="2200" b="1" dirty="0" err="1"/>
              <a:t>ipt_addrtype</a:t>
            </a:r>
            <a:r>
              <a:rPr lang="en-US" sz="2200" b="1" dirty="0"/>
              <a:t>": {</a:t>
            </a:r>
          </a:p>
        </p:txBody>
      </p:sp>
      <p:sp>
        <p:nvSpPr>
          <p:cNvPr id="4" name="Text Placeholder 3"/>
          <p:cNvSpPr>
            <a:spLocks noGrp="1"/>
          </p:cNvSpPr>
          <p:nvPr>
            <p:ph type="body" sz="quarter" idx="11"/>
          </p:nvPr>
        </p:nvSpPr>
        <p:spPr/>
        <p:txBody>
          <a:bodyPr/>
          <a:lstStyle/>
          <a:p>
            <a:r>
              <a:rPr lang="en-US" dirty="0"/>
              <a:t>&gt; </a:t>
            </a:r>
            <a:r>
              <a:rPr lang="en-US" dirty="0" err="1"/>
              <a:t>ohai</a:t>
            </a:r>
            <a:endParaRPr lang="en-US" dirty="0"/>
          </a:p>
        </p:txBody>
      </p:sp>
      <p:sp>
        <p:nvSpPr>
          <p:cNvPr id="2" name="Title 1"/>
          <p:cNvSpPr>
            <a:spLocks noGrp="1"/>
          </p:cNvSpPr>
          <p:nvPr>
            <p:ph type="title"/>
          </p:nvPr>
        </p:nvSpPr>
        <p:spPr/>
        <p:txBody>
          <a:bodyPr/>
          <a:lstStyle/>
          <a:p>
            <a:r>
              <a:rPr lang="en-US" dirty="0"/>
              <a:t>Running </a:t>
            </a:r>
            <a:r>
              <a:rPr lang="en-US" dirty="0" err="1"/>
              <a:t>Ohai</a:t>
            </a:r>
            <a:r>
              <a:rPr lang="en-US" dirty="0"/>
              <a:t> to Show All Attributes</a:t>
            </a:r>
          </a:p>
        </p:txBody>
      </p:sp>
    </p:spTree>
    <p:extLst>
      <p:ext uri="{BB962C8B-B14F-4D97-AF65-F5344CB8AC3E}">
        <p14:creationId xmlns:p14="http://schemas.microsoft.com/office/powerpoint/2010/main" val="248117220"/>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of a </a:t>
            </a:r>
            <a:r>
              <a:rPr lang="en-US" dirty="0" err="1"/>
              <a:t>InSpec</a:t>
            </a:r>
            <a:r>
              <a:rPr lang="en-US" dirty="0"/>
              <a:t> Example</a:t>
            </a:r>
          </a:p>
        </p:txBody>
      </p:sp>
      <p:sp>
        <p:nvSpPr>
          <p:cNvPr id="3" name="Content Placeholder 2"/>
          <p:cNvSpPr>
            <a:spLocks noGrp="1"/>
          </p:cNvSpPr>
          <p:nvPr>
            <p:ph sz="quarter" idx="10"/>
          </p:nvPr>
        </p:nvSpPr>
        <p:spPr/>
        <p:txBody>
          <a:bodyPr/>
          <a:lstStyle/>
          <a:p>
            <a:r>
              <a:rPr lang="en-US" dirty="0"/>
              <a:t>describe port(80) do</a:t>
            </a:r>
          </a:p>
          <a:p>
            <a:r>
              <a:rPr lang="en-US" dirty="0"/>
              <a:t>  it { </a:t>
            </a:r>
            <a:r>
              <a:rPr lang="en-US" dirty="0" err="1"/>
              <a:t>should_not</a:t>
            </a:r>
            <a:r>
              <a:rPr lang="en-US" dirty="0"/>
              <a:t> </a:t>
            </a:r>
            <a:r>
              <a:rPr lang="en-US" dirty="0" err="1"/>
              <a:t>be_listening</a:t>
            </a:r>
            <a:r>
              <a:rPr lang="en-US" dirty="0"/>
              <a:t> }</a:t>
            </a:r>
          </a:p>
          <a:p>
            <a:r>
              <a:rPr lang="en-US" dirty="0"/>
              <a:t>end</a:t>
            </a:r>
          </a:p>
        </p:txBody>
      </p:sp>
      <p:sp>
        <p:nvSpPr>
          <p:cNvPr id="7" name="Content Placeholder 3"/>
          <p:cNvSpPr txBox="1">
            <a:spLocks/>
          </p:cNvSpPr>
          <p:nvPr/>
        </p:nvSpPr>
        <p:spPr bwMode="white">
          <a:xfrm>
            <a:off x="11544887" y="1564156"/>
            <a:ext cx="3959352" cy="588691"/>
          </a:xfrm>
          <a:prstGeom prst="rect">
            <a:avLst/>
          </a:prstGeom>
          <a:solidFill>
            <a:schemeClr val="accent1"/>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err="1">
                <a:solidFill>
                  <a:schemeClr val="bg1"/>
                </a:solidFill>
              </a:rPr>
              <a:t>InSpec</a:t>
            </a:r>
            <a:r>
              <a:rPr lang="en-US" dirty="0">
                <a:solidFill>
                  <a:schemeClr val="bg1"/>
                </a:solidFill>
              </a:rPr>
              <a:t> resource</a:t>
            </a:r>
          </a:p>
        </p:txBody>
      </p:sp>
      <p:cxnSp>
        <p:nvCxnSpPr>
          <p:cNvPr id="18" name="Straight Connector 17"/>
          <p:cNvCxnSpPr>
            <a:endCxn id="7" idx="1"/>
          </p:cNvCxnSpPr>
          <p:nvPr/>
        </p:nvCxnSpPr>
        <p:spPr>
          <a:xfrm flipV="1">
            <a:off x="3391029" y="1858502"/>
            <a:ext cx="8153858" cy="73662"/>
          </a:xfrm>
          <a:prstGeom prst="line">
            <a:avLst/>
          </a:prstGeom>
          <a:ln w="3810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16" name="Straight Connector 15"/>
          <p:cNvCxnSpPr/>
          <p:nvPr/>
        </p:nvCxnSpPr>
        <p:spPr>
          <a:xfrm>
            <a:off x="2567790" y="1937415"/>
            <a:ext cx="1741925" cy="6842"/>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6" name="Straight Connector 25"/>
          <p:cNvCxnSpPr/>
          <p:nvPr/>
        </p:nvCxnSpPr>
        <p:spPr>
          <a:xfrm>
            <a:off x="3796332" y="2472629"/>
            <a:ext cx="8098794" cy="865882"/>
          </a:xfrm>
          <a:prstGeom prst="line">
            <a:avLst/>
          </a:prstGeom>
          <a:ln w="381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43" name="Straight Connector 42"/>
          <p:cNvCxnSpPr/>
          <p:nvPr/>
        </p:nvCxnSpPr>
        <p:spPr>
          <a:xfrm>
            <a:off x="1119792" y="2425168"/>
            <a:ext cx="6378301" cy="33950"/>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sp>
        <p:nvSpPr>
          <p:cNvPr id="14" name="Content Placeholder 13"/>
          <p:cNvSpPr>
            <a:spLocks noGrp="1"/>
          </p:cNvSpPr>
          <p:nvPr>
            <p:ph sz="quarter" idx="12"/>
          </p:nvPr>
        </p:nvSpPr>
        <p:spPr/>
        <p:txBody>
          <a:bodyPr/>
          <a:lstStyle/>
          <a:p>
            <a:r>
              <a:rPr lang="en-US" dirty="0"/>
              <a:t>When on any platform, I expect the port 80 </a:t>
            </a:r>
            <a:r>
              <a:rPr lang="en-US" b="1" dirty="0"/>
              <a:t>not</a:t>
            </a:r>
            <a:r>
              <a:rPr lang="en-US" dirty="0"/>
              <a:t> to be listening for incoming connections.</a:t>
            </a:r>
          </a:p>
        </p:txBody>
      </p:sp>
      <p:sp>
        <p:nvSpPr>
          <p:cNvPr id="10" name="Content Placeholder 3"/>
          <p:cNvSpPr txBox="1">
            <a:spLocks/>
          </p:cNvSpPr>
          <p:nvPr/>
        </p:nvSpPr>
        <p:spPr bwMode="white">
          <a:xfrm>
            <a:off x="11557374" y="3017141"/>
            <a:ext cx="3959352" cy="588691"/>
          </a:xfrm>
          <a:prstGeom prst="rect">
            <a:avLst/>
          </a:prstGeom>
          <a:solidFill>
            <a:schemeClr val="accent4"/>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a:solidFill>
                  <a:schemeClr val="bg1"/>
                </a:solidFill>
              </a:rPr>
              <a:t>expectation</a:t>
            </a:r>
          </a:p>
        </p:txBody>
      </p:sp>
    </p:spTree>
    <p:extLst>
      <p:ext uri="{BB962C8B-B14F-4D97-AF65-F5344CB8AC3E}">
        <p14:creationId xmlns:p14="http://schemas.microsoft.com/office/powerpoint/2010/main" val="1472585520"/>
      </p:ext>
    </p:extLst>
  </p:cSld>
  <p:clrMapOvr>
    <a:masterClrMapping/>
  </p:clrMapOvr>
  <p:transition spd="med">
    <p:fade/>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pt-BR" b="1" dirty="0"/>
              <a:t>[</a:t>
            </a:r>
          </a:p>
          <a:p>
            <a:r>
              <a:rPr lang="pt-BR" b="1" dirty="0"/>
              <a:t>  "172.31.57.153"</a:t>
            </a:r>
          </a:p>
          <a:p>
            <a:r>
              <a:rPr lang="pt-BR" b="1" dirty="0"/>
              <a:t>]</a:t>
            </a:r>
            <a:endParaRPr lang="en-US" b="1" dirty="0"/>
          </a:p>
        </p:txBody>
      </p:sp>
      <p:sp>
        <p:nvSpPr>
          <p:cNvPr id="4" name="Text Placeholder 3"/>
          <p:cNvSpPr>
            <a:spLocks noGrp="1"/>
          </p:cNvSpPr>
          <p:nvPr>
            <p:ph type="body" sz="quarter" idx="11"/>
          </p:nvPr>
        </p:nvSpPr>
        <p:spPr/>
        <p:txBody>
          <a:bodyPr/>
          <a:lstStyle/>
          <a:p>
            <a:r>
              <a:rPr lang="en-US" dirty="0"/>
              <a:t>&gt; </a:t>
            </a:r>
            <a:r>
              <a:rPr lang="en-US" dirty="0" err="1"/>
              <a:t>ohai</a:t>
            </a:r>
            <a:r>
              <a:rPr lang="en-US" dirty="0"/>
              <a:t> </a:t>
            </a:r>
            <a:r>
              <a:rPr lang="en-US" dirty="0" err="1"/>
              <a:t>ipaddress</a:t>
            </a:r>
            <a:endParaRPr lang="en-US" dirty="0"/>
          </a:p>
        </p:txBody>
      </p:sp>
      <p:sp>
        <p:nvSpPr>
          <p:cNvPr id="3" name="Content Placeholder 2"/>
          <p:cNvSpPr>
            <a:spLocks noGrp="1"/>
          </p:cNvSpPr>
          <p:nvPr>
            <p:ph sz="quarter" idx="12"/>
          </p:nvPr>
        </p:nvSpPr>
        <p:spPr>
          <a:xfrm>
            <a:off x="1127883" y="2874563"/>
            <a:ext cx="14420850" cy="557213"/>
          </a:xfrm>
        </p:spPr>
        <p:txBody>
          <a:bodyPr/>
          <a:lstStyle/>
          <a:p>
            <a:endParaRPr lang="en-US" dirty="0"/>
          </a:p>
        </p:txBody>
      </p:sp>
      <p:sp>
        <p:nvSpPr>
          <p:cNvPr id="2" name="Title 1"/>
          <p:cNvSpPr>
            <a:spLocks noGrp="1"/>
          </p:cNvSpPr>
          <p:nvPr>
            <p:ph type="title"/>
          </p:nvPr>
        </p:nvSpPr>
        <p:spPr/>
        <p:txBody>
          <a:bodyPr/>
          <a:lstStyle/>
          <a:p>
            <a:r>
              <a:rPr lang="en-US" dirty="0"/>
              <a:t>Running </a:t>
            </a:r>
            <a:r>
              <a:rPr lang="en-US" dirty="0" err="1"/>
              <a:t>Ohai</a:t>
            </a:r>
            <a:r>
              <a:rPr lang="en-US" dirty="0"/>
              <a:t> to Show the IP Address</a:t>
            </a:r>
          </a:p>
        </p:txBody>
      </p:sp>
    </p:spTree>
    <p:extLst>
      <p:ext uri="{BB962C8B-B14F-4D97-AF65-F5344CB8AC3E}">
        <p14:creationId xmlns:p14="http://schemas.microsoft.com/office/powerpoint/2010/main" val="685114650"/>
      </p:ext>
    </p:extLst>
  </p:cSld>
  <p:clrMapOvr>
    <a:masterClrMapping/>
  </p:clrMapOvr>
  <p:transition spd="med">
    <p:fade/>
  </p:transition>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pt-BR" b="1" dirty="0"/>
              <a:t>[</a:t>
            </a:r>
          </a:p>
          <a:p>
            <a:r>
              <a:rPr lang="pt-BR" b="1" dirty="0"/>
              <a:t>  "ip-172-31-57-153"</a:t>
            </a:r>
          </a:p>
          <a:p>
            <a:r>
              <a:rPr lang="pt-BR" b="1" dirty="0"/>
              <a:t>]</a:t>
            </a:r>
            <a:endParaRPr lang="en-US" b="1" dirty="0"/>
          </a:p>
        </p:txBody>
      </p:sp>
      <p:sp>
        <p:nvSpPr>
          <p:cNvPr id="4" name="Text Placeholder 3"/>
          <p:cNvSpPr>
            <a:spLocks noGrp="1"/>
          </p:cNvSpPr>
          <p:nvPr>
            <p:ph type="body" sz="quarter" idx="11"/>
          </p:nvPr>
        </p:nvSpPr>
        <p:spPr/>
        <p:txBody>
          <a:bodyPr/>
          <a:lstStyle/>
          <a:p>
            <a:r>
              <a:rPr lang="en-US" dirty="0"/>
              <a:t>&gt; </a:t>
            </a:r>
            <a:r>
              <a:rPr lang="en-US" dirty="0" err="1"/>
              <a:t>ohai</a:t>
            </a:r>
            <a:r>
              <a:rPr lang="en-US" dirty="0"/>
              <a:t> hostname</a:t>
            </a:r>
          </a:p>
        </p:txBody>
      </p:sp>
      <p:sp>
        <p:nvSpPr>
          <p:cNvPr id="3" name="Content Placeholder 2"/>
          <p:cNvSpPr>
            <a:spLocks noGrp="1"/>
          </p:cNvSpPr>
          <p:nvPr>
            <p:ph sz="quarter" idx="12"/>
          </p:nvPr>
        </p:nvSpPr>
        <p:spPr>
          <a:xfrm>
            <a:off x="1127883" y="2827463"/>
            <a:ext cx="14420850" cy="557213"/>
          </a:xfrm>
        </p:spPr>
        <p:txBody>
          <a:bodyPr/>
          <a:lstStyle/>
          <a:p>
            <a:endParaRPr lang="en-US"/>
          </a:p>
        </p:txBody>
      </p:sp>
      <p:sp>
        <p:nvSpPr>
          <p:cNvPr id="2" name="Title 1"/>
          <p:cNvSpPr>
            <a:spLocks noGrp="1"/>
          </p:cNvSpPr>
          <p:nvPr>
            <p:ph type="title"/>
          </p:nvPr>
        </p:nvSpPr>
        <p:spPr/>
        <p:txBody>
          <a:bodyPr/>
          <a:lstStyle/>
          <a:p>
            <a:r>
              <a:rPr lang="en-US" dirty="0"/>
              <a:t>Running </a:t>
            </a:r>
            <a:r>
              <a:rPr lang="en-US" dirty="0" err="1"/>
              <a:t>Ohai</a:t>
            </a:r>
            <a:r>
              <a:rPr lang="en-US" dirty="0"/>
              <a:t> to Show the Hostname</a:t>
            </a:r>
          </a:p>
        </p:txBody>
      </p:sp>
    </p:spTree>
    <p:extLst>
      <p:ext uri="{BB962C8B-B14F-4D97-AF65-F5344CB8AC3E}">
        <p14:creationId xmlns:p14="http://schemas.microsoft.com/office/powerpoint/2010/main" val="1472055995"/>
      </p:ext>
    </p:extLst>
  </p:cSld>
  <p:clrMapOvr>
    <a:masterClrMapping/>
  </p:clrMapOvr>
  <p:transition spd="med">
    <p:fade/>
  </p:transition>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quarter" idx="10"/>
          </p:nvPr>
        </p:nvSpPr>
        <p:spPr/>
        <p:txBody>
          <a:bodyPr/>
          <a:lstStyle/>
          <a:p>
            <a:r>
              <a:rPr lang="en-US" sz="1800" dirty="0"/>
              <a:t>{</a:t>
            </a:r>
          </a:p>
          <a:p>
            <a:r>
              <a:rPr lang="en-US" sz="1800" dirty="0"/>
              <a:t>  "swap": {</a:t>
            </a:r>
          </a:p>
          <a:p>
            <a:r>
              <a:rPr lang="en-US" sz="1800" dirty="0"/>
              <a:t>    "cached": "0kB",</a:t>
            </a:r>
          </a:p>
          <a:p>
            <a:r>
              <a:rPr lang="en-US" sz="1800" dirty="0"/>
              <a:t>    "total": "0kB",</a:t>
            </a:r>
          </a:p>
          <a:p>
            <a:r>
              <a:rPr lang="en-US" sz="1800" dirty="0"/>
              <a:t>    "free": "0kB"</a:t>
            </a:r>
          </a:p>
          <a:p>
            <a:r>
              <a:rPr lang="en-US" sz="1800" dirty="0"/>
              <a:t>  },</a:t>
            </a:r>
          </a:p>
          <a:p>
            <a:r>
              <a:rPr lang="en-US" sz="1800" dirty="0"/>
              <a:t>  "</a:t>
            </a:r>
            <a:r>
              <a:rPr lang="en-US" sz="1800" dirty="0" err="1"/>
              <a:t>hugepages</a:t>
            </a:r>
            <a:r>
              <a:rPr lang="en-US" sz="1800" dirty="0"/>
              <a:t>": {</a:t>
            </a:r>
          </a:p>
          <a:p>
            <a:r>
              <a:rPr lang="en-US" sz="1800" dirty="0"/>
              <a:t>    "total": "0",</a:t>
            </a:r>
          </a:p>
          <a:p>
            <a:r>
              <a:rPr lang="en-US" sz="1800" dirty="0"/>
              <a:t>    "free": "0",</a:t>
            </a:r>
          </a:p>
          <a:p>
            <a:r>
              <a:rPr lang="en-US" sz="1800" dirty="0"/>
              <a:t>    "reserved": "0",</a:t>
            </a:r>
          </a:p>
          <a:p>
            <a:r>
              <a:rPr lang="en-US" sz="1800" dirty="0"/>
              <a:t>    "surplus": "0"</a:t>
            </a:r>
          </a:p>
          <a:p>
            <a:r>
              <a:rPr lang="en-US" sz="1800" dirty="0"/>
              <a:t>  },</a:t>
            </a:r>
          </a:p>
          <a:p>
            <a:r>
              <a:rPr lang="en-US" sz="1800" dirty="0"/>
              <a:t>  "total": "1018184kB",</a:t>
            </a:r>
          </a:p>
          <a:p>
            <a:r>
              <a:rPr lang="en-US" sz="1800" dirty="0"/>
              <a:t>  "free": "280972kB",</a:t>
            </a:r>
          </a:p>
          <a:p>
            <a:r>
              <a:rPr lang="en-US" sz="1800" dirty="0"/>
              <a:t>  "buffers": "54340kB",</a:t>
            </a:r>
          </a:p>
          <a:p>
            <a:r>
              <a:rPr lang="en-US" sz="1800" dirty="0"/>
              <a:t> </a:t>
            </a:r>
          </a:p>
        </p:txBody>
      </p:sp>
      <p:sp>
        <p:nvSpPr>
          <p:cNvPr id="4" name="Text Placeholder 3"/>
          <p:cNvSpPr>
            <a:spLocks noGrp="1"/>
          </p:cNvSpPr>
          <p:nvPr>
            <p:ph type="body" sz="quarter" idx="11"/>
          </p:nvPr>
        </p:nvSpPr>
        <p:spPr/>
        <p:txBody>
          <a:bodyPr/>
          <a:lstStyle/>
          <a:p>
            <a:r>
              <a:rPr lang="en-US"/>
              <a:t>&gt; ohai memory</a:t>
            </a:r>
            <a:endParaRPr lang="en-US" dirty="0"/>
          </a:p>
        </p:txBody>
      </p:sp>
      <p:sp>
        <p:nvSpPr>
          <p:cNvPr id="5" name="Content Placeholder 4"/>
          <p:cNvSpPr>
            <a:spLocks noGrp="1"/>
          </p:cNvSpPr>
          <p:nvPr>
            <p:ph sz="quarter" idx="12"/>
          </p:nvPr>
        </p:nvSpPr>
        <p:spPr>
          <a:xfrm>
            <a:off x="1121103" y="6788861"/>
            <a:ext cx="14422528" cy="392990"/>
          </a:xfrm>
        </p:spPr>
        <p:txBody>
          <a:bodyPr/>
          <a:lstStyle/>
          <a:p>
            <a:endParaRPr lang="en-US" dirty="0"/>
          </a:p>
        </p:txBody>
      </p:sp>
      <p:sp>
        <p:nvSpPr>
          <p:cNvPr id="2" name="Title 1"/>
          <p:cNvSpPr>
            <a:spLocks noGrp="1"/>
          </p:cNvSpPr>
          <p:nvPr>
            <p:ph type="title"/>
          </p:nvPr>
        </p:nvSpPr>
        <p:spPr/>
        <p:txBody>
          <a:bodyPr/>
          <a:lstStyle/>
          <a:p>
            <a:r>
              <a:rPr lang="en-US" dirty="0"/>
              <a:t>Running </a:t>
            </a:r>
            <a:r>
              <a:rPr lang="en-US" dirty="0" err="1"/>
              <a:t>Ohai</a:t>
            </a:r>
            <a:r>
              <a:rPr lang="en-US" dirty="0"/>
              <a:t> to Show the Memory</a:t>
            </a:r>
          </a:p>
        </p:txBody>
      </p:sp>
    </p:spTree>
    <p:extLst>
      <p:ext uri="{BB962C8B-B14F-4D97-AF65-F5344CB8AC3E}">
        <p14:creationId xmlns:p14="http://schemas.microsoft.com/office/powerpoint/2010/main" val="1299630872"/>
      </p:ext>
    </p:extLst>
  </p:cSld>
  <p:clrMapOvr>
    <a:masterClrMapping/>
  </p:clrMapOvr>
  <p:transition spd="med">
    <p:fade/>
  </p:transition>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quarter" idx="10"/>
          </p:nvPr>
        </p:nvSpPr>
        <p:spPr/>
        <p:txBody>
          <a:bodyPr/>
          <a:lstStyle/>
          <a:p>
            <a:r>
              <a:rPr lang="pt-BR" dirty="0"/>
              <a:t>[</a:t>
            </a:r>
          </a:p>
          <a:p>
            <a:r>
              <a:rPr lang="pt-BR" dirty="0"/>
              <a:t>  "1018184kB"</a:t>
            </a:r>
          </a:p>
          <a:p>
            <a:r>
              <a:rPr lang="pt-BR" dirty="0"/>
              <a:t>]</a:t>
            </a:r>
          </a:p>
        </p:txBody>
      </p:sp>
      <p:sp>
        <p:nvSpPr>
          <p:cNvPr id="4" name="Text Placeholder 3"/>
          <p:cNvSpPr>
            <a:spLocks noGrp="1"/>
          </p:cNvSpPr>
          <p:nvPr>
            <p:ph type="body" sz="quarter" idx="11"/>
          </p:nvPr>
        </p:nvSpPr>
        <p:spPr/>
        <p:txBody>
          <a:bodyPr/>
          <a:lstStyle/>
          <a:p>
            <a:r>
              <a:rPr lang="en-US" dirty="0"/>
              <a:t>&gt; </a:t>
            </a:r>
            <a:r>
              <a:rPr lang="en-US" dirty="0" err="1"/>
              <a:t>ohai</a:t>
            </a:r>
            <a:r>
              <a:rPr lang="en-US" dirty="0"/>
              <a:t> memory/total</a:t>
            </a:r>
          </a:p>
        </p:txBody>
      </p:sp>
      <p:sp>
        <p:nvSpPr>
          <p:cNvPr id="5" name="Content Placeholder 4"/>
          <p:cNvSpPr>
            <a:spLocks noGrp="1"/>
          </p:cNvSpPr>
          <p:nvPr>
            <p:ph sz="quarter" idx="12"/>
          </p:nvPr>
        </p:nvSpPr>
        <p:spPr>
          <a:xfrm>
            <a:off x="1127883" y="2795379"/>
            <a:ext cx="14420850" cy="557213"/>
          </a:xfrm>
        </p:spPr>
        <p:txBody>
          <a:bodyPr/>
          <a:lstStyle/>
          <a:p>
            <a:endParaRPr lang="en-US"/>
          </a:p>
        </p:txBody>
      </p:sp>
      <p:sp>
        <p:nvSpPr>
          <p:cNvPr id="2" name="Title 1"/>
          <p:cNvSpPr>
            <a:spLocks noGrp="1"/>
          </p:cNvSpPr>
          <p:nvPr>
            <p:ph type="title"/>
          </p:nvPr>
        </p:nvSpPr>
        <p:spPr/>
        <p:txBody>
          <a:bodyPr/>
          <a:lstStyle/>
          <a:p>
            <a:r>
              <a:rPr lang="en-US" dirty="0"/>
              <a:t>Running </a:t>
            </a:r>
            <a:r>
              <a:rPr lang="en-US" dirty="0" err="1"/>
              <a:t>Ohai</a:t>
            </a:r>
            <a:r>
              <a:rPr lang="en-US" dirty="0"/>
              <a:t> to Show the Total Memory</a:t>
            </a:r>
          </a:p>
        </p:txBody>
      </p:sp>
    </p:spTree>
    <p:extLst>
      <p:ext uri="{BB962C8B-B14F-4D97-AF65-F5344CB8AC3E}">
        <p14:creationId xmlns:p14="http://schemas.microsoft.com/office/powerpoint/2010/main" val="655958338"/>
      </p:ext>
    </p:extLst>
  </p:cSld>
  <p:clrMapOvr>
    <a:masterClrMapping/>
  </p:clrMapOvr>
  <p:transition spd="med">
    <p:fade/>
  </p:transition>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de-DE" dirty="0"/>
              <a:t>{</a:t>
            </a:r>
          </a:p>
          <a:p>
            <a:r>
              <a:rPr lang="de-DE" dirty="0"/>
              <a:t>  "0": {</a:t>
            </a:r>
          </a:p>
          <a:p>
            <a:r>
              <a:rPr lang="de-DE" dirty="0"/>
              <a:t>    "vendor_id": "GenuineIntel",</a:t>
            </a:r>
          </a:p>
          <a:p>
            <a:r>
              <a:rPr lang="de-DE" dirty="0"/>
              <a:t>    "family": "6",</a:t>
            </a:r>
          </a:p>
          <a:p>
            <a:r>
              <a:rPr lang="de-DE" dirty="0"/>
              <a:t>    "model": "63",</a:t>
            </a:r>
          </a:p>
          <a:p>
            <a:r>
              <a:rPr lang="de-DE" dirty="0"/>
              <a:t>    "model_name": "Intel(R) Xeon(R) CPU E5-2676 v3 @ 2.40GHz",</a:t>
            </a:r>
          </a:p>
          <a:p>
            <a:r>
              <a:rPr lang="de-DE" dirty="0"/>
              <a:t>    "stepping": "2",</a:t>
            </a:r>
          </a:p>
          <a:p>
            <a:r>
              <a:rPr lang="de-DE" dirty="0"/>
              <a:t>    "mhz": "2400.078",</a:t>
            </a:r>
          </a:p>
          <a:p>
            <a:r>
              <a:rPr lang="de-DE" dirty="0"/>
              <a:t>    "cache_size": "30720 KB",</a:t>
            </a:r>
          </a:p>
          <a:p>
            <a:r>
              <a:rPr lang="de-DE" dirty="0"/>
              <a:t>    "physical_id": "0",</a:t>
            </a:r>
          </a:p>
        </p:txBody>
      </p:sp>
      <p:sp>
        <p:nvSpPr>
          <p:cNvPr id="4" name="Text Placeholder 3"/>
          <p:cNvSpPr>
            <a:spLocks noGrp="1"/>
          </p:cNvSpPr>
          <p:nvPr>
            <p:ph type="body" sz="quarter" idx="11"/>
          </p:nvPr>
        </p:nvSpPr>
        <p:spPr/>
        <p:txBody>
          <a:bodyPr/>
          <a:lstStyle/>
          <a:p>
            <a:r>
              <a:rPr lang="en-US" dirty="0"/>
              <a:t>&gt; </a:t>
            </a:r>
            <a:r>
              <a:rPr lang="en-US" dirty="0" err="1"/>
              <a:t>ohai</a:t>
            </a:r>
            <a:r>
              <a:rPr lang="en-US" dirty="0"/>
              <a:t> </a:t>
            </a:r>
            <a:r>
              <a:rPr lang="en-US" dirty="0" err="1"/>
              <a:t>cpu</a:t>
            </a:r>
            <a:endParaRPr lang="en-US" dirty="0"/>
          </a:p>
        </p:txBody>
      </p:sp>
      <p:sp>
        <p:nvSpPr>
          <p:cNvPr id="3" name="Content Placeholder 2"/>
          <p:cNvSpPr>
            <a:spLocks noGrp="1"/>
          </p:cNvSpPr>
          <p:nvPr>
            <p:ph sz="quarter" idx="12"/>
          </p:nvPr>
        </p:nvSpPr>
        <p:spPr>
          <a:xfrm>
            <a:off x="1127883" y="2843507"/>
            <a:ext cx="14420850" cy="557213"/>
          </a:xfrm>
        </p:spPr>
        <p:txBody>
          <a:bodyPr/>
          <a:lstStyle/>
          <a:p>
            <a:endParaRPr lang="en-US"/>
          </a:p>
        </p:txBody>
      </p:sp>
      <p:sp>
        <p:nvSpPr>
          <p:cNvPr id="2" name="Title 1"/>
          <p:cNvSpPr>
            <a:spLocks noGrp="1"/>
          </p:cNvSpPr>
          <p:nvPr>
            <p:ph type="title"/>
          </p:nvPr>
        </p:nvSpPr>
        <p:spPr/>
        <p:txBody>
          <a:bodyPr/>
          <a:lstStyle/>
          <a:p>
            <a:r>
              <a:rPr lang="en-US" dirty="0"/>
              <a:t>Running </a:t>
            </a:r>
            <a:r>
              <a:rPr lang="en-US" dirty="0" err="1"/>
              <a:t>Ohai</a:t>
            </a:r>
            <a:r>
              <a:rPr lang="en-US" dirty="0"/>
              <a:t> to Show the CPU</a:t>
            </a:r>
          </a:p>
        </p:txBody>
      </p:sp>
    </p:spTree>
    <p:extLst>
      <p:ext uri="{BB962C8B-B14F-4D97-AF65-F5344CB8AC3E}">
        <p14:creationId xmlns:p14="http://schemas.microsoft.com/office/powerpoint/2010/main" val="1921111886"/>
      </p:ext>
    </p:extLst>
  </p:cSld>
  <p:clrMapOvr>
    <a:masterClrMapping/>
  </p:clrMapOvr>
  <p:transition spd="med">
    <p:fade/>
  </p:transition>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pt-BR" dirty="0"/>
              <a:t>{</a:t>
            </a:r>
          </a:p>
          <a:p>
            <a:r>
              <a:rPr lang="pt-BR" dirty="0"/>
              <a:t>  "vendor_id": "GenuineIntel",</a:t>
            </a:r>
          </a:p>
          <a:p>
            <a:r>
              <a:rPr lang="pt-BR" dirty="0"/>
              <a:t>  "family": "6",</a:t>
            </a:r>
          </a:p>
          <a:p>
            <a:r>
              <a:rPr lang="pt-BR" dirty="0"/>
              <a:t>  "model": "63",</a:t>
            </a:r>
          </a:p>
          <a:p>
            <a:r>
              <a:rPr lang="pt-BR" dirty="0"/>
              <a:t>  "model_name": "Intel(R) Xeon(R) CPU E5-2676 v3 @ 2.40GHz",</a:t>
            </a:r>
          </a:p>
          <a:p>
            <a:r>
              <a:rPr lang="pt-BR" dirty="0"/>
              <a:t>  "stepping": "2",</a:t>
            </a:r>
          </a:p>
          <a:p>
            <a:r>
              <a:rPr lang="pt-BR" dirty="0"/>
              <a:t>  "mhz": "2400.078",</a:t>
            </a:r>
          </a:p>
          <a:p>
            <a:r>
              <a:rPr lang="pt-BR" dirty="0"/>
              <a:t>  "cache_size": "30720 KB",</a:t>
            </a:r>
          </a:p>
          <a:p>
            <a:r>
              <a:rPr lang="pt-BR" dirty="0"/>
              <a:t>  "physical_id": "0",</a:t>
            </a:r>
          </a:p>
          <a:p>
            <a:r>
              <a:rPr lang="pt-BR" dirty="0"/>
              <a:t>  "core_id": "0",</a:t>
            </a:r>
          </a:p>
        </p:txBody>
      </p:sp>
      <p:sp>
        <p:nvSpPr>
          <p:cNvPr id="4" name="Text Placeholder 3"/>
          <p:cNvSpPr>
            <a:spLocks noGrp="1"/>
          </p:cNvSpPr>
          <p:nvPr>
            <p:ph type="body" sz="quarter" idx="11"/>
          </p:nvPr>
        </p:nvSpPr>
        <p:spPr/>
        <p:txBody>
          <a:bodyPr/>
          <a:lstStyle/>
          <a:p>
            <a:r>
              <a:rPr lang="en-US" dirty="0"/>
              <a:t>&gt; </a:t>
            </a:r>
            <a:r>
              <a:rPr lang="en-US" dirty="0" err="1"/>
              <a:t>ohai</a:t>
            </a:r>
            <a:r>
              <a:rPr lang="en-US" dirty="0"/>
              <a:t> </a:t>
            </a:r>
            <a:r>
              <a:rPr lang="en-US" dirty="0" err="1"/>
              <a:t>cpu</a:t>
            </a:r>
            <a:r>
              <a:rPr lang="en-US" dirty="0"/>
              <a:t>/0</a:t>
            </a:r>
          </a:p>
        </p:txBody>
      </p:sp>
      <p:sp>
        <p:nvSpPr>
          <p:cNvPr id="3" name="Content Placeholder 2"/>
          <p:cNvSpPr>
            <a:spLocks noGrp="1"/>
          </p:cNvSpPr>
          <p:nvPr>
            <p:ph sz="quarter" idx="12"/>
          </p:nvPr>
        </p:nvSpPr>
        <p:spPr>
          <a:xfrm>
            <a:off x="1127883" y="5490451"/>
            <a:ext cx="14420850" cy="557213"/>
          </a:xfrm>
        </p:spPr>
        <p:txBody>
          <a:bodyPr/>
          <a:lstStyle/>
          <a:p>
            <a:endParaRPr lang="en-US" dirty="0"/>
          </a:p>
        </p:txBody>
      </p:sp>
      <p:sp>
        <p:nvSpPr>
          <p:cNvPr id="2" name="Title 1"/>
          <p:cNvSpPr>
            <a:spLocks noGrp="1"/>
          </p:cNvSpPr>
          <p:nvPr>
            <p:ph type="title"/>
          </p:nvPr>
        </p:nvSpPr>
        <p:spPr/>
        <p:txBody>
          <a:bodyPr/>
          <a:lstStyle/>
          <a:p>
            <a:r>
              <a:rPr lang="en-US" dirty="0"/>
              <a:t>Running </a:t>
            </a:r>
            <a:r>
              <a:rPr lang="en-US" dirty="0" err="1"/>
              <a:t>Ohai</a:t>
            </a:r>
            <a:r>
              <a:rPr lang="en-US" dirty="0"/>
              <a:t> to Show the First CPU</a:t>
            </a:r>
          </a:p>
        </p:txBody>
      </p:sp>
    </p:spTree>
    <p:extLst>
      <p:ext uri="{BB962C8B-B14F-4D97-AF65-F5344CB8AC3E}">
        <p14:creationId xmlns:p14="http://schemas.microsoft.com/office/powerpoint/2010/main" val="558316838"/>
      </p:ext>
    </p:extLst>
  </p:cSld>
  <p:clrMapOvr>
    <a:masterClrMapping/>
  </p:clrMapOvr>
  <p:transition spd="med">
    <p:fade/>
  </p:transition>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pt-BR" dirty="0"/>
              <a:t>[</a:t>
            </a:r>
          </a:p>
          <a:p>
            <a:r>
              <a:rPr lang="pt-BR" dirty="0"/>
              <a:t>  "2400.078"</a:t>
            </a:r>
          </a:p>
          <a:p>
            <a:r>
              <a:rPr lang="pt-BR" dirty="0"/>
              <a:t>]</a:t>
            </a:r>
          </a:p>
        </p:txBody>
      </p:sp>
      <p:sp>
        <p:nvSpPr>
          <p:cNvPr id="4" name="Text Placeholder 3"/>
          <p:cNvSpPr>
            <a:spLocks noGrp="1"/>
          </p:cNvSpPr>
          <p:nvPr>
            <p:ph type="body" sz="quarter" idx="11"/>
          </p:nvPr>
        </p:nvSpPr>
        <p:spPr/>
        <p:txBody>
          <a:bodyPr/>
          <a:lstStyle/>
          <a:p>
            <a:r>
              <a:rPr lang="en-US" dirty="0"/>
              <a:t>&gt; </a:t>
            </a:r>
            <a:r>
              <a:rPr lang="en-US" dirty="0" err="1"/>
              <a:t>ohai</a:t>
            </a:r>
            <a:r>
              <a:rPr lang="en-US" dirty="0"/>
              <a:t> </a:t>
            </a:r>
            <a:r>
              <a:rPr lang="en-US" dirty="0" err="1"/>
              <a:t>cpu</a:t>
            </a:r>
            <a:r>
              <a:rPr lang="en-US" dirty="0"/>
              <a:t>/0/</a:t>
            </a:r>
            <a:r>
              <a:rPr lang="en-US" dirty="0" err="1"/>
              <a:t>mhz</a:t>
            </a:r>
            <a:endParaRPr lang="en-US" dirty="0"/>
          </a:p>
        </p:txBody>
      </p:sp>
      <p:sp>
        <p:nvSpPr>
          <p:cNvPr id="3" name="Content Placeholder 2"/>
          <p:cNvSpPr>
            <a:spLocks noGrp="1"/>
          </p:cNvSpPr>
          <p:nvPr>
            <p:ph sz="quarter" idx="12"/>
          </p:nvPr>
        </p:nvSpPr>
        <p:spPr>
          <a:xfrm>
            <a:off x="1127883" y="2811422"/>
            <a:ext cx="14420850" cy="557213"/>
          </a:xfrm>
        </p:spPr>
        <p:txBody>
          <a:bodyPr/>
          <a:lstStyle/>
          <a:p>
            <a:endParaRPr lang="en-US"/>
          </a:p>
        </p:txBody>
      </p:sp>
      <p:sp>
        <p:nvSpPr>
          <p:cNvPr id="2" name="Title 1"/>
          <p:cNvSpPr>
            <a:spLocks noGrp="1"/>
          </p:cNvSpPr>
          <p:nvPr>
            <p:ph type="title"/>
          </p:nvPr>
        </p:nvSpPr>
        <p:spPr/>
        <p:txBody>
          <a:bodyPr/>
          <a:lstStyle/>
          <a:p>
            <a:r>
              <a:rPr lang="en-US" dirty="0"/>
              <a:t>Running </a:t>
            </a:r>
            <a:r>
              <a:rPr lang="en-US" dirty="0" err="1"/>
              <a:t>Ohai</a:t>
            </a:r>
            <a:r>
              <a:rPr lang="en-US" dirty="0"/>
              <a:t> to Show the First CPU </a:t>
            </a:r>
            <a:r>
              <a:rPr lang="en-US" dirty="0" err="1"/>
              <a:t>Mhz</a:t>
            </a:r>
            <a:endParaRPr lang="en-US" dirty="0"/>
          </a:p>
        </p:txBody>
      </p:sp>
    </p:spTree>
    <p:extLst>
      <p:ext uri="{BB962C8B-B14F-4D97-AF65-F5344CB8AC3E}">
        <p14:creationId xmlns:p14="http://schemas.microsoft.com/office/powerpoint/2010/main" val="2047854295"/>
      </p:ext>
    </p:extLst>
  </p:cSld>
  <p:clrMapOvr>
    <a:masterClrMapping/>
  </p:clrMapOvr>
  <p:transition spd="med">
    <p:fade/>
  </p:transition>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Ohai</a:t>
            </a:r>
            <a:r>
              <a:rPr lang="en-US" dirty="0"/>
              <a:t> is Composed of Plugins</a:t>
            </a:r>
          </a:p>
        </p:txBody>
      </p:sp>
      <p:sp>
        <p:nvSpPr>
          <p:cNvPr id="3" name="Subtitle 2"/>
          <p:cNvSpPr>
            <a:spLocks noGrp="1"/>
          </p:cNvSpPr>
          <p:nvPr>
            <p:ph type="subTitle" idx="1"/>
          </p:nvPr>
        </p:nvSpPr>
        <p:spPr>
          <a:xfrm>
            <a:off x="1671638" y="3271839"/>
            <a:ext cx="6249987" cy="4364036"/>
          </a:xfrm>
        </p:spPr>
        <p:txBody>
          <a:bodyPr/>
          <a:lstStyle/>
          <a:p>
            <a:r>
              <a:rPr lang="en-US" dirty="0" err="1"/>
              <a:t>Ohai</a:t>
            </a:r>
            <a:r>
              <a:rPr lang="en-US" dirty="0"/>
              <a:t> is packaged with a core set of plugins that are automatically loaded when executing </a:t>
            </a:r>
            <a:r>
              <a:rPr lang="en-US" dirty="0" err="1"/>
              <a:t>Ohai</a:t>
            </a:r>
            <a:r>
              <a:rPr lang="en-US" dirty="0"/>
              <a:t>.</a:t>
            </a:r>
          </a:p>
          <a:p>
            <a:endParaRPr lang="en-US" dirty="0"/>
          </a:p>
          <a:p>
            <a:r>
              <a:rPr lang="en-US" dirty="0"/>
              <a:t>These plugins provide the attributes we see in the JSON output (e.g. </a:t>
            </a:r>
            <a:r>
              <a:rPr lang="en-US" dirty="0" err="1"/>
              <a:t>ipaddress</a:t>
            </a:r>
            <a:r>
              <a:rPr lang="en-US" dirty="0"/>
              <a:t>, hostname, memory, </a:t>
            </a:r>
            <a:r>
              <a:rPr lang="en-US" dirty="0" err="1"/>
              <a:t>cpu</a:t>
            </a:r>
            <a:r>
              <a:rPr lang="en-US" dirty="0"/>
              <a:t>).</a:t>
            </a:r>
          </a:p>
        </p:txBody>
      </p:sp>
      <p:sp>
        <p:nvSpPr>
          <p:cNvPr id="6" name="Rectangle 5"/>
          <p:cNvSpPr/>
          <p:nvPr/>
        </p:nvSpPr>
        <p:spPr bwMode="auto">
          <a:xfrm>
            <a:off x="7437858" y="4386222"/>
            <a:ext cx="2286000" cy="540929"/>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b="1" dirty="0" err="1">
                <a:gradFill>
                  <a:gsLst>
                    <a:gs pos="0">
                      <a:srgbClr val="FFFFFF"/>
                    </a:gs>
                    <a:gs pos="100000">
                      <a:srgbClr val="FFFFFF"/>
                    </a:gs>
                  </a:gsLst>
                  <a:lin ang="5400000" scaled="0"/>
                </a:gradFill>
              </a:rPr>
              <a:t>Ohai</a:t>
            </a:r>
            <a:endParaRPr lang="en-US" sz="2400" b="1" dirty="0">
              <a:gradFill>
                <a:gsLst>
                  <a:gs pos="0">
                    <a:srgbClr val="FFFFFF"/>
                  </a:gs>
                  <a:gs pos="100000">
                    <a:srgbClr val="FFFFFF"/>
                  </a:gs>
                </a:gsLst>
                <a:lin ang="5400000" scaled="0"/>
              </a:gradFill>
            </a:endParaRPr>
          </a:p>
        </p:txBody>
      </p:sp>
      <p:sp>
        <p:nvSpPr>
          <p:cNvPr id="7" name="Rectangle 6"/>
          <p:cNvSpPr/>
          <p:nvPr/>
        </p:nvSpPr>
        <p:spPr bwMode="auto">
          <a:xfrm>
            <a:off x="10874375" y="4269880"/>
            <a:ext cx="5186698" cy="444500"/>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b="1" dirty="0" err="1">
                <a:solidFill>
                  <a:schemeClr val="bg1"/>
                </a:solidFill>
              </a:rPr>
              <a:t>NetworkAddresses</a:t>
            </a:r>
            <a:endParaRPr lang="en-US" sz="2400" b="1" dirty="0">
              <a:solidFill>
                <a:schemeClr val="bg1"/>
              </a:solidFill>
            </a:endParaRPr>
          </a:p>
        </p:txBody>
      </p:sp>
      <p:sp>
        <p:nvSpPr>
          <p:cNvPr id="8" name="Rectangle 7"/>
          <p:cNvSpPr/>
          <p:nvPr/>
        </p:nvSpPr>
        <p:spPr bwMode="auto">
          <a:xfrm>
            <a:off x="10882135" y="5224117"/>
            <a:ext cx="5176315" cy="444500"/>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sz="2400" b="1" dirty="0">
                <a:solidFill>
                  <a:schemeClr val="bg1"/>
                </a:solidFill>
              </a:rPr>
              <a:t>Hostname</a:t>
            </a:r>
          </a:p>
        </p:txBody>
      </p:sp>
      <p:sp>
        <p:nvSpPr>
          <p:cNvPr id="9" name="Rectangle 8"/>
          <p:cNvSpPr/>
          <p:nvPr/>
        </p:nvSpPr>
        <p:spPr bwMode="auto">
          <a:xfrm>
            <a:off x="10872788" y="6192341"/>
            <a:ext cx="5178788" cy="444500"/>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b="1" dirty="0">
                <a:solidFill>
                  <a:schemeClr val="bg1"/>
                </a:solidFill>
              </a:rPr>
              <a:t>Memory</a:t>
            </a:r>
            <a:endParaRPr lang="en-US" sz="2400" b="1" dirty="0">
              <a:solidFill>
                <a:schemeClr val="bg1"/>
              </a:solidFill>
            </a:endParaRPr>
          </a:p>
        </p:txBody>
      </p:sp>
      <p:sp>
        <p:nvSpPr>
          <p:cNvPr id="10" name="Rectangle 9"/>
          <p:cNvSpPr/>
          <p:nvPr/>
        </p:nvSpPr>
        <p:spPr bwMode="auto">
          <a:xfrm>
            <a:off x="10872788" y="7168554"/>
            <a:ext cx="5178788" cy="444500"/>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sz="2400" b="1" dirty="0">
                <a:solidFill>
                  <a:schemeClr val="bg1"/>
                </a:solidFill>
              </a:rPr>
              <a:t>CPU</a:t>
            </a:r>
          </a:p>
        </p:txBody>
      </p:sp>
      <p:sp>
        <p:nvSpPr>
          <p:cNvPr id="11" name="Rectangle 10"/>
          <p:cNvSpPr/>
          <p:nvPr/>
        </p:nvSpPr>
        <p:spPr bwMode="auto">
          <a:xfrm>
            <a:off x="10875913" y="4715918"/>
            <a:ext cx="5182708" cy="444500"/>
          </a:xfrm>
          <a:prstGeom prst="rect">
            <a:avLst/>
          </a:prstGeom>
          <a:solidFill>
            <a:schemeClr val="bg1">
              <a:lumMod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marL="91440" defTabSz="914099"/>
            <a:r>
              <a:rPr lang="en-US" sz="2000" b="1" dirty="0" err="1">
                <a:solidFill>
                  <a:schemeClr val="bg1"/>
                </a:solidFill>
              </a:rPr>
              <a:t>ipaddress</a:t>
            </a:r>
            <a:r>
              <a:rPr lang="en-US" sz="2000" b="1" dirty="0">
                <a:solidFill>
                  <a:schemeClr val="bg1"/>
                </a:solidFill>
              </a:rPr>
              <a:t>, ip6address, </a:t>
            </a:r>
            <a:r>
              <a:rPr lang="en-US" sz="2000" b="1" dirty="0" err="1">
                <a:solidFill>
                  <a:schemeClr val="bg1"/>
                </a:solidFill>
              </a:rPr>
              <a:t>macaddress</a:t>
            </a:r>
            <a:endParaRPr lang="en-US" sz="2000" b="1" dirty="0">
              <a:solidFill>
                <a:schemeClr val="bg1"/>
              </a:solidFill>
            </a:endParaRPr>
          </a:p>
        </p:txBody>
      </p:sp>
      <p:sp>
        <p:nvSpPr>
          <p:cNvPr id="12" name="Rectangle 11"/>
          <p:cNvSpPr/>
          <p:nvPr/>
        </p:nvSpPr>
        <p:spPr bwMode="auto">
          <a:xfrm>
            <a:off x="10878430" y="5664992"/>
            <a:ext cx="5180121" cy="444500"/>
          </a:xfrm>
          <a:prstGeom prst="rect">
            <a:avLst/>
          </a:prstGeom>
          <a:solidFill>
            <a:schemeClr val="bg1">
              <a:lumMod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marL="91440" defTabSz="914099"/>
            <a:r>
              <a:rPr lang="en-US" sz="2000" b="1" dirty="0">
                <a:solidFill>
                  <a:schemeClr val="bg1"/>
                </a:solidFill>
              </a:rPr>
              <a:t>hostname, domain, </a:t>
            </a:r>
            <a:r>
              <a:rPr lang="en-US" sz="2000" b="1" dirty="0" err="1">
                <a:solidFill>
                  <a:schemeClr val="bg1"/>
                </a:solidFill>
              </a:rPr>
              <a:t>fqdn</a:t>
            </a:r>
            <a:r>
              <a:rPr lang="en-US" sz="2000" b="1" dirty="0">
                <a:solidFill>
                  <a:schemeClr val="bg1"/>
                </a:solidFill>
              </a:rPr>
              <a:t>, </a:t>
            </a:r>
            <a:r>
              <a:rPr lang="en-US" sz="2000" b="1" dirty="0" err="1">
                <a:solidFill>
                  <a:schemeClr val="bg1"/>
                </a:solidFill>
              </a:rPr>
              <a:t>machinename</a:t>
            </a:r>
            <a:endParaRPr lang="en-US" sz="2000" b="1" dirty="0">
              <a:solidFill>
                <a:schemeClr val="bg1"/>
              </a:solidFill>
            </a:endParaRPr>
          </a:p>
        </p:txBody>
      </p:sp>
      <p:sp>
        <p:nvSpPr>
          <p:cNvPr id="13" name="Rectangle 12"/>
          <p:cNvSpPr/>
          <p:nvPr/>
        </p:nvSpPr>
        <p:spPr bwMode="auto">
          <a:xfrm>
            <a:off x="10872788" y="6629841"/>
            <a:ext cx="5178788" cy="444500"/>
          </a:xfrm>
          <a:prstGeom prst="rect">
            <a:avLst/>
          </a:prstGeom>
          <a:solidFill>
            <a:schemeClr val="bg1">
              <a:lumMod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marL="91440" defTabSz="914099"/>
            <a:r>
              <a:rPr lang="en-US" sz="2000" b="1" dirty="0">
                <a:solidFill>
                  <a:schemeClr val="bg1"/>
                </a:solidFill>
              </a:rPr>
              <a:t>memory, memory/swap</a:t>
            </a:r>
          </a:p>
        </p:txBody>
      </p:sp>
      <p:sp>
        <p:nvSpPr>
          <p:cNvPr id="14" name="Rectangle 13"/>
          <p:cNvSpPr/>
          <p:nvPr/>
        </p:nvSpPr>
        <p:spPr bwMode="auto">
          <a:xfrm>
            <a:off x="10872788" y="7607935"/>
            <a:ext cx="5178788" cy="444500"/>
          </a:xfrm>
          <a:prstGeom prst="rect">
            <a:avLst/>
          </a:prstGeom>
          <a:solidFill>
            <a:schemeClr val="bg1">
              <a:lumMod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marL="91440" defTabSz="914099"/>
            <a:r>
              <a:rPr lang="en-US" sz="2000" b="1" dirty="0" err="1">
                <a:solidFill>
                  <a:schemeClr val="bg1"/>
                </a:solidFill>
              </a:rPr>
              <a:t>cpu</a:t>
            </a:r>
            <a:endParaRPr lang="en-US" sz="2000" b="1" dirty="0">
              <a:solidFill>
                <a:schemeClr val="bg1"/>
              </a:solidFill>
            </a:endParaRPr>
          </a:p>
        </p:txBody>
      </p:sp>
      <p:sp>
        <p:nvSpPr>
          <p:cNvPr id="15" name="TextBox 14"/>
          <p:cNvSpPr txBox="1"/>
          <p:nvPr/>
        </p:nvSpPr>
        <p:spPr bwMode="white">
          <a:xfrm>
            <a:off x="10872788" y="3612639"/>
            <a:ext cx="5045983" cy="575814"/>
          </a:xfrm>
          <a:prstGeom prst="rect">
            <a:avLst/>
          </a:prstGeom>
        </p:spPr>
        <p:txBody>
          <a:bodyPr vert="horz" wrap="square" lIns="91440" tIns="91440" rIns="91440" bIns="91440" rtlCol="0">
            <a:normAutofit/>
          </a:bodyPr>
          <a:lstStyle/>
          <a:p>
            <a:pPr algn="ctr"/>
            <a:r>
              <a:rPr lang="en-US" dirty="0"/>
              <a:t>Example Plugins</a:t>
            </a:r>
          </a:p>
        </p:txBody>
      </p:sp>
      <p:sp>
        <p:nvSpPr>
          <p:cNvPr id="4" name="Left Brace 3"/>
          <p:cNvSpPr/>
          <p:nvPr/>
        </p:nvSpPr>
        <p:spPr>
          <a:xfrm>
            <a:off x="9904164" y="4272851"/>
            <a:ext cx="786649" cy="3779584"/>
          </a:xfrm>
          <a:prstGeom prst="leftBrace">
            <a:avLst>
              <a:gd name="adj1" fmla="val 8333"/>
              <a:gd name="adj2" fmla="val 9776"/>
            </a:avLst>
          </a:prstGeom>
          <a:ln w="63500">
            <a:solidFill>
              <a:schemeClr val="bg1">
                <a:lumMod val="5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45652660"/>
      </p:ext>
    </p:extLst>
  </p:cSld>
  <p:clrMapOvr>
    <a:masterClrMapping/>
  </p:clrMapOvr>
  <p:transition spd="med">
    <p:fade/>
  </p:transition>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Custom </a:t>
            </a:r>
            <a:r>
              <a:rPr lang="en-US" dirty="0" err="1"/>
              <a:t>Ohai</a:t>
            </a:r>
            <a:r>
              <a:rPr lang="en-US" dirty="0"/>
              <a:t> Plugins</a:t>
            </a:r>
          </a:p>
        </p:txBody>
      </p:sp>
      <p:sp>
        <p:nvSpPr>
          <p:cNvPr id="3" name="Subtitle 2"/>
          <p:cNvSpPr>
            <a:spLocks noGrp="1"/>
          </p:cNvSpPr>
          <p:nvPr>
            <p:ph type="subTitle" idx="1"/>
          </p:nvPr>
        </p:nvSpPr>
        <p:spPr>
          <a:xfrm>
            <a:off x="1671638" y="3271839"/>
            <a:ext cx="12319000" cy="728661"/>
          </a:xfrm>
        </p:spPr>
        <p:txBody>
          <a:bodyPr/>
          <a:lstStyle/>
          <a:p>
            <a:r>
              <a:rPr lang="en-US" dirty="0"/>
              <a:t>It is possible to define your own plugins and have </a:t>
            </a:r>
            <a:r>
              <a:rPr lang="en-US" dirty="0" err="1"/>
              <a:t>Ohai</a:t>
            </a:r>
            <a:r>
              <a:rPr lang="en-US" dirty="0"/>
              <a:t> load those plugins.</a:t>
            </a:r>
          </a:p>
        </p:txBody>
      </p:sp>
      <p:sp>
        <p:nvSpPr>
          <p:cNvPr id="4" name="TextBox 3"/>
          <p:cNvSpPr txBox="1"/>
          <p:nvPr/>
        </p:nvSpPr>
        <p:spPr bwMode="white">
          <a:xfrm>
            <a:off x="1666876" y="4095750"/>
            <a:ext cx="12319000" cy="682625"/>
          </a:xfrm>
          <a:prstGeom prst="rect">
            <a:avLst/>
          </a:prstGeom>
          <a:solidFill>
            <a:schemeClr val="tx2"/>
          </a:solidFill>
        </p:spPr>
        <p:txBody>
          <a:bodyPr vert="horz" wrap="square" lIns="91440" tIns="91440" rIns="91440" bIns="91440" rtlCol="0" anchor="ctr">
            <a:normAutofit/>
          </a:bodyPr>
          <a:lstStyle/>
          <a:p>
            <a:r>
              <a:rPr lang="en-US" b="1" dirty="0">
                <a:solidFill>
                  <a:schemeClr val="bg1"/>
                </a:solidFill>
                <a:latin typeface="Courier New"/>
                <a:cs typeface="Courier New"/>
              </a:rPr>
              <a:t>&gt; </a:t>
            </a:r>
            <a:r>
              <a:rPr lang="en-US" b="1" dirty="0" err="1">
                <a:solidFill>
                  <a:schemeClr val="bg1"/>
                </a:solidFill>
                <a:latin typeface="Courier New"/>
                <a:cs typeface="Courier New"/>
              </a:rPr>
              <a:t>ohai</a:t>
            </a:r>
            <a:r>
              <a:rPr lang="en-US" b="1" dirty="0">
                <a:solidFill>
                  <a:schemeClr val="bg1"/>
                </a:solidFill>
                <a:latin typeface="Courier New"/>
                <a:cs typeface="Courier New"/>
              </a:rPr>
              <a:t> -d PATH_TO_CUSTOM_PLUGINS</a:t>
            </a:r>
          </a:p>
        </p:txBody>
      </p:sp>
      <p:sp>
        <p:nvSpPr>
          <p:cNvPr id="5" name="Subtitle 2"/>
          <p:cNvSpPr txBox="1">
            <a:spLocks/>
          </p:cNvSpPr>
          <p:nvPr/>
        </p:nvSpPr>
        <p:spPr bwMode="white">
          <a:xfrm>
            <a:off x="1666875" y="4916489"/>
            <a:ext cx="12319000" cy="1585912"/>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dirty="0"/>
              <a:t>We will explore creating an </a:t>
            </a:r>
            <a:r>
              <a:rPr lang="en-US" dirty="0" err="1"/>
              <a:t>Ohai</a:t>
            </a:r>
            <a:r>
              <a:rPr lang="en-US" dirty="0"/>
              <a:t> plugin and loading it with </a:t>
            </a:r>
            <a:r>
              <a:rPr lang="en-US" dirty="0" err="1"/>
              <a:t>Ohai</a:t>
            </a:r>
            <a:r>
              <a:rPr lang="en-US" dirty="0"/>
              <a:t> from the command-line in the 'Creating </a:t>
            </a:r>
            <a:r>
              <a:rPr lang="en-US" dirty="0" err="1"/>
              <a:t>Ohai</a:t>
            </a:r>
            <a:r>
              <a:rPr lang="en-US" dirty="0"/>
              <a:t> Plugins' module.</a:t>
            </a:r>
          </a:p>
        </p:txBody>
      </p:sp>
    </p:spTree>
    <p:extLst>
      <p:ext uri="{BB962C8B-B14F-4D97-AF65-F5344CB8AC3E}">
        <p14:creationId xmlns:p14="http://schemas.microsoft.com/office/powerpoint/2010/main" val="243988725"/>
      </p:ext>
    </p:extLst>
  </p:cSld>
  <p:clrMapOvr>
    <a:masterClrMapping/>
  </p:clrMapOvr>
  <p:transition spd="med">
    <p:fade/>
  </p:transition>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Exploring </a:t>
            </a:r>
            <a:r>
              <a:rPr lang="en-US" dirty="0" err="1"/>
              <a:t>Ohai</a:t>
            </a:r>
            <a:endParaRPr lang="en-US" dirty="0"/>
          </a:p>
        </p:txBody>
      </p:sp>
      <p:sp>
        <p:nvSpPr>
          <p:cNvPr id="3" name="Content Placeholder 2"/>
          <p:cNvSpPr>
            <a:spLocks noGrp="1"/>
          </p:cNvSpPr>
          <p:nvPr>
            <p:ph sz="quarter" idx="11"/>
          </p:nvPr>
        </p:nvSpPr>
        <p:spPr/>
        <p:txBody>
          <a:bodyPr/>
          <a:lstStyle/>
          <a:p>
            <a:r>
              <a:rPr lang="en-US" dirty="0"/>
              <a:t>To understand </a:t>
            </a:r>
            <a:r>
              <a:rPr lang="en-US" dirty="0" err="1"/>
              <a:t>Ohai</a:t>
            </a:r>
            <a:r>
              <a:rPr lang="en-US" dirty="0"/>
              <a:t> we must explore it in isolation, understand where it fits in the ecosystem, and how the data it </a:t>
            </a:r>
            <a:r>
              <a:rPr lang="en-US"/>
              <a:t>provides is stored.</a:t>
            </a:r>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Execute </a:t>
            </a:r>
            <a:r>
              <a:rPr lang="en-US" dirty="0" err="1"/>
              <a:t>Ohai</a:t>
            </a:r>
            <a:r>
              <a:rPr lang="en-US" dirty="0"/>
              <a:t> to retrieve details about the node</a:t>
            </a:r>
          </a:p>
          <a:p>
            <a:pPr marL="342900" indent="-342900">
              <a:buFont typeface="Wingdings" charset="2"/>
              <a:buChar char="q"/>
            </a:pPr>
            <a:r>
              <a:rPr lang="en-US" dirty="0"/>
              <a:t>View </a:t>
            </a:r>
            <a:r>
              <a:rPr lang="en-US" dirty="0" err="1"/>
              <a:t>Ohai's</a:t>
            </a:r>
            <a:r>
              <a:rPr lang="en-US" dirty="0"/>
              <a:t> execution within a chef-client run</a:t>
            </a:r>
          </a:p>
          <a:p>
            <a:pPr marL="342900" indent="-342900">
              <a:buFont typeface="Wingdings" charset="2"/>
              <a:buChar char="q"/>
            </a:pPr>
            <a:r>
              <a:rPr lang="en-US" dirty="0"/>
              <a:t>Describe attributes precedence</a:t>
            </a:r>
          </a:p>
        </p:txBody>
      </p:sp>
    </p:spTree>
    <p:extLst>
      <p:ext uri="{BB962C8B-B14F-4D97-AF65-F5344CB8AC3E}">
        <p14:creationId xmlns:p14="http://schemas.microsoft.com/office/powerpoint/2010/main" val="317383327"/>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Remove the Test for the root User</a:t>
            </a:r>
          </a:p>
        </p:txBody>
      </p:sp>
      <p:sp>
        <p:nvSpPr>
          <p:cNvPr id="3" name="Content Placeholder 2"/>
          <p:cNvSpPr>
            <a:spLocks noGrp="1"/>
          </p:cNvSpPr>
          <p:nvPr>
            <p:ph sz="quarter" idx="10"/>
          </p:nvPr>
        </p:nvSpPr>
        <p:spPr/>
        <p:txBody>
          <a:bodyPr/>
          <a:lstStyle/>
          <a:p>
            <a:r>
              <a:rPr lang="en-US" dirty="0"/>
              <a:t>unless </a:t>
            </a:r>
            <a:r>
              <a:rPr lang="en-US" dirty="0" err="1"/>
              <a:t>os.windows</a:t>
            </a:r>
            <a:r>
              <a:rPr lang="en-US" dirty="0"/>
              <a:t>?</a:t>
            </a:r>
          </a:p>
          <a:p>
            <a:r>
              <a:rPr lang="en-US" dirty="0"/>
              <a:t>  # This is an example test, replace with your own test.</a:t>
            </a:r>
          </a:p>
          <a:p>
            <a:r>
              <a:rPr lang="en-US" dirty="0"/>
              <a:t>  describe user('root'), :skip do</a:t>
            </a:r>
          </a:p>
          <a:p>
            <a:r>
              <a:rPr lang="en-US" dirty="0"/>
              <a:t>    it { should exist }</a:t>
            </a:r>
          </a:p>
          <a:p>
            <a:r>
              <a:rPr lang="en-US" dirty="0"/>
              <a:t>  end</a:t>
            </a:r>
          </a:p>
          <a:p>
            <a:r>
              <a:rPr lang="en-US" dirty="0"/>
              <a:t>end</a:t>
            </a:r>
          </a:p>
          <a:p>
            <a:endParaRPr lang="en-US" dirty="0"/>
          </a:p>
          <a:p>
            <a:r>
              <a:rPr lang="en-US" dirty="0"/>
              <a:t># This is an example test, replace it with your own test.</a:t>
            </a:r>
          </a:p>
          <a:p>
            <a:r>
              <a:rPr lang="en-US" dirty="0"/>
              <a:t>describe port(80), :skip do</a:t>
            </a:r>
          </a:p>
          <a:p>
            <a:r>
              <a:rPr lang="en-US" dirty="0"/>
              <a:t>  it { </a:t>
            </a:r>
            <a:r>
              <a:rPr lang="en-US" dirty="0" err="1"/>
              <a:t>should_not</a:t>
            </a:r>
            <a:r>
              <a:rPr lang="en-US" dirty="0"/>
              <a:t> </a:t>
            </a:r>
            <a:r>
              <a:rPr lang="en-US" dirty="0" err="1"/>
              <a:t>be_listening</a:t>
            </a:r>
            <a:r>
              <a:rPr lang="en-US" dirty="0"/>
              <a:t> }</a:t>
            </a:r>
          </a:p>
          <a:p>
            <a:r>
              <a:rPr lang="en-US" dirty="0"/>
              <a:t>end</a:t>
            </a:r>
          </a:p>
        </p:txBody>
      </p:sp>
      <p:sp>
        <p:nvSpPr>
          <p:cNvPr id="4" name="Text Placeholder 3"/>
          <p:cNvSpPr>
            <a:spLocks noGrp="1"/>
          </p:cNvSpPr>
          <p:nvPr>
            <p:ph type="body" sz="quarter" idx="11"/>
          </p:nvPr>
        </p:nvSpPr>
        <p:spPr/>
        <p:txBody>
          <a:bodyPr/>
          <a:lstStyle/>
          <a:p>
            <a:r>
              <a:rPr lang="en-US" dirty="0"/>
              <a:t>~/apache/test/smoke/default/</a:t>
            </a:r>
            <a:r>
              <a:rPr lang="en-US" dirty="0" err="1"/>
              <a:t>default_test.rb</a:t>
            </a:r>
            <a:endParaRPr lang="en-US" dirty="0"/>
          </a:p>
        </p:txBody>
      </p:sp>
      <p:sp>
        <p:nvSpPr>
          <p:cNvPr id="5" name="Text Placeholder 4"/>
          <p:cNvSpPr>
            <a:spLocks noGrp="1"/>
          </p:cNvSpPr>
          <p:nvPr>
            <p:ph type="body" sz="quarter" idx="12"/>
          </p:nvPr>
        </p:nvSpPr>
        <p:spPr>
          <a:xfrm>
            <a:off x="1124446" y="2139081"/>
            <a:ext cx="14404273" cy="3279085"/>
          </a:xfrm>
        </p:spPr>
        <p:txBody>
          <a:bodyPr/>
          <a:lstStyle/>
          <a:p>
            <a:r>
              <a:rPr lang="en-US" dirty="0"/>
              <a:t>-</a:t>
            </a:r>
          </a:p>
        </p:txBody>
      </p:sp>
    </p:spTree>
    <p:extLst>
      <p:ext uri="{BB962C8B-B14F-4D97-AF65-F5344CB8AC3E}">
        <p14:creationId xmlns:p14="http://schemas.microsoft.com/office/powerpoint/2010/main" val="3946657038"/>
      </p:ext>
    </p:extLst>
  </p:cSld>
  <p:clrMapOvr>
    <a:masterClrMapping/>
  </p:clrMapOvr>
  <p:transition spd="med">
    <p:fade/>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chef-client</a:t>
            </a:r>
          </a:p>
        </p:txBody>
      </p:sp>
      <p:sp>
        <p:nvSpPr>
          <p:cNvPr id="3" name="Subtitle 2"/>
          <p:cNvSpPr>
            <a:spLocks noGrp="1"/>
          </p:cNvSpPr>
          <p:nvPr>
            <p:ph type="subTitle" idx="1"/>
          </p:nvPr>
        </p:nvSpPr>
        <p:spPr/>
        <p:txBody>
          <a:bodyPr/>
          <a:lstStyle/>
          <a:p>
            <a:r>
              <a:rPr lang="en-US" dirty="0">
                <a:cs typeface="Courier New" panose="02070309020205020404" pitchFamily="49" charset="0"/>
              </a:rPr>
              <a:t>chef-client</a:t>
            </a:r>
            <a:r>
              <a:rPr lang="en-US" dirty="0"/>
              <a:t> automatically executes </a:t>
            </a:r>
            <a:r>
              <a:rPr lang="en-US" dirty="0" err="1">
                <a:cs typeface="Courier New" panose="02070309020205020404" pitchFamily="49" charset="0"/>
              </a:rPr>
              <a:t>ohai</a:t>
            </a:r>
            <a:r>
              <a:rPr lang="en-US" dirty="0">
                <a:cs typeface="Courier New" panose="02070309020205020404" pitchFamily="49" charset="0"/>
              </a:rPr>
              <a:t> </a:t>
            </a:r>
            <a:r>
              <a:rPr lang="en-US" dirty="0"/>
              <a:t>and stores the data about the node in an object we can use within the recipes. When the chef-client run completes successfully the details about the node are sent to the Chef Server.</a:t>
            </a:r>
            <a:endParaRPr lang="en-US" dirty="0">
              <a:cs typeface="Courier New" panose="02070309020205020404" pitchFamily="49" charset="0"/>
            </a:endParaRPr>
          </a:p>
        </p:txBody>
      </p:sp>
      <p:sp>
        <p:nvSpPr>
          <p:cNvPr id="4" name="Content Placeholder 3"/>
          <p:cNvSpPr txBox="1">
            <a:spLocks/>
          </p:cNvSpPr>
          <p:nvPr/>
        </p:nvSpPr>
        <p:spPr>
          <a:xfrm>
            <a:off x="3668713" y="7318375"/>
            <a:ext cx="8918575" cy="523875"/>
          </a:xfrm>
          <a:prstGeom prst="rect">
            <a:avLst/>
          </a:prstGeom>
        </p:spPr>
        <p:txBody>
          <a:bodyPr anchor="ctr">
            <a:norm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800">
                <a:hlinkClick r:id="rId3"/>
              </a:rPr>
              <a:t>http://docs.chef.io/ohai.html</a:t>
            </a:r>
            <a:endParaRPr lang="en-US" sz="2800" dirty="0"/>
          </a:p>
        </p:txBody>
      </p:sp>
    </p:spTree>
    <p:extLst>
      <p:ext uri="{BB962C8B-B14F-4D97-AF65-F5344CB8AC3E}">
        <p14:creationId xmlns:p14="http://schemas.microsoft.com/office/powerpoint/2010/main" val="965026584"/>
      </p:ext>
    </p:extLst>
  </p:cSld>
  <p:clrMapOvr>
    <a:masterClrMapping/>
  </p:clrMapOvr>
  <p:transition spd="med">
    <p:fade/>
  </p:transition>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40"/>
          <p:cNvSpPr/>
          <p:nvPr/>
        </p:nvSpPr>
        <p:spPr>
          <a:xfrm>
            <a:off x="400050" y="1028700"/>
            <a:ext cx="15455900" cy="7086600"/>
          </a:xfrm>
          <a:prstGeom prst="rect">
            <a:avLst/>
          </a:prstGeom>
          <a:blipFill>
            <a:blip r:embed="rId3" cstate="print"/>
            <a:stretch>
              <a:fillRect/>
            </a:stretch>
          </a:blipFill>
        </p:spPr>
        <p:txBody>
          <a:bodyPr wrap="square" lIns="0" tIns="0" rIns="0" bIns="0" rtlCol="0"/>
          <a:lstStyle/>
          <a:p>
            <a:endParaRPr/>
          </a:p>
        </p:txBody>
      </p:sp>
      <p:sp>
        <p:nvSpPr>
          <p:cNvPr id="2" name="Title 1"/>
          <p:cNvSpPr>
            <a:spLocks noGrp="1"/>
          </p:cNvSpPr>
          <p:nvPr>
            <p:ph type="title"/>
          </p:nvPr>
        </p:nvSpPr>
        <p:spPr/>
        <p:txBody>
          <a:bodyPr/>
          <a:lstStyle/>
          <a:p>
            <a:r>
              <a:rPr lang="en-US" dirty="0"/>
              <a:t>The Anatomy of a chef-client Run</a:t>
            </a:r>
          </a:p>
        </p:txBody>
      </p:sp>
    </p:spTree>
    <p:extLst>
      <p:ext uri="{BB962C8B-B14F-4D97-AF65-F5344CB8AC3E}">
        <p14:creationId xmlns:p14="http://schemas.microsoft.com/office/powerpoint/2010/main" val="101556092"/>
      </p:ext>
    </p:extLst>
  </p:cSld>
  <p:clrMapOvr>
    <a:masterClrMapping/>
  </p:clrMapOvr>
  <p:transition spd="med">
    <p:fade/>
  </p:transition>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[1] pry(main)&gt; require '</a:t>
            </a:r>
            <a:r>
              <a:rPr lang="en-US" dirty="0" err="1"/>
              <a:t>ohai</a:t>
            </a:r>
            <a:r>
              <a:rPr lang="en-US" dirty="0"/>
              <a:t>'</a:t>
            </a:r>
          </a:p>
          <a:p>
            <a:r>
              <a:rPr lang="en-US" dirty="0"/>
              <a:t>=&gt; true</a:t>
            </a:r>
          </a:p>
          <a:p>
            <a:r>
              <a:rPr lang="en-US" dirty="0"/>
              <a:t>[2] pry(main)&gt; </a:t>
            </a:r>
            <a:r>
              <a:rPr lang="en-US" dirty="0" err="1"/>
              <a:t>ohai</a:t>
            </a:r>
            <a:r>
              <a:rPr lang="en-US" dirty="0"/>
              <a:t> = </a:t>
            </a:r>
            <a:r>
              <a:rPr lang="en-US" dirty="0" err="1"/>
              <a:t>Ohai</a:t>
            </a:r>
            <a:r>
              <a:rPr lang="en-US" dirty="0"/>
              <a:t>::</a:t>
            </a:r>
            <a:r>
              <a:rPr lang="en-US" dirty="0" err="1"/>
              <a:t>System.new</a:t>
            </a:r>
            <a:endParaRPr lang="en-US" dirty="0"/>
          </a:p>
          <a:p>
            <a:r>
              <a:rPr lang="en-US" dirty="0"/>
              <a:t>=&gt; #&lt;</a:t>
            </a:r>
            <a:r>
              <a:rPr lang="en-US" dirty="0" err="1"/>
              <a:t>Ohai</a:t>
            </a:r>
            <a:r>
              <a:rPr lang="en-US" dirty="0"/>
              <a:t>::System:0x007fc62fadc490 @</a:t>
            </a:r>
            <a:r>
              <a:rPr lang="en-US" dirty="0" err="1"/>
              <a:t>plugin_pat</a:t>
            </a:r>
            <a:r>
              <a:rPr lang="en-US" dirty="0"/>
              <a:t>...@</a:t>
            </a:r>
            <a:r>
              <a:rPr lang="en-US" dirty="0" err="1"/>
              <a:t>safe_run</a:t>
            </a:r>
            <a:r>
              <a:rPr lang="en-US" dirty="0"/>
              <a:t>=true&gt;&gt;</a:t>
            </a:r>
          </a:p>
          <a:p>
            <a:r>
              <a:rPr lang="en-US" dirty="0"/>
              <a:t>[3] pry(main)&gt; </a:t>
            </a:r>
            <a:r>
              <a:rPr lang="en-US" dirty="0" err="1"/>
              <a:t>ohai.all_plugins</a:t>
            </a:r>
            <a:r>
              <a:rPr lang="en-US" dirty="0"/>
              <a:t>('</a:t>
            </a:r>
            <a:r>
              <a:rPr lang="en-US" dirty="0" err="1"/>
              <a:t>ipaddress</a:t>
            </a:r>
            <a:r>
              <a:rPr lang="en-US" dirty="0"/>
              <a:t>')</a:t>
            </a:r>
          </a:p>
          <a:p>
            <a:r>
              <a:rPr lang="en-US" dirty="0"/>
              <a:t>[4] pry(main)&gt; </a:t>
            </a:r>
            <a:r>
              <a:rPr lang="en-US" dirty="0" err="1"/>
              <a:t>ohai.all_plugins</a:t>
            </a:r>
            <a:r>
              <a:rPr lang="en-US" dirty="0"/>
              <a:t>('hostname')</a:t>
            </a:r>
          </a:p>
          <a:p>
            <a:r>
              <a:rPr lang="en-US" dirty="0"/>
              <a:t>[5] pry(main)&gt; </a:t>
            </a:r>
            <a:r>
              <a:rPr lang="en-US" dirty="0" err="1"/>
              <a:t>ohai.all_plugins</a:t>
            </a:r>
            <a:r>
              <a:rPr lang="en-US" dirty="0"/>
              <a:t>('memory')</a:t>
            </a:r>
          </a:p>
          <a:p>
            <a:r>
              <a:rPr lang="en-US" dirty="0"/>
              <a:t>[6] pry(main)&gt; </a:t>
            </a:r>
            <a:r>
              <a:rPr lang="en-US" dirty="0" err="1"/>
              <a:t>ohai.all_plugins</a:t>
            </a:r>
            <a:r>
              <a:rPr lang="en-US" dirty="0"/>
              <a:t>('</a:t>
            </a:r>
            <a:r>
              <a:rPr lang="en-US" dirty="0" err="1"/>
              <a:t>cpu</a:t>
            </a:r>
            <a:r>
              <a:rPr lang="en-US" dirty="0"/>
              <a:t>')</a:t>
            </a:r>
          </a:p>
          <a:p>
            <a:r>
              <a:rPr lang="en-US" dirty="0"/>
              <a:t>[7] pry(main)&gt; </a:t>
            </a:r>
            <a:r>
              <a:rPr lang="en-US" dirty="0" err="1"/>
              <a:t>ohai.all_plugins</a:t>
            </a:r>
            <a:endParaRPr lang="en-US" dirty="0"/>
          </a:p>
          <a:p>
            <a:r>
              <a:rPr lang="en-US" dirty="0"/>
              <a:t>[8] pry(main)&gt; exit</a:t>
            </a:r>
          </a:p>
          <a:p>
            <a:endParaRPr lang="en-US" dirty="0"/>
          </a:p>
          <a:p>
            <a:endParaRPr lang="en-US" dirty="0"/>
          </a:p>
        </p:txBody>
      </p:sp>
      <p:sp>
        <p:nvSpPr>
          <p:cNvPr id="3" name="Text Placeholder 2"/>
          <p:cNvSpPr>
            <a:spLocks noGrp="1"/>
          </p:cNvSpPr>
          <p:nvPr>
            <p:ph type="body" sz="quarter" idx="11"/>
          </p:nvPr>
        </p:nvSpPr>
        <p:spPr/>
        <p:txBody>
          <a:bodyPr/>
          <a:lstStyle/>
          <a:p>
            <a:r>
              <a:rPr lang="en-US" dirty="0"/>
              <a:t>&gt; chef exec pry</a:t>
            </a:r>
          </a:p>
        </p:txBody>
      </p:sp>
      <p:sp>
        <p:nvSpPr>
          <p:cNvPr id="5" name="Title 4"/>
          <p:cNvSpPr>
            <a:spLocks noGrp="1"/>
          </p:cNvSpPr>
          <p:nvPr>
            <p:ph type="title"/>
          </p:nvPr>
        </p:nvSpPr>
        <p:spPr/>
        <p:txBody>
          <a:bodyPr/>
          <a:lstStyle/>
          <a:p>
            <a:r>
              <a:rPr lang="en-US" dirty="0"/>
              <a:t>Running </a:t>
            </a:r>
            <a:r>
              <a:rPr lang="en-US" dirty="0" err="1"/>
              <a:t>Ohai</a:t>
            </a:r>
            <a:r>
              <a:rPr lang="en-US" dirty="0"/>
              <a:t> in Code</a:t>
            </a:r>
          </a:p>
        </p:txBody>
      </p:sp>
    </p:spTree>
    <p:extLst>
      <p:ext uri="{BB962C8B-B14F-4D97-AF65-F5344CB8AC3E}">
        <p14:creationId xmlns:p14="http://schemas.microsoft.com/office/powerpoint/2010/main" val="1350275318"/>
      </p:ext>
    </p:extLst>
  </p:cSld>
  <p:clrMapOvr>
    <a:masterClrMapping/>
  </p:clrMapOvr>
  <p:transition spd="med">
    <p:fade/>
  </p:transition>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Exploring </a:t>
            </a:r>
            <a:r>
              <a:rPr lang="en-US" dirty="0" err="1"/>
              <a:t>Ohai</a:t>
            </a:r>
            <a:endParaRPr lang="en-US" dirty="0"/>
          </a:p>
        </p:txBody>
      </p:sp>
      <p:sp>
        <p:nvSpPr>
          <p:cNvPr id="3" name="Content Placeholder 2"/>
          <p:cNvSpPr>
            <a:spLocks noGrp="1"/>
          </p:cNvSpPr>
          <p:nvPr>
            <p:ph sz="quarter" idx="11"/>
          </p:nvPr>
        </p:nvSpPr>
        <p:spPr/>
        <p:txBody>
          <a:bodyPr/>
          <a:lstStyle/>
          <a:p>
            <a:r>
              <a:rPr lang="en-US" dirty="0"/>
              <a:t>To understand </a:t>
            </a:r>
            <a:r>
              <a:rPr lang="en-US" dirty="0" err="1"/>
              <a:t>Ohai</a:t>
            </a:r>
            <a:r>
              <a:rPr lang="en-US" dirty="0"/>
              <a:t> we must explore it in isolation, understand where it fits in the ecosystem, and how the data it </a:t>
            </a:r>
            <a:r>
              <a:rPr lang="en-US"/>
              <a:t>provides is stored.</a:t>
            </a:r>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Execute </a:t>
            </a:r>
            <a:r>
              <a:rPr lang="en-US" dirty="0" err="1"/>
              <a:t>Ohai</a:t>
            </a:r>
            <a:r>
              <a:rPr lang="en-US" dirty="0"/>
              <a:t> to retrieve details about the node</a:t>
            </a:r>
          </a:p>
          <a:p>
            <a:pPr marL="342900" indent="-342900">
              <a:buFont typeface="Wingdings" charset="2"/>
              <a:buChar char="ü"/>
            </a:pPr>
            <a:r>
              <a:rPr lang="en-US" dirty="0"/>
              <a:t>View </a:t>
            </a:r>
            <a:r>
              <a:rPr lang="en-US" dirty="0" err="1"/>
              <a:t>Ohai's</a:t>
            </a:r>
            <a:r>
              <a:rPr lang="en-US" dirty="0"/>
              <a:t> execution within a chef-client run</a:t>
            </a:r>
          </a:p>
          <a:p>
            <a:pPr marL="342900" indent="-342900">
              <a:buFont typeface="Wingdings" charset="2"/>
              <a:buChar char="q"/>
            </a:pPr>
            <a:r>
              <a:rPr lang="en-US" dirty="0"/>
              <a:t>Describe attributes precedence</a:t>
            </a:r>
          </a:p>
        </p:txBody>
      </p:sp>
    </p:spTree>
    <p:extLst>
      <p:ext uri="{BB962C8B-B14F-4D97-AF65-F5344CB8AC3E}">
        <p14:creationId xmlns:p14="http://schemas.microsoft.com/office/powerpoint/2010/main" val="122764314"/>
      </p:ext>
    </p:extLst>
  </p:cSld>
  <p:clrMapOvr>
    <a:masterClrMapping/>
  </p:clrMapOvr>
  <p:transition spd="med">
    <p:fade/>
  </p:transition>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Node Attributes</a:t>
            </a:r>
          </a:p>
        </p:txBody>
      </p:sp>
      <p:sp>
        <p:nvSpPr>
          <p:cNvPr id="3" name="Subtitle 2"/>
          <p:cNvSpPr>
            <a:spLocks noGrp="1"/>
          </p:cNvSpPr>
          <p:nvPr>
            <p:ph type="subTitle" idx="1"/>
          </p:nvPr>
        </p:nvSpPr>
        <p:spPr/>
        <p:txBody>
          <a:bodyPr/>
          <a:lstStyle/>
          <a:p>
            <a:r>
              <a:rPr lang="en-US" dirty="0"/>
              <a:t>A node object maintains the attributes collected from </a:t>
            </a:r>
            <a:r>
              <a:rPr lang="en-US" dirty="0" err="1"/>
              <a:t>Ohai</a:t>
            </a:r>
            <a:r>
              <a:rPr lang="en-US" dirty="0"/>
              <a:t>, from the previous node object (as returned by the Chef Server), from the environments, roles, and the cookbooks defined in the run list.</a:t>
            </a:r>
          </a:p>
        </p:txBody>
      </p:sp>
    </p:spTree>
    <p:extLst>
      <p:ext uri="{BB962C8B-B14F-4D97-AF65-F5344CB8AC3E}">
        <p14:creationId xmlns:p14="http://schemas.microsoft.com/office/powerpoint/2010/main" val="671597757"/>
      </p:ext>
    </p:extLst>
  </p:cSld>
  <p:clrMapOvr>
    <a:masterClrMapping/>
  </p:clrMapOvr>
  <p:transition spd="med">
    <p:fade/>
  </p:transition>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Viewing Attribute Precedence as a Table</a:t>
            </a:r>
          </a:p>
        </p:txBody>
      </p:sp>
      <p:pic>
        <p:nvPicPr>
          <p:cNvPr id="4" name="Picture 3" descr="overview_chef_attributes_tab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7704" y="1270094"/>
            <a:ext cx="13180592" cy="6590297"/>
          </a:xfrm>
          <a:prstGeom prst="rect">
            <a:avLst/>
          </a:prstGeom>
        </p:spPr>
      </p:pic>
      <p:sp>
        <p:nvSpPr>
          <p:cNvPr id="8" name="TextBox 7"/>
          <p:cNvSpPr txBox="1"/>
          <p:nvPr/>
        </p:nvSpPr>
        <p:spPr bwMode="white">
          <a:xfrm>
            <a:off x="1259126" y="2014363"/>
            <a:ext cx="941584" cy="383167"/>
          </a:xfrm>
          <a:prstGeom prst="rect">
            <a:avLst/>
          </a:prstGeom>
        </p:spPr>
        <p:txBody>
          <a:bodyPr vert="horz" wrap="square" lIns="91440" tIns="91440" rIns="91440" bIns="91440" rtlCol="0">
            <a:normAutofit fontScale="62500" lnSpcReduction="20000"/>
          </a:bodyPr>
          <a:lstStyle/>
          <a:p>
            <a:pPr algn="ctr"/>
            <a:r>
              <a:rPr lang="en-US" b="1" dirty="0"/>
              <a:t>LEVEL</a:t>
            </a:r>
          </a:p>
        </p:txBody>
      </p:sp>
      <p:sp>
        <p:nvSpPr>
          <p:cNvPr id="9" name="TextBox 8"/>
          <p:cNvSpPr txBox="1"/>
          <p:nvPr/>
        </p:nvSpPr>
        <p:spPr bwMode="white">
          <a:xfrm>
            <a:off x="3503575" y="1192426"/>
            <a:ext cx="1379530" cy="383167"/>
          </a:xfrm>
          <a:prstGeom prst="rect">
            <a:avLst/>
          </a:prstGeom>
        </p:spPr>
        <p:txBody>
          <a:bodyPr vert="horz" wrap="square" lIns="91440" tIns="91440" rIns="91440" bIns="91440" rtlCol="0">
            <a:normAutofit fontScale="62500" lnSpcReduction="20000"/>
          </a:bodyPr>
          <a:lstStyle/>
          <a:p>
            <a:pPr algn="ctr"/>
            <a:r>
              <a:rPr lang="en-US" b="1" dirty="0"/>
              <a:t>LOCATION</a:t>
            </a:r>
          </a:p>
        </p:txBody>
      </p:sp>
      <p:sp>
        <p:nvSpPr>
          <p:cNvPr id="10" name="Rectangle 9"/>
          <p:cNvSpPr/>
          <p:nvPr/>
        </p:nvSpPr>
        <p:spPr bwMode="auto">
          <a:xfrm>
            <a:off x="8528989" y="7575747"/>
            <a:ext cx="2003602" cy="569276"/>
          </a:xfrm>
          <a:prstGeom prst="rect">
            <a:avLst/>
          </a:prstGeom>
          <a:solidFill>
            <a:schemeClr val="tx1">
              <a:lumMod val="60000"/>
              <a:lumOff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b="1" dirty="0" err="1">
                <a:gradFill>
                  <a:gsLst>
                    <a:gs pos="0">
                      <a:srgbClr val="FFFFFF"/>
                    </a:gs>
                    <a:gs pos="100000">
                      <a:srgbClr val="FFFFFF"/>
                    </a:gs>
                  </a:gsLst>
                  <a:lin ang="5400000" scaled="0"/>
                </a:gradFill>
              </a:rPr>
              <a:t>Ohai</a:t>
            </a:r>
            <a:endParaRPr lang="en-US" sz="2400" b="1" dirty="0">
              <a:gradFill>
                <a:gsLst>
                  <a:gs pos="0">
                    <a:srgbClr val="FFFFFF"/>
                  </a:gs>
                  <a:gs pos="100000">
                    <a:srgbClr val="FFFFFF"/>
                  </a:gs>
                </a:gsLst>
                <a:lin ang="5400000" scaled="0"/>
              </a:gradFill>
            </a:endParaRPr>
          </a:p>
        </p:txBody>
      </p:sp>
      <p:cxnSp>
        <p:nvCxnSpPr>
          <p:cNvPr id="12" name="Straight Arrow Connector 11"/>
          <p:cNvCxnSpPr/>
          <p:nvPr/>
        </p:nvCxnSpPr>
        <p:spPr>
          <a:xfrm flipH="1">
            <a:off x="1718937" y="2452267"/>
            <a:ext cx="10978" cy="5079696"/>
          </a:xfrm>
          <a:prstGeom prst="straightConnector1">
            <a:avLst/>
          </a:prstGeom>
          <a:ln>
            <a:solidFill>
              <a:schemeClr val="tx1">
                <a:lumMod val="60000"/>
                <a:lumOff val="40000"/>
              </a:schemeClr>
            </a:solidFill>
            <a:tailEnd type="arrow"/>
          </a:ln>
        </p:spPr>
        <p:style>
          <a:lnRef idx="3">
            <a:schemeClr val="accent1"/>
          </a:lnRef>
          <a:fillRef idx="0">
            <a:schemeClr val="accent1"/>
          </a:fillRef>
          <a:effectRef idx="2">
            <a:schemeClr val="accent1"/>
          </a:effectRef>
          <a:fontRef idx="minor">
            <a:schemeClr val="tx1"/>
          </a:fontRef>
        </p:style>
      </p:cxnSp>
      <p:cxnSp>
        <p:nvCxnSpPr>
          <p:cNvPr id="18" name="Straight Arrow Connector 17"/>
          <p:cNvCxnSpPr/>
          <p:nvPr/>
        </p:nvCxnSpPr>
        <p:spPr>
          <a:xfrm>
            <a:off x="4773609" y="1379402"/>
            <a:ext cx="9722396" cy="10946"/>
          </a:xfrm>
          <a:prstGeom prst="straightConnector1">
            <a:avLst/>
          </a:prstGeom>
          <a:ln>
            <a:solidFill>
              <a:srgbClr val="878F9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87883584"/>
      </p:ext>
    </p:extLst>
  </p:cSld>
  <p:clrMapOvr>
    <a:masterClrMapping/>
  </p:clrMapOvr>
  <p:transition spd="med">
    <p:fade/>
  </p:transition>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Exploring </a:t>
            </a:r>
            <a:r>
              <a:rPr lang="en-US" dirty="0" err="1"/>
              <a:t>Ohai</a:t>
            </a:r>
            <a:endParaRPr lang="en-US" dirty="0"/>
          </a:p>
        </p:txBody>
      </p:sp>
      <p:sp>
        <p:nvSpPr>
          <p:cNvPr id="3" name="Content Placeholder 2"/>
          <p:cNvSpPr>
            <a:spLocks noGrp="1"/>
          </p:cNvSpPr>
          <p:nvPr>
            <p:ph sz="quarter" idx="11"/>
          </p:nvPr>
        </p:nvSpPr>
        <p:spPr/>
        <p:txBody>
          <a:bodyPr/>
          <a:lstStyle/>
          <a:p>
            <a:r>
              <a:rPr lang="en-US" dirty="0"/>
              <a:t>To understand </a:t>
            </a:r>
            <a:r>
              <a:rPr lang="en-US" dirty="0" err="1"/>
              <a:t>Ohai</a:t>
            </a:r>
            <a:r>
              <a:rPr lang="en-US" dirty="0"/>
              <a:t> we must explore it in isolation, understand where it fits in the ecosystem, and how the data it </a:t>
            </a:r>
            <a:r>
              <a:rPr lang="en-US"/>
              <a:t>provides is stored.</a:t>
            </a:r>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Execute </a:t>
            </a:r>
            <a:r>
              <a:rPr lang="en-US" dirty="0" err="1"/>
              <a:t>Ohai</a:t>
            </a:r>
            <a:r>
              <a:rPr lang="en-US" dirty="0"/>
              <a:t> to retrieve details about the node</a:t>
            </a:r>
          </a:p>
          <a:p>
            <a:pPr marL="342900" indent="-342900">
              <a:buFont typeface="Wingdings" charset="2"/>
              <a:buChar char="ü"/>
            </a:pPr>
            <a:r>
              <a:rPr lang="en-US" dirty="0"/>
              <a:t>View </a:t>
            </a:r>
            <a:r>
              <a:rPr lang="en-US" dirty="0" err="1"/>
              <a:t>Ohai's</a:t>
            </a:r>
            <a:r>
              <a:rPr lang="en-US" dirty="0"/>
              <a:t> execution within a chef-client run</a:t>
            </a:r>
          </a:p>
          <a:p>
            <a:pPr marL="342900" indent="-342900">
              <a:buFont typeface="Wingdings" charset="2"/>
              <a:buChar char="ü"/>
            </a:pPr>
            <a:r>
              <a:rPr lang="en-US" dirty="0"/>
              <a:t>Describe attributes precedence</a:t>
            </a:r>
          </a:p>
        </p:txBody>
      </p:sp>
    </p:spTree>
    <p:extLst>
      <p:ext uri="{BB962C8B-B14F-4D97-AF65-F5344CB8AC3E}">
        <p14:creationId xmlns:p14="http://schemas.microsoft.com/office/powerpoint/2010/main" val="1742880016"/>
      </p:ext>
    </p:extLst>
  </p:cSld>
  <p:clrMapOvr>
    <a:masterClrMapping/>
  </p:clrMapOvr>
  <p:transition spd="med">
    <p:fade/>
  </p:transition>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Discussion</a:t>
            </a:r>
          </a:p>
        </p:txBody>
      </p:sp>
      <p:sp>
        <p:nvSpPr>
          <p:cNvPr id="3" name="Subtitle 2"/>
          <p:cNvSpPr>
            <a:spLocks noGrp="1"/>
          </p:cNvSpPr>
          <p:nvPr>
            <p:ph type="subTitle" idx="1"/>
          </p:nvPr>
        </p:nvSpPr>
        <p:spPr>
          <a:xfrm>
            <a:off x="1660524" y="3260725"/>
            <a:ext cx="12330113" cy="3866176"/>
          </a:xfrm>
        </p:spPr>
        <p:txBody>
          <a:bodyPr/>
          <a:lstStyle/>
          <a:p>
            <a:r>
              <a:rPr lang="en-US" dirty="0"/>
              <a:t>When might you execute </a:t>
            </a:r>
            <a:r>
              <a:rPr lang="en-US" dirty="0" err="1"/>
              <a:t>ohai</a:t>
            </a:r>
            <a:r>
              <a:rPr lang="en-US" dirty="0"/>
              <a:t> from the </a:t>
            </a:r>
            <a:r>
              <a:rPr lang="en-US" dirty="0" err="1"/>
              <a:t>comand</a:t>
            </a:r>
            <a:r>
              <a:rPr lang="en-US" dirty="0"/>
              <a:t>-line to gather data about the system?</a:t>
            </a:r>
          </a:p>
          <a:p>
            <a:endParaRPr lang="en-US" dirty="0"/>
          </a:p>
          <a:p>
            <a:r>
              <a:rPr lang="en-US" dirty="0"/>
              <a:t>Why might it be important to collect details about the system, through </a:t>
            </a:r>
            <a:r>
              <a:rPr lang="en-US" dirty="0" err="1"/>
              <a:t>Ohai</a:t>
            </a:r>
            <a:r>
              <a:rPr lang="en-US" dirty="0"/>
              <a:t>, early in the chef-client run?</a:t>
            </a:r>
          </a:p>
          <a:p>
            <a:endParaRPr lang="en-US" dirty="0"/>
          </a:p>
          <a:p>
            <a:r>
              <a:rPr lang="en-US" dirty="0"/>
              <a:t>What kind of data should be collected and stored within </a:t>
            </a:r>
            <a:r>
              <a:rPr lang="en-US" dirty="0" err="1"/>
              <a:t>Ohai</a:t>
            </a:r>
            <a:r>
              <a:rPr lang="en-US" dirty="0"/>
              <a:t>? What kind of data should it not collect?</a:t>
            </a:r>
          </a:p>
        </p:txBody>
      </p:sp>
    </p:spTree>
    <p:extLst>
      <p:ext uri="{BB962C8B-B14F-4D97-AF65-F5344CB8AC3E}">
        <p14:creationId xmlns:p14="http://schemas.microsoft.com/office/powerpoint/2010/main" val="4185294366"/>
      </p:ext>
    </p:extLst>
  </p:cSld>
  <p:clrMapOvr>
    <a:masterClrMapping/>
  </p:clrMapOvr>
  <p:transition spd="med">
    <p:fade/>
  </p:transition>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Q&amp;A</a:t>
            </a:r>
          </a:p>
        </p:txBody>
      </p:sp>
      <p:sp>
        <p:nvSpPr>
          <p:cNvPr id="3" name="Subtitle 2"/>
          <p:cNvSpPr>
            <a:spLocks noGrp="1"/>
          </p:cNvSpPr>
          <p:nvPr>
            <p:ph type="subTitle" idx="1"/>
          </p:nvPr>
        </p:nvSpPr>
        <p:spPr/>
        <p:txBody>
          <a:bodyPr/>
          <a:lstStyle/>
          <a:p>
            <a:r>
              <a:rPr lang="en-US" dirty="0"/>
              <a:t>What questions can we answer for you?</a:t>
            </a:r>
          </a:p>
        </p:txBody>
      </p:sp>
    </p:spTree>
    <p:extLst>
      <p:ext uri="{BB962C8B-B14F-4D97-AF65-F5344CB8AC3E}">
        <p14:creationId xmlns:p14="http://schemas.microsoft.com/office/powerpoint/2010/main" val="2815214196"/>
      </p:ext>
    </p:extLst>
  </p:cSld>
  <p:clrMapOvr>
    <a:masterClrMapping/>
  </p:clrMapOvr>
  <p:transition spd="med">
    <p:fade/>
  </p:transition>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1585324"/>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Update the Test for Port 80</a:t>
            </a:r>
          </a:p>
        </p:txBody>
      </p:sp>
      <p:sp>
        <p:nvSpPr>
          <p:cNvPr id="3" name="Content Placeholder 2"/>
          <p:cNvSpPr>
            <a:spLocks noGrp="1"/>
          </p:cNvSpPr>
          <p:nvPr>
            <p:ph sz="quarter" idx="10"/>
          </p:nvPr>
        </p:nvSpPr>
        <p:spPr>
          <a:xfrm>
            <a:off x="1121104" y="2113747"/>
            <a:ext cx="14423693" cy="5951611"/>
          </a:xfrm>
        </p:spPr>
        <p:txBody>
          <a:bodyPr/>
          <a:lstStyle/>
          <a:p>
            <a:r>
              <a:rPr lang="en-US" dirty="0"/>
              <a:t># ... FIRST EXAMPLE DELETED ...</a:t>
            </a:r>
          </a:p>
          <a:p>
            <a:endParaRPr lang="en-US" dirty="0"/>
          </a:p>
          <a:p>
            <a:r>
              <a:rPr lang="en-US" dirty="0"/>
              <a:t># This is an example test, replace it with your own test.</a:t>
            </a:r>
          </a:p>
          <a:p>
            <a:r>
              <a:rPr lang="en-US" dirty="0"/>
              <a:t>describe port(80), :skip do</a:t>
            </a:r>
          </a:p>
          <a:p>
            <a:r>
              <a:rPr lang="en-US" dirty="0"/>
              <a:t>  it { </a:t>
            </a:r>
            <a:r>
              <a:rPr lang="en-US" dirty="0" err="1"/>
              <a:t>should_not</a:t>
            </a:r>
            <a:r>
              <a:rPr lang="en-US" dirty="0"/>
              <a:t> </a:t>
            </a:r>
            <a:r>
              <a:rPr lang="en-US" dirty="0" err="1"/>
              <a:t>be_listening</a:t>
            </a:r>
            <a:r>
              <a:rPr lang="en-US" dirty="0"/>
              <a:t> }</a:t>
            </a:r>
          </a:p>
          <a:p>
            <a:r>
              <a:rPr lang="en-US" dirty="0"/>
              <a:t>end</a:t>
            </a:r>
          </a:p>
          <a:p>
            <a:endParaRPr lang="en-US" dirty="0"/>
          </a:p>
        </p:txBody>
      </p:sp>
      <p:sp>
        <p:nvSpPr>
          <p:cNvPr id="4" name="Text Placeholder 3"/>
          <p:cNvSpPr>
            <a:spLocks noGrp="1"/>
          </p:cNvSpPr>
          <p:nvPr>
            <p:ph type="body" sz="quarter" idx="11"/>
          </p:nvPr>
        </p:nvSpPr>
        <p:spPr/>
        <p:txBody>
          <a:bodyPr/>
          <a:lstStyle/>
          <a:p>
            <a:r>
              <a:rPr lang="en-US" dirty="0"/>
              <a:t>~/apache/test/smoke/default/</a:t>
            </a:r>
            <a:r>
              <a:rPr lang="en-US" dirty="0" err="1"/>
              <a:t>default_test.rb</a:t>
            </a:r>
            <a:endParaRPr lang="en-US" dirty="0"/>
          </a:p>
        </p:txBody>
      </p:sp>
      <p:sp>
        <p:nvSpPr>
          <p:cNvPr id="6" name="Text Placeholder 5"/>
          <p:cNvSpPr>
            <a:spLocks noGrp="1"/>
          </p:cNvSpPr>
          <p:nvPr>
            <p:ph type="body" sz="quarter" idx="13"/>
          </p:nvPr>
        </p:nvSpPr>
        <p:spPr>
          <a:xfrm>
            <a:off x="1139359" y="4213348"/>
            <a:ext cx="14404273" cy="536816"/>
          </a:xfrm>
        </p:spPr>
        <p:txBody>
          <a:bodyPr/>
          <a:lstStyle/>
          <a:p>
            <a:endParaRPr lang="en-US" dirty="0"/>
          </a:p>
        </p:txBody>
      </p:sp>
      <p:sp>
        <p:nvSpPr>
          <p:cNvPr id="7" name="Text Placeholder 6"/>
          <p:cNvSpPr>
            <a:spLocks noGrp="1"/>
          </p:cNvSpPr>
          <p:nvPr>
            <p:ph type="body" sz="quarter" idx="12"/>
          </p:nvPr>
        </p:nvSpPr>
        <p:spPr>
          <a:xfrm>
            <a:off x="4854421" y="3672883"/>
            <a:ext cx="1565564" cy="540465"/>
          </a:xfrm>
        </p:spPr>
        <p:txBody>
          <a:bodyPr/>
          <a:lstStyle/>
          <a:p>
            <a:endParaRPr lang="en-US" dirty="0"/>
          </a:p>
        </p:txBody>
      </p:sp>
      <p:sp>
        <p:nvSpPr>
          <p:cNvPr id="9" name="Rectangle 8">
            <a:extLst>
              <a:ext uri="{FF2B5EF4-FFF2-40B4-BE49-F238E27FC236}">
                <a16:creationId xmlns:a16="http://schemas.microsoft.com/office/drawing/2014/main" id="{DA253EF1-A6B1-451B-AA17-64FE7C7B7D61}"/>
              </a:ext>
            </a:extLst>
          </p:cNvPr>
          <p:cNvSpPr/>
          <p:nvPr/>
        </p:nvSpPr>
        <p:spPr bwMode="auto">
          <a:xfrm>
            <a:off x="1139359" y="3130594"/>
            <a:ext cx="12271841" cy="540465"/>
          </a:xfrm>
          <a:prstGeom prst="rect">
            <a:avLst/>
          </a:prstGeom>
          <a:solidFill>
            <a:srgbClr val="FF0000">
              <a:alpha val="25098"/>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391166218"/>
      </p:ext>
    </p:extLst>
  </p:cSld>
  <p:clrMapOvr>
    <a:masterClrMapping/>
  </p:clrMapOvr>
  <p:transition spd="med">
    <p:fade/>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Ohai</a:t>
            </a:r>
            <a:r>
              <a:rPr lang="en-US" dirty="0"/>
              <a:t> Plugins</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841495601"/>
      </p:ext>
    </p:extLst>
  </p:cSld>
  <p:clrMapOvr>
    <a:masterClrMapping/>
  </p:clrMapOvr>
  <p:transition spd="med">
    <p:fade/>
  </p:transition>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Ohai</a:t>
            </a:r>
            <a:r>
              <a:rPr lang="en-US" dirty="0"/>
              <a:t> is Composed of Plugins</a:t>
            </a:r>
          </a:p>
        </p:txBody>
      </p:sp>
      <p:sp>
        <p:nvSpPr>
          <p:cNvPr id="3" name="Subtitle 2"/>
          <p:cNvSpPr>
            <a:spLocks noGrp="1"/>
          </p:cNvSpPr>
          <p:nvPr>
            <p:ph type="subTitle" idx="1"/>
          </p:nvPr>
        </p:nvSpPr>
        <p:spPr>
          <a:xfrm>
            <a:off x="1671638" y="3271838"/>
            <a:ext cx="6221078" cy="3346421"/>
          </a:xfrm>
        </p:spPr>
        <p:txBody>
          <a:bodyPr/>
          <a:lstStyle/>
          <a:p>
            <a:r>
              <a:rPr lang="en-US" dirty="0" err="1"/>
              <a:t>Ohai</a:t>
            </a:r>
            <a:r>
              <a:rPr lang="en-US" dirty="0"/>
              <a:t> is packaged with a core set of plugins that are automatically loaded when executing </a:t>
            </a:r>
            <a:r>
              <a:rPr lang="en-US" dirty="0" err="1"/>
              <a:t>Ohai</a:t>
            </a:r>
            <a:r>
              <a:rPr lang="en-US" dirty="0"/>
              <a:t>.</a:t>
            </a:r>
          </a:p>
          <a:p>
            <a:endParaRPr lang="en-US" dirty="0"/>
          </a:p>
          <a:p>
            <a:r>
              <a:rPr lang="en-US" dirty="0"/>
              <a:t>These plugins provide the attributes we see in the JSON output (e.g. </a:t>
            </a:r>
            <a:r>
              <a:rPr lang="en-US" dirty="0" err="1"/>
              <a:t>ipaddress</a:t>
            </a:r>
            <a:r>
              <a:rPr lang="en-US" dirty="0"/>
              <a:t>, hostname, memory, </a:t>
            </a:r>
            <a:r>
              <a:rPr lang="en-US" dirty="0" err="1"/>
              <a:t>cpu</a:t>
            </a:r>
            <a:r>
              <a:rPr lang="en-US" dirty="0"/>
              <a:t>).</a:t>
            </a:r>
          </a:p>
        </p:txBody>
      </p:sp>
      <p:sp>
        <p:nvSpPr>
          <p:cNvPr id="4" name="Rectangle 3"/>
          <p:cNvSpPr/>
          <p:nvPr/>
        </p:nvSpPr>
        <p:spPr bwMode="auto">
          <a:xfrm>
            <a:off x="7437858" y="4386222"/>
            <a:ext cx="2286000" cy="540929"/>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b="1" dirty="0" err="1">
                <a:gradFill>
                  <a:gsLst>
                    <a:gs pos="0">
                      <a:srgbClr val="FFFFFF"/>
                    </a:gs>
                    <a:gs pos="100000">
                      <a:srgbClr val="FFFFFF"/>
                    </a:gs>
                  </a:gsLst>
                  <a:lin ang="5400000" scaled="0"/>
                </a:gradFill>
              </a:rPr>
              <a:t>Ohai</a:t>
            </a:r>
            <a:endParaRPr lang="en-US" sz="2400" b="1" dirty="0">
              <a:gradFill>
                <a:gsLst>
                  <a:gs pos="0">
                    <a:srgbClr val="FFFFFF"/>
                  </a:gs>
                  <a:gs pos="100000">
                    <a:srgbClr val="FFFFFF"/>
                  </a:gs>
                </a:gsLst>
                <a:lin ang="5400000" scaled="0"/>
              </a:gradFill>
            </a:endParaRPr>
          </a:p>
        </p:txBody>
      </p:sp>
      <p:sp>
        <p:nvSpPr>
          <p:cNvPr id="5" name="Rectangle 4"/>
          <p:cNvSpPr/>
          <p:nvPr/>
        </p:nvSpPr>
        <p:spPr bwMode="auto">
          <a:xfrm>
            <a:off x="10874375" y="4269880"/>
            <a:ext cx="5186698" cy="444500"/>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b="1" dirty="0" err="1">
                <a:solidFill>
                  <a:schemeClr val="bg1"/>
                </a:solidFill>
              </a:rPr>
              <a:t>NetworkAddresses</a:t>
            </a:r>
            <a:endParaRPr lang="en-US" sz="2400" b="1" dirty="0">
              <a:solidFill>
                <a:schemeClr val="bg1"/>
              </a:solidFill>
            </a:endParaRPr>
          </a:p>
        </p:txBody>
      </p:sp>
      <p:sp>
        <p:nvSpPr>
          <p:cNvPr id="6" name="Rectangle 5"/>
          <p:cNvSpPr/>
          <p:nvPr/>
        </p:nvSpPr>
        <p:spPr bwMode="auto">
          <a:xfrm>
            <a:off x="10882135" y="5224117"/>
            <a:ext cx="5176315" cy="444500"/>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sz="2400" b="1" dirty="0">
                <a:solidFill>
                  <a:schemeClr val="bg1"/>
                </a:solidFill>
              </a:rPr>
              <a:t>Hostname</a:t>
            </a:r>
          </a:p>
        </p:txBody>
      </p:sp>
      <p:sp>
        <p:nvSpPr>
          <p:cNvPr id="7" name="Rectangle 6"/>
          <p:cNvSpPr/>
          <p:nvPr/>
        </p:nvSpPr>
        <p:spPr bwMode="auto">
          <a:xfrm>
            <a:off x="10872788" y="6192341"/>
            <a:ext cx="5178788" cy="444500"/>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b="1" dirty="0">
                <a:solidFill>
                  <a:schemeClr val="bg1"/>
                </a:solidFill>
              </a:rPr>
              <a:t>Memory</a:t>
            </a:r>
            <a:endParaRPr lang="en-US" sz="2400" b="1" dirty="0">
              <a:solidFill>
                <a:schemeClr val="bg1"/>
              </a:solidFill>
            </a:endParaRPr>
          </a:p>
        </p:txBody>
      </p:sp>
      <p:sp>
        <p:nvSpPr>
          <p:cNvPr id="8" name="Rectangle 7"/>
          <p:cNvSpPr/>
          <p:nvPr/>
        </p:nvSpPr>
        <p:spPr bwMode="auto">
          <a:xfrm>
            <a:off x="10872788" y="7168554"/>
            <a:ext cx="5178788" cy="444500"/>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sz="2400" b="1" dirty="0">
                <a:solidFill>
                  <a:schemeClr val="bg1"/>
                </a:solidFill>
              </a:rPr>
              <a:t>CPU</a:t>
            </a:r>
          </a:p>
        </p:txBody>
      </p:sp>
      <p:sp>
        <p:nvSpPr>
          <p:cNvPr id="9" name="Rectangle 8"/>
          <p:cNvSpPr/>
          <p:nvPr/>
        </p:nvSpPr>
        <p:spPr bwMode="auto">
          <a:xfrm>
            <a:off x="10875913" y="4715918"/>
            <a:ext cx="5182708" cy="444500"/>
          </a:xfrm>
          <a:prstGeom prst="rect">
            <a:avLst/>
          </a:prstGeom>
          <a:solidFill>
            <a:schemeClr val="bg1">
              <a:lumMod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marL="91440" defTabSz="914099"/>
            <a:r>
              <a:rPr lang="en-US" sz="2000" b="1" dirty="0" err="1">
                <a:solidFill>
                  <a:schemeClr val="bg1"/>
                </a:solidFill>
              </a:rPr>
              <a:t>ipaddress</a:t>
            </a:r>
            <a:r>
              <a:rPr lang="en-US" sz="2000" b="1" dirty="0">
                <a:solidFill>
                  <a:schemeClr val="bg1"/>
                </a:solidFill>
              </a:rPr>
              <a:t>, ip6address, </a:t>
            </a:r>
            <a:r>
              <a:rPr lang="en-US" sz="2000" b="1" dirty="0" err="1">
                <a:solidFill>
                  <a:schemeClr val="bg1"/>
                </a:solidFill>
              </a:rPr>
              <a:t>macaddress</a:t>
            </a:r>
            <a:endParaRPr lang="en-US" sz="2000" b="1" dirty="0">
              <a:solidFill>
                <a:schemeClr val="bg1"/>
              </a:solidFill>
            </a:endParaRPr>
          </a:p>
        </p:txBody>
      </p:sp>
      <p:sp>
        <p:nvSpPr>
          <p:cNvPr id="10" name="Rectangle 9"/>
          <p:cNvSpPr/>
          <p:nvPr/>
        </p:nvSpPr>
        <p:spPr bwMode="auto">
          <a:xfrm>
            <a:off x="10878430" y="5664992"/>
            <a:ext cx="5180121" cy="444500"/>
          </a:xfrm>
          <a:prstGeom prst="rect">
            <a:avLst/>
          </a:prstGeom>
          <a:solidFill>
            <a:schemeClr val="bg1">
              <a:lumMod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marL="91440" defTabSz="914099"/>
            <a:r>
              <a:rPr lang="en-US" sz="2000" b="1" dirty="0">
                <a:solidFill>
                  <a:schemeClr val="bg1"/>
                </a:solidFill>
              </a:rPr>
              <a:t>hostname, domain, </a:t>
            </a:r>
            <a:r>
              <a:rPr lang="en-US" sz="2000" b="1" dirty="0" err="1">
                <a:solidFill>
                  <a:schemeClr val="bg1"/>
                </a:solidFill>
              </a:rPr>
              <a:t>fqdn</a:t>
            </a:r>
            <a:r>
              <a:rPr lang="en-US" sz="2000" b="1" dirty="0">
                <a:solidFill>
                  <a:schemeClr val="bg1"/>
                </a:solidFill>
              </a:rPr>
              <a:t>, </a:t>
            </a:r>
            <a:r>
              <a:rPr lang="en-US" sz="2000" b="1" dirty="0" err="1">
                <a:solidFill>
                  <a:schemeClr val="bg1"/>
                </a:solidFill>
              </a:rPr>
              <a:t>machinename</a:t>
            </a:r>
            <a:endParaRPr lang="en-US" sz="2000" b="1" dirty="0">
              <a:solidFill>
                <a:schemeClr val="bg1"/>
              </a:solidFill>
            </a:endParaRPr>
          </a:p>
        </p:txBody>
      </p:sp>
      <p:sp>
        <p:nvSpPr>
          <p:cNvPr id="11" name="Rectangle 10"/>
          <p:cNvSpPr/>
          <p:nvPr/>
        </p:nvSpPr>
        <p:spPr bwMode="auto">
          <a:xfrm>
            <a:off x="10872788" y="6629841"/>
            <a:ext cx="5178788" cy="444500"/>
          </a:xfrm>
          <a:prstGeom prst="rect">
            <a:avLst/>
          </a:prstGeom>
          <a:solidFill>
            <a:schemeClr val="bg1">
              <a:lumMod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marL="91440" defTabSz="914099"/>
            <a:r>
              <a:rPr lang="en-US" sz="2000" b="1" dirty="0">
                <a:solidFill>
                  <a:schemeClr val="bg1"/>
                </a:solidFill>
              </a:rPr>
              <a:t>memory, memory/swap</a:t>
            </a:r>
          </a:p>
        </p:txBody>
      </p:sp>
      <p:sp>
        <p:nvSpPr>
          <p:cNvPr id="12" name="Rectangle 11"/>
          <p:cNvSpPr/>
          <p:nvPr/>
        </p:nvSpPr>
        <p:spPr bwMode="auto">
          <a:xfrm>
            <a:off x="10872788" y="7607935"/>
            <a:ext cx="5178788" cy="444500"/>
          </a:xfrm>
          <a:prstGeom prst="rect">
            <a:avLst/>
          </a:prstGeom>
          <a:solidFill>
            <a:schemeClr val="bg1">
              <a:lumMod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marL="91440" defTabSz="914099"/>
            <a:r>
              <a:rPr lang="en-US" sz="2000" b="1" dirty="0" err="1">
                <a:solidFill>
                  <a:schemeClr val="bg1"/>
                </a:solidFill>
              </a:rPr>
              <a:t>cpu</a:t>
            </a:r>
            <a:endParaRPr lang="en-US" sz="2000" b="1" dirty="0">
              <a:solidFill>
                <a:schemeClr val="bg1"/>
              </a:solidFill>
            </a:endParaRPr>
          </a:p>
        </p:txBody>
      </p:sp>
      <p:sp>
        <p:nvSpPr>
          <p:cNvPr id="13" name="TextBox 12"/>
          <p:cNvSpPr txBox="1"/>
          <p:nvPr/>
        </p:nvSpPr>
        <p:spPr bwMode="white">
          <a:xfrm>
            <a:off x="10872788" y="3612639"/>
            <a:ext cx="5045983" cy="575814"/>
          </a:xfrm>
          <a:prstGeom prst="rect">
            <a:avLst/>
          </a:prstGeom>
        </p:spPr>
        <p:txBody>
          <a:bodyPr vert="horz" wrap="square" lIns="91440" tIns="91440" rIns="91440" bIns="91440" rtlCol="0">
            <a:normAutofit/>
          </a:bodyPr>
          <a:lstStyle/>
          <a:p>
            <a:pPr algn="ctr"/>
            <a:r>
              <a:rPr lang="en-US" dirty="0"/>
              <a:t>Example Plugins</a:t>
            </a:r>
          </a:p>
        </p:txBody>
      </p:sp>
      <p:sp>
        <p:nvSpPr>
          <p:cNvPr id="14" name="Left Brace 13"/>
          <p:cNvSpPr/>
          <p:nvPr/>
        </p:nvSpPr>
        <p:spPr>
          <a:xfrm>
            <a:off x="9904164" y="4272851"/>
            <a:ext cx="786649" cy="3779584"/>
          </a:xfrm>
          <a:prstGeom prst="leftBrace">
            <a:avLst>
              <a:gd name="adj1" fmla="val 8333"/>
              <a:gd name="adj2" fmla="val 9776"/>
            </a:avLst>
          </a:prstGeom>
          <a:ln w="63500">
            <a:solidFill>
              <a:schemeClr val="bg1">
                <a:lumMod val="5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03335692"/>
      </p:ext>
    </p:extLst>
  </p:cSld>
  <p:clrMapOvr>
    <a:masterClrMapping/>
  </p:clrMapOvr>
  <p:transition spd="med">
    <p:fade/>
  </p:transition>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Text Placeholder 2"/>
          <p:cNvSpPr>
            <a:spLocks noGrp="1"/>
          </p:cNvSpPr>
          <p:nvPr>
            <p:ph type="body" sz="quarter" idx="12"/>
          </p:nvPr>
        </p:nvSpPr>
        <p:spPr/>
        <p:txBody>
          <a:bodyPr/>
          <a:lstStyle/>
          <a:p>
            <a:r>
              <a:rPr lang="en-US" dirty="0"/>
              <a:t>After completing this module, you should be able to:</a:t>
            </a:r>
          </a:p>
          <a:p>
            <a:endParaRPr lang="en-US" dirty="0"/>
          </a:p>
          <a:p>
            <a:pPr marL="457200" indent="-457200">
              <a:buFont typeface="Wingdings" charset="2"/>
              <a:buChar char="Ø"/>
            </a:pPr>
            <a:r>
              <a:rPr lang="en-US" dirty="0"/>
              <a:t>Find </a:t>
            </a:r>
            <a:r>
              <a:rPr lang="en-US" dirty="0" err="1"/>
              <a:t>Ohai's</a:t>
            </a:r>
            <a:r>
              <a:rPr lang="en-US" dirty="0"/>
              <a:t> core plugins</a:t>
            </a:r>
          </a:p>
          <a:p>
            <a:pPr marL="457200" indent="-457200">
              <a:buFont typeface="Wingdings" charset="2"/>
              <a:buChar char="Ø"/>
            </a:pPr>
            <a:r>
              <a:rPr lang="en-US" dirty="0"/>
              <a:t>Express what a plugin provides, depends on, and how it collects its data</a:t>
            </a:r>
          </a:p>
        </p:txBody>
      </p:sp>
    </p:spTree>
    <p:extLst>
      <p:ext uri="{BB962C8B-B14F-4D97-AF65-F5344CB8AC3E}">
        <p14:creationId xmlns:p14="http://schemas.microsoft.com/office/powerpoint/2010/main" val="170608870"/>
      </p:ext>
    </p:extLst>
  </p:cSld>
  <p:clrMapOvr>
    <a:masterClrMapping/>
  </p:clrMapOvr>
  <p:transition spd="med">
    <p:fade/>
  </p:transition>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Reviewing the </a:t>
            </a:r>
            <a:r>
              <a:rPr lang="en-US" dirty="0" err="1"/>
              <a:t>Ohai</a:t>
            </a:r>
            <a:r>
              <a:rPr lang="en-US" dirty="0"/>
              <a:t> Gem</a:t>
            </a:r>
          </a:p>
        </p:txBody>
      </p:sp>
      <p:sp>
        <p:nvSpPr>
          <p:cNvPr id="4" name="Content Placeholder 3"/>
          <p:cNvSpPr>
            <a:spLocks noGrp="1"/>
          </p:cNvSpPr>
          <p:nvPr>
            <p:ph sz="quarter" idx="11"/>
          </p:nvPr>
        </p:nvSpPr>
        <p:spPr/>
        <p:txBody>
          <a:bodyPr/>
          <a:lstStyle/>
          <a:p>
            <a:r>
              <a:rPr lang="en-US" dirty="0" err="1"/>
              <a:t>Ohai</a:t>
            </a:r>
            <a:r>
              <a:rPr lang="en-US" dirty="0"/>
              <a:t> is a Rubygem. First we need to learn about how a gem is structured.</a:t>
            </a:r>
          </a:p>
        </p:txBody>
      </p:sp>
      <p:sp>
        <p:nvSpPr>
          <p:cNvPr id="3" name="Subtitle 2"/>
          <p:cNvSpPr>
            <a:spLocks noGrp="1"/>
          </p:cNvSpPr>
          <p:nvPr>
            <p:ph type="body" sz="quarter" idx="10"/>
          </p:nvPr>
        </p:nvSpPr>
        <p:spPr/>
        <p:txBody>
          <a:bodyPr/>
          <a:lstStyle/>
          <a:p>
            <a:pPr marL="342900" indent="-342900">
              <a:buFont typeface="Wingdings" charset="2"/>
              <a:buChar char="q"/>
            </a:pPr>
            <a:r>
              <a:rPr lang="en-US" dirty="0"/>
              <a:t>Review the basic structure of the </a:t>
            </a:r>
            <a:r>
              <a:rPr lang="en-US" dirty="0" err="1"/>
              <a:t>Ohai</a:t>
            </a:r>
            <a:r>
              <a:rPr lang="en-US" dirty="0"/>
              <a:t> gem</a:t>
            </a:r>
          </a:p>
          <a:p>
            <a:pPr marL="342900" indent="-342900">
              <a:buFont typeface="Wingdings" charset="2"/>
              <a:buChar char="q"/>
            </a:pPr>
            <a:r>
              <a:rPr lang="en-US" dirty="0"/>
              <a:t>Review the 'language' plugin</a:t>
            </a:r>
          </a:p>
          <a:p>
            <a:pPr marL="342900" indent="-342900">
              <a:buFont typeface="Wingdings" charset="2"/>
              <a:buChar char="q"/>
            </a:pPr>
            <a:r>
              <a:rPr lang="en-US" dirty="0"/>
              <a:t>Review the 'python' plugin</a:t>
            </a:r>
          </a:p>
          <a:p>
            <a:endParaRPr lang="en-US" dirty="0"/>
          </a:p>
        </p:txBody>
      </p:sp>
    </p:spTree>
    <p:extLst>
      <p:ext uri="{BB962C8B-B14F-4D97-AF65-F5344CB8AC3E}">
        <p14:creationId xmlns:p14="http://schemas.microsoft.com/office/powerpoint/2010/main" val="675657755"/>
      </p:ext>
    </p:extLst>
  </p:cSld>
  <p:clrMapOvr>
    <a:masterClrMapping/>
  </p:clrMapOvr>
  <p:transition spd="med">
    <p:fade/>
  </p:transition>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Ohai</a:t>
            </a:r>
            <a:r>
              <a:rPr lang="en-US" dirty="0"/>
              <a:t> is Ruby Gem</a:t>
            </a:r>
          </a:p>
        </p:txBody>
      </p:sp>
      <p:sp>
        <p:nvSpPr>
          <p:cNvPr id="3" name="Subtitle 2"/>
          <p:cNvSpPr>
            <a:spLocks noGrp="1"/>
          </p:cNvSpPr>
          <p:nvPr>
            <p:ph type="subTitle" idx="1"/>
          </p:nvPr>
        </p:nvSpPr>
        <p:spPr/>
        <p:txBody>
          <a:bodyPr/>
          <a:lstStyle/>
          <a:p>
            <a:r>
              <a:rPr lang="en-US" dirty="0"/>
              <a:t>Ruby gems are the ways in which Ruby developers share the code that they develop with others. A Ruby gem is really a packaging structure similar to that of a Chef cookbook. </a:t>
            </a:r>
          </a:p>
        </p:txBody>
      </p:sp>
    </p:spTree>
    <p:extLst>
      <p:ext uri="{BB962C8B-B14F-4D97-AF65-F5344CB8AC3E}">
        <p14:creationId xmlns:p14="http://schemas.microsoft.com/office/powerpoint/2010/main" val="1316357716"/>
      </p:ext>
    </p:extLst>
  </p:cSld>
  <p:clrMapOvr>
    <a:masterClrMapping/>
  </p:clrMapOvr>
  <p:transition spd="med">
    <p:fade/>
  </p:transition>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Searching for a Gem on </a:t>
            </a:r>
            <a:r>
              <a:rPr lang="en-US" dirty="0" err="1"/>
              <a:t>Rubygems</a:t>
            </a:r>
            <a:endParaRPr lang="en-US" dirty="0"/>
          </a:p>
        </p:txBody>
      </p:sp>
      <p:sp>
        <p:nvSpPr>
          <p:cNvPr id="3" name="Text Placeholder 2"/>
          <p:cNvSpPr>
            <a:spLocks noGrp="1"/>
          </p:cNvSpPr>
          <p:nvPr>
            <p:ph type="body" sz="quarter" idx="12"/>
          </p:nvPr>
        </p:nvSpPr>
        <p:spPr>
          <a:xfrm>
            <a:off x="650040" y="1856198"/>
            <a:ext cx="4223585" cy="5345953"/>
          </a:xfrm>
        </p:spPr>
        <p:txBody>
          <a:bodyPr/>
          <a:lstStyle/>
          <a:p>
            <a:r>
              <a:rPr lang="en-US" b="1" dirty="0"/>
              <a:t>Steps</a:t>
            </a:r>
          </a:p>
          <a:p>
            <a:endParaRPr lang="en-US" sz="2400" dirty="0"/>
          </a:p>
          <a:p>
            <a:pPr marL="457200" indent="-457200">
              <a:buAutoNum type="arabicPeriod"/>
            </a:pPr>
            <a:r>
              <a:rPr lang="en-US" sz="2400" dirty="0"/>
              <a:t>Visit </a:t>
            </a:r>
            <a:r>
              <a:rPr lang="en-US" sz="2400" dirty="0">
                <a:hlinkClick r:id="rId3"/>
              </a:rPr>
              <a:t>https://rubygems.org</a:t>
            </a:r>
            <a:endParaRPr lang="en-US" sz="2400" dirty="0"/>
          </a:p>
          <a:p>
            <a:pPr marL="457200" indent="-457200">
              <a:buAutoNum type="arabicPeriod"/>
            </a:pPr>
            <a:r>
              <a:rPr lang="en-US" sz="2400" dirty="0"/>
              <a:t>Within the search field enter: </a:t>
            </a:r>
            <a:r>
              <a:rPr lang="en-US" sz="2400" b="1" dirty="0" err="1"/>
              <a:t>ohai</a:t>
            </a:r>
            <a:endParaRPr lang="en-US" sz="2400" b="1" dirty="0"/>
          </a:p>
          <a:p>
            <a:pPr marL="457200" indent="-457200">
              <a:buAutoNum type="arabicPeriod"/>
            </a:pPr>
            <a:r>
              <a:rPr lang="en-US" sz="2400" dirty="0"/>
              <a:t>Press enter or click the magnified glass at the right-side of the search box.</a:t>
            </a:r>
          </a:p>
          <a:p>
            <a:pPr marL="457200" indent="-457200">
              <a:buAutoNum type="arabicPeriod"/>
            </a:pPr>
            <a:r>
              <a:rPr lang="en-US" sz="2400" dirty="0">
                <a:solidFill>
                  <a:schemeClr val="tx1">
                    <a:lumMod val="60000"/>
                    <a:lumOff val="40000"/>
                  </a:schemeClr>
                </a:solidFill>
              </a:rPr>
              <a:t>Click the 'Source Code' link</a:t>
            </a:r>
          </a:p>
          <a:p>
            <a:pPr marL="457200" indent="-457200">
              <a:buAutoNum type="arabicPeriod"/>
            </a:pPr>
            <a:r>
              <a:rPr lang="en-US" sz="2400" dirty="0">
                <a:solidFill>
                  <a:srgbClr val="878F94"/>
                </a:solidFill>
              </a:rPr>
              <a:t>Click on 'Clone or download' and then copy the git URL.</a:t>
            </a:r>
          </a:p>
          <a:p>
            <a:pPr marL="457200" indent="-457200">
              <a:buAutoNum type="arabicPeriod"/>
            </a:pPr>
            <a:endParaRPr lang="en-US" sz="2400" dirty="0">
              <a:solidFill>
                <a:schemeClr val="tx1">
                  <a:lumMod val="60000"/>
                  <a:lumOff val="40000"/>
                </a:schemeClr>
              </a:solidFill>
            </a:endParaRPr>
          </a:p>
        </p:txBody>
      </p:sp>
      <p:pic>
        <p:nvPicPr>
          <p:cNvPr id="5" name="Picture 4" descr="2016-10-21_14-49-0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3500" y="1832385"/>
            <a:ext cx="10588624" cy="52529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6" name="Straight Arrow Connector 5"/>
          <p:cNvCxnSpPr/>
          <p:nvPr/>
        </p:nvCxnSpPr>
        <p:spPr>
          <a:xfrm flipH="1">
            <a:off x="13465176" y="1832385"/>
            <a:ext cx="2266948" cy="2253506"/>
          </a:xfrm>
          <a:prstGeom prst="straightConnector1">
            <a:avLst/>
          </a:prstGeom>
          <a:ln w="127000" cap="rnd">
            <a:solidFill>
              <a:schemeClr val="tx2"/>
            </a:solidFill>
            <a:round/>
            <a:headEnd type="oval"/>
            <a:tailEnd type="arrow"/>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599916105"/>
      </p:ext>
    </p:extLst>
  </p:cSld>
  <p:clrMapOvr>
    <a:masterClrMapping/>
  </p:clrMapOvr>
  <p:transition spd="med">
    <p:fade/>
  </p:transition>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Searching for a Gem on </a:t>
            </a:r>
            <a:r>
              <a:rPr lang="en-US" dirty="0" err="1"/>
              <a:t>Rubygems</a:t>
            </a:r>
            <a:endParaRPr lang="en-US" dirty="0"/>
          </a:p>
        </p:txBody>
      </p:sp>
      <p:sp>
        <p:nvSpPr>
          <p:cNvPr id="3" name="Text Placeholder 2"/>
          <p:cNvSpPr>
            <a:spLocks noGrp="1"/>
          </p:cNvSpPr>
          <p:nvPr>
            <p:ph type="body" sz="quarter" idx="12"/>
          </p:nvPr>
        </p:nvSpPr>
        <p:spPr>
          <a:xfrm>
            <a:off x="650040" y="1856198"/>
            <a:ext cx="4223585" cy="6192427"/>
          </a:xfrm>
        </p:spPr>
        <p:txBody>
          <a:bodyPr/>
          <a:lstStyle/>
          <a:p>
            <a:r>
              <a:rPr lang="en-US" b="1" dirty="0"/>
              <a:t>Steps</a:t>
            </a:r>
            <a:endParaRPr lang="en-US" sz="2400" b="1" dirty="0"/>
          </a:p>
          <a:p>
            <a:endParaRPr lang="en-US" sz="2400" dirty="0"/>
          </a:p>
          <a:p>
            <a:pPr marL="457200" indent="-457200">
              <a:buAutoNum type="arabicPeriod"/>
            </a:pPr>
            <a:r>
              <a:rPr lang="en-US" sz="2400" dirty="0">
                <a:solidFill>
                  <a:srgbClr val="878F94"/>
                </a:solidFill>
              </a:rPr>
              <a:t>Visit </a:t>
            </a:r>
            <a:r>
              <a:rPr lang="en-US" sz="2400" dirty="0">
                <a:solidFill>
                  <a:srgbClr val="878F94"/>
                </a:solidFill>
                <a:hlinkClick r:id="rId3"/>
              </a:rPr>
              <a:t>https://rubygems.org</a:t>
            </a:r>
            <a:endParaRPr lang="en-US" sz="2400" dirty="0">
              <a:solidFill>
                <a:srgbClr val="878F94"/>
              </a:solidFill>
            </a:endParaRPr>
          </a:p>
          <a:p>
            <a:pPr marL="457200" indent="-457200">
              <a:buAutoNum type="arabicPeriod"/>
            </a:pPr>
            <a:r>
              <a:rPr lang="en-US" sz="2400" dirty="0">
                <a:solidFill>
                  <a:srgbClr val="878F94"/>
                </a:solidFill>
              </a:rPr>
              <a:t>Within the search field enter: </a:t>
            </a:r>
            <a:r>
              <a:rPr lang="en-US" sz="2400" b="1" dirty="0" err="1">
                <a:solidFill>
                  <a:srgbClr val="878F94"/>
                </a:solidFill>
              </a:rPr>
              <a:t>ohai</a:t>
            </a:r>
            <a:endParaRPr lang="en-US" sz="2400" b="1" dirty="0">
              <a:solidFill>
                <a:srgbClr val="878F94"/>
              </a:solidFill>
            </a:endParaRPr>
          </a:p>
          <a:p>
            <a:pPr marL="457200" indent="-457200">
              <a:buAutoNum type="arabicPeriod"/>
            </a:pPr>
            <a:r>
              <a:rPr lang="en-US" sz="2400" dirty="0">
                <a:solidFill>
                  <a:srgbClr val="878F94"/>
                </a:solidFill>
              </a:rPr>
              <a:t>Press enter or click the magnified glass at the right-side of the search box.</a:t>
            </a:r>
          </a:p>
          <a:p>
            <a:pPr marL="457200" indent="-457200">
              <a:buAutoNum type="arabicPeriod"/>
            </a:pPr>
            <a:r>
              <a:rPr lang="en-US" sz="2400" dirty="0">
                <a:solidFill>
                  <a:srgbClr val="3E4346"/>
                </a:solidFill>
              </a:rPr>
              <a:t>Click the 'Source Code' link</a:t>
            </a:r>
          </a:p>
          <a:p>
            <a:pPr marL="457200" indent="-457200">
              <a:buFont typeface="Arial" charset="0"/>
              <a:buAutoNum type="arabicPeriod"/>
            </a:pPr>
            <a:r>
              <a:rPr lang="en-US" sz="2400" dirty="0">
                <a:solidFill>
                  <a:srgbClr val="878F94"/>
                </a:solidFill>
              </a:rPr>
              <a:t>Click on 'Clone or download' and then copy the git URL.</a:t>
            </a:r>
          </a:p>
        </p:txBody>
      </p:sp>
      <p:pic>
        <p:nvPicPr>
          <p:cNvPr id="4" name="Picture 3" descr="2016-10-21_14-49-1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3500" y="1329754"/>
            <a:ext cx="8461374" cy="67029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7" name="Straight Arrow Connector 6"/>
          <p:cNvCxnSpPr/>
          <p:nvPr/>
        </p:nvCxnSpPr>
        <p:spPr>
          <a:xfrm flipH="1">
            <a:off x="11935828" y="1133475"/>
            <a:ext cx="1956635" cy="5327316"/>
          </a:xfrm>
          <a:prstGeom prst="straightConnector1">
            <a:avLst/>
          </a:prstGeom>
          <a:ln w="127000">
            <a:headEnd type="oval"/>
            <a:tailEnd type="stealth"/>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872184705"/>
      </p:ext>
    </p:extLst>
  </p:cSld>
  <p:clrMapOvr>
    <a:masterClrMapping/>
  </p:clrMapOvr>
  <p:transition spd="med">
    <p:fade/>
  </p:transition>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Searching for a Gem on </a:t>
            </a:r>
            <a:r>
              <a:rPr lang="en-US" dirty="0" err="1"/>
              <a:t>Rubygems</a:t>
            </a:r>
            <a:endParaRPr lang="en-US" dirty="0"/>
          </a:p>
        </p:txBody>
      </p:sp>
      <p:sp>
        <p:nvSpPr>
          <p:cNvPr id="3" name="Text Placeholder 2"/>
          <p:cNvSpPr>
            <a:spLocks noGrp="1"/>
          </p:cNvSpPr>
          <p:nvPr>
            <p:ph type="body" sz="quarter" idx="12"/>
          </p:nvPr>
        </p:nvSpPr>
        <p:spPr>
          <a:xfrm>
            <a:off x="650040" y="1856198"/>
            <a:ext cx="4223585" cy="6160677"/>
          </a:xfrm>
        </p:spPr>
        <p:txBody>
          <a:bodyPr/>
          <a:lstStyle/>
          <a:p>
            <a:r>
              <a:rPr lang="en-US" b="1" dirty="0"/>
              <a:t>Steps</a:t>
            </a:r>
            <a:endParaRPr lang="en-US" sz="2400" b="1" dirty="0"/>
          </a:p>
          <a:p>
            <a:endParaRPr lang="en-US" sz="2400" dirty="0"/>
          </a:p>
          <a:p>
            <a:pPr marL="457200" indent="-457200">
              <a:buAutoNum type="arabicPeriod"/>
            </a:pPr>
            <a:r>
              <a:rPr lang="en-US" sz="2400" dirty="0">
                <a:solidFill>
                  <a:srgbClr val="878F94"/>
                </a:solidFill>
              </a:rPr>
              <a:t>Visit </a:t>
            </a:r>
            <a:r>
              <a:rPr lang="en-US" sz="2400" dirty="0">
                <a:solidFill>
                  <a:srgbClr val="878F94"/>
                </a:solidFill>
                <a:hlinkClick r:id="rId3"/>
              </a:rPr>
              <a:t>https://rubygems.org</a:t>
            </a:r>
            <a:endParaRPr lang="en-US" sz="2400" dirty="0">
              <a:solidFill>
                <a:srgbClr val="878F94"/>
              </a:solidFill>
            </a:endParaRPr>
          </a:p>
          <a:p>
            <a:pPr marL="457200" indent="-457200">
              <a:buAutoNum type="arabicPeriod"/>
            </a:pPr>
            <a:r>
              <a:rPr lang="en-US" sz="2400" dirty="0">
                <a:solidFill>
                  <a:srgbClr val="878F94"/>
                </a:solidFill>
              </a:rPr>
              <a:t>Within the search field enter: </a:t>
            </a:r>
            <a:r>
              <a:rPr lang="en-US" sz="2400" b="1" dirty="0" err="1">
                <a:solidFill>
                  <a:srgbClr val="878F94"/>
                </a:solidFill>
              </a:rPr>
              <a:t>ohai</a:t>
            </a:r>
            <a:endParaRPr lang="en-US" sz="2400" b="1" dirty="0">
              <a:solidFill>
                <a:srgbClr val="878F94"/>
              </a:solidFill>
            </a:endParaRPr>
          </a:p>
          <a:p>
            <a:pPr marL="457200" indent="-457200">
              <a:buAutoNum type="arabicPeriod"/>
            </a:pPr>
            <a:r>
              <a:rPr lang="en-US" sz="2400" dirty="0">
                <a:solidFill>
                  <a:srgbClr val="878F94"/>
                </a:solidFill>
              </a:rPr>
              <a:t>Press enter or click the magnified glass at the right-side of the search box.</a:t>
            </a:r>
          </a:p>
          <a:p>
            <a:pPr marL="457200" indent="-457200">
              <a:buAutoNum type="arabicPeriod"/>
            </a:pPr>
            <a:r>
              <a:rPr lang="en-US" sz="2400" dirty="0">
                <a:solidFill>
                  <a:schemeClr val="tx1">
                    <a:lumMod val="60000"/>
                    <a:lumOff val="40000"/>
                  </a:schemeClr>
                </a:solidFill>
              </a:rPr>
              <a:t>Click the 'Source Code' link</a:t>
            </a:r>
          </a:p>
          <a:p>
            <a:pPr marL="457200" indent="-457200">
              <a:buAutoNum type="arabicPeriod"/>
            </a:pPr>
            <a:r>
              <a:rPr lang="en-US" sz="2400" dirty="0">
                <a:solidFill>
                  <a:srgbClr val="3E4346"/>
                </a:solidFill>
              </a:rPr>
              <a:t>Click on 'Clone or download' and then copy the git URL.</a:t>
            </a:r>
          </a:p>
        </p:txBody>
      </p:sp>
      <p:cxnSp>
        <p:nvCxnSpPr>
          <p:cNvPr id="7" name="Straight Arrow Connector 6"/>
          <p:cNvCxnSpPr/>
          <p:nvPr/>
        </p:nvCxnSpPr>
        <p:spPr>
          <a:xfrm flipH="1">
            <a:off x="12144374" y="6492875"/>
            <a:ext cx="1828800" cy="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pic>
        <p:nvPicPr>
          <p:cNvPr id="5" name="Picture 4" descr="2016-10-21_15-02-06_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4877" y="2190750"/>
            <a:ext cx="10207998" cy="50641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8" name="Straight Arrow Connector 7"/>
          <p:cNvCxnSpPr/>
          <p:nvPr/>
        </p:nvCxnSpPr>
        <p:spPr>
          <a:xfrm flipH="1">
            <a:off x="13475368" y="1716505"/>
            <a:ext cx="1010654" cy="2646948"/>
          </a:xfrm>
          <a:prstGeom prst="straightConnector1">
            <a:avLst/>
          </a:prstGeom>
          <a:ln w="127000">
            <a:headEnd type="oval"/>
            <a:tailEnd type="arrow"/>
          </a:ln>
        </p:spPr>
        <p:style>
          <a:lnRef idx="3">
            <a:schemeClr val="accent4"/>
          </a:lnRef>
          <a:fillRef idx="0">
            <a:schemeClr val="accent4"/>
          </a:fillRef>
          <a:effectRef idx="2">
            <a:schemeClr val="accent4"/>
          </a:effectRef>
          <a:fontRef idx="minor">
            <a:schemeClr val="tx1"/>
          </a:fontRef>
        </p:style>
      </p:cxnSp>
      <p:cxnSp>
        <p:nvCxnSpPr>
          <p:cNvPr id="9" name="Straight Arrow Connector 8"/>
          <p:cNvCxnSpPr/>
          <p:nvPr/>
        </p:nvCxnSpPr>
        <p:spPr>
          <a:xfrm>
            <a:off x="13363074" y="4789572"/>
            <a:ext cx="368970" cy="424113"/>
          </a:xfrm>
          <a:prstGeom prst="straightConnector1">
            <a:avLst/>
          </a:prstGeom>
          <a:ln w="63500">
            <a:headEnd type="oval"/>
            <a:tailEnd type="arrow"/>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775414661"/>
      </p:ext>
    </p:extLst>
  </p:cSld>
  <p:clrMapOvr>
    <a:masterClrMapping/>
  </p:clrMapOvr>
  <p:transition spd="med">
    <p:fade/>
  </p:transition>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a:t>&gt; cd ~</a:t>
            </a:r>
          </a:p>
        </p:txBody>
      </p:sp>
      <p:sp>
        <p:nvSpPr>
          <p:cNvPr id="5" name="Title 4"/>
          <p:cNvSpPr>
            <a:spLocks noGrp="1"/>
          </p:cNvSpPr>
          <p:nvPr>
            <p:ph type="title"/>
          </p:nvPr>
        </p:nvSpPr>
        <p:spPr/>
        <p:txBody>
          <a:bodyPr/>
          <a:lstStyle/>
          <a:p>
            <a:r>
              <a:rPr lang="en-US" dirty="0"/>
              <a:t>Returning to the Home Directory</a:t>
            </a:r>
          </a:p>
        </p:txBody>
      </p:sp>
    </p:spTree>
    <p:extLst>
      <p:ext uri="{BB962C8B-B14F-4D97-AF65-F5344CB8AC3E}">
        <p14:creationId xmlns:p14="http://schemas.microsoft.com/office/powerpoint/2010/main" val="1427204636"/>
      </p:ext>
    </p:extLst>
  </p:cSld>
  <p:clrMapOvr>
    <a:masterClrMapping/>
  </p:clrMapOvr>
  <p:transition spd="med">
    <p:fade/>
  </p:transition>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dirty="0"/>
              <a:t>Cloning into '</a:t>
            </a:r>
            <a:r>
              <a:rPr lang="en-US" sz="2400" dirty="0" err="1"/>
              <a:t>ohai</a:t>
            </a:r>
            <a:r>
              <a:rPr lang="en-US" sz="2400" dirty="0"/>
              <a:t>'...</a:t>
            </a:r>
          </a:p>
          <a:p>
            <a:r>
              <a:rPr lang="en-US" sz="2400" dirty="0"/>
              <a:t>remote: Counting objects: 20571, done.</a:t>
            </a:r>
          </a:p>
          <a:p>
            <a:r>
              <a:rPr lang="en-US" sz="2400" dirty="0"/>
              <a:t>remote: Compressing objects: 100% (31/31), done.</a:t>
            </a:r>
          </a:p>
          <a:p>
            <a:r>
              <a:rPr lang="en-US" sz="2400" dirty="0"/>
              <a:t>remote: Total 20571 (delta 7), reused 0 (delta 0), pack-reused 20540</a:t>
            </a:r>
          </a:p>
          <a:p>
            <a:r>
              <a:rPr lang="en-US" sz="2400" dirty="0"/>
              <a:t>Receiving objects: 100% (20571/20571), 4.46 </a:t>
            </a:r>
            <a:r>
              <a:rPr lang="en-US" sz="2400" dirty="0" err="1"/>
              <a:t>MiB</a:t>
            </a:r>
            <a:r>
              <a:rPr lang="en-US" sz="2400" dirty="0"/>
              <a:t> | 2.13 </a:t>
            </a:r>
            <a:r>
              <a:rPr lang="en-US" sz="2400" dirty="0" err="1"/>
              <a:t>MiB</a:t>
            </a:r>
            <a:r>
              <a:rPr lang="en-US" sz="2400" dirty="0"/>
              <a:t>/s, done.</a:t>
            </a:r>
          </a:p>
          <a:p>
            <a:r>
              <a:rPr lang="en-US" sz="2400" dirty="0"/>
              <a:t>Resolving deltas: 100% (13408/13408), done.</a:t>
            </a:r>
          </a:p>
          <a:p>
            <a:r>
              <a:rPr lang="en-US" sz="2400" dirty="0"/>
              <a:t>Checking connectivity... done.</a:t>
            </a:r>
          </a:p>
        </p:txBody>
      </p:sp>
      <p:sp>
        <p:nvSpPr>
          <p:cNvPr id="3" name="Text Placeholder 2"/>
          <p:cNvSpPr>
            <a:spLocks noGrp="1"/>
          </p:cNvSpPr>
          <p:nvPr>
            <p:ph type="body" sz="quarter" idx="11"/>
          </p:nvPr>
        </p:nvSpPr>
        <p:spPr/>
        <p:txBody>
          <a:bodyPr/>
          <a:lstStyle/>
          <a:p>
            <a:r>
              <a:rPr lang="en-US" dirty="0"/>
              <a:t>&gt; git clone https://</a:t>
            </a:r>
            <a:r>
              <a:rPr lang="en-US" dirty="0" err="1"/>
              <a:t>github.com</a:t>
            </a:r>
            <a:r>
              <a:rPr lang="en-US" dirty="0"/>
              <a:t>/chef/</a:t>
            </a:r>
            <a:r>
              <a:rPr lang="en-US" dirty="0" err="1"/>
              <a:t>ohai.git</a:t>
            </a:r>
            <a:endParaRPr lang="en-US" dirty="0"/>
          </a:p>
        </p:txBody>
      </p:sp>
      <p:sp>
        <p:nvSpPr>
          <p:cNvPr id="5" name="Title 4"/>
          <p:cNvSpPr>
            <a:spLocks noGrp="1"/>
          </p:cNvSpPr>
          <p:nvPr>
            <p:ph type="title"/>
          </p:nvPr>
        </p:nvSpPr>
        <p:spPr/>
        <p:txBody>
          <a:bodyPr/>
          <a:lstStyle/>
          <a:p>
            <a:r>
              <a:rPr lang="en-US" dirty="0"/>
              <a:t>Cloning the </a:t>
            </a:r>
            <a:r>
              <a:rPr lang="en-US" dirty="0" err="1"/>
              <a:t>Ohai</a:t>
            </a:r>
            <a:r>
              <a:rPr lang="en-US" dirty="0"/>
              <a:t> Library</a:t>
            </a:r>
          </a:p>
        </p:txBody>
      </p:sp>
    </p:spTree>
    <p:extLst>
      <p:ext uri="{BB962C8B-B14F-4D97-AF65-F5344CB8AC3E}">
        <p14:creationId xmlns:p14="http://schemas.microsoft.com/office/powerpoint/2010/main" val="1410455725"/>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Exercises, Labs, and Discussion</a:t>
            </a:r>
          </a:p>
        </p:txBody>
      </p:sp>
      <p:sp>
        <p:nvSpPr>
          <p:cNvPr id="3" name="Text Placeholder 2"/>
          <p:cNvSpPr>
            <a:spLocks noGrp="1"/>
          </p:cNvSpPr>
          <p:nvPr>
            <p:ph type="body" sz="quarter" idx="12"/>
          </p:nvPr>
        </p:nvSpPr>
        <p:spPr>
          <a:xfrm>
            <a:off x="650040" y="1856198"/>
            <a:ext cx="14898624" cy="6020476"/>
          </a:xfrm>
        </p:spPr>
        <p:txBody>
          <a:bodyPr/>
          <a:lstStyle/>
          <a:p>
            <a:r>
              <a:rPr lang="en-US" dirty="0"/>
              <a:t>This course is designed to be hands on. You will run lots of commands, write lots of code, and express your understanding.</a:t>
            </a:r>
          </a:p>
          <a:p>
            <a:pPr marL="457200" indent="-457200">
              <a:buFont typeface="Arial" charset="0"/>
              <a:buChar char="•"/>
            </a:pPr>
            <a:endParaRPr lang="en-US" dirty="0"/>
          </a:p>
          <a:p>
            <a:pPr marL="457200" indent="-457200">
              <a:buFont typeface="Arial" charset="0"/>
              <a:buChar char="•"/>
            </a:pPr>
            <a:r>
              <a:rPr lang="en-US" b="1" dirty="0"/>
              <a:t>Group Exercises: </a:t>
            </a:r>
            <a:r>
              <a:rPr lang="en-US" dirty="0"/>
              <a:t>All participants and the instructor will work through the content together. The instructor will often lead the way and explain things as we proceed.</a:t>
            </a:r>
          </a:p>
          <a:p>
            <a:pPr marL="457200" indent="-457200">
              <a:buFont typeface="Arial" charset="0"/>
              <a:buChar char="•"/>
            </a:pPr>
            <a:r>
              <a:rPr lang="en-US" b="1" dirty="0"/>
              <a:t>Lab:</a:t>
            </a:r>
            <a:r>
              <a:rPr lang="en-US" dirty="0"/>
              <a:t> You will be asked to perform the task on your own or in groups.</a:t>
            </a:r>
          </a:p>
          <a:p>
            <a:pPr marL="457200" indent="-457200">
              <a:buFont typeface="Arial" charset="0"/>
              <a:buChar char="•"/>
            </a:pPr>
            <a:r>
              <a:rPr lang="en-US" b="1" dirty="0"/>
              <a:t>Discussion:</a:t>
            </a:r>
            <a:r>
              <a:rPr lang="en-US" dirty="0"/>
              <a:t> As a group we will talk about the concepts introduced and the work that we have completed.</a:t>
            </a:r>
          </a:p>
        </p:txBody>
      </p:sp>
    </p:spTree>
    <p:extLst>
      <p:ext uri="{BB962C8B-B14F-4D97-AF65-F5344CB8AC3E}">
        <p14:creationId xmlns:p14="http://schemas.microsoft.com/office/powerpoint/2010/main" val="493596370"/>
      </p:ext>
    </p:extLst>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Test to Validate a Working Website</a:t>
            </a:r>
          </a:p>
        </p:txBody>
      </p:sp>
      <p:sp>
        <p:nvSpPr>
          <p:cNvPr id="3" name="Content Placeholder 2"/>
          <p:cNvSpPr>
            <a:spLocks noGrp="1"/>
          </p:cNvSpPr>
          <p:nvPr>
            <p:ph sz="quarter" idx="10"/>
          </p:nvPr>
        </p:nvSpPr>
        <p:spPr/>
        <p:txBody>
          <a:bodyPr/>
          <a:lstStyle/>
          <a:p>
            <a:r>
              <a:rPr lang="en-US" dirty="0"/>
              <a:t>describe port(80) do</a:t>
            </a:r>
          </a:p>
          <a:p>
            <a:r>
              <a:rPr lang="en-US" dirty="0"/>
              <a:t>  it { should </a:t>
            </a:r>
            <a:r>
              <a:rPr lang="en-US" dirty="0" err="1"/>
              <a:t>be_listening</a:t>
            </a:r>
            <a:r>
              <a:rPr lang="en-US" dirty="0"/>
              <a:t> }</a:t>
            </a:r>
          </a:p>
          <a:p>
            <a:r>
              <a:rPr lang="en-US" dirty="0"/>
              <a:t>end</a:t>
            </a:r>
          </a:p>
          <a:p>
            <a:endParaRPr lang="en-US" dirty="0"/>
          </a:p>
          <a:p>
            <a:r>
              <a:rPr lang="en-US" dirty="0"/>
              <a:t>describe command('curl http://</a:t>
            </a:r>
            <a:r>
              <a:rPr lang="en-US" dirty="0" err="1"/>
              <a:t>localhost</a:t>
            </a:r>
            <a:r>
              <a:rPr lang="en-US" dirty="0"/>
              <a:t>') do</a:t>
            </a:r>
          </a:p>
          <a:p>
            <a:r>
              <a:rPr lang="en-US" dirty="0"/>
              <a:t>  its(:</a:t>
            </a:r>
            <a:r>
              <a:rPr lang="en-US" dirty="0" err="1"/>
              <a:t>stdout</a:t>
            </a:r>
            <a:r>
              <a:rPr lang="en-US" dirty="0"/>
              <a:t>) { should match(/Welcome Home/) }</a:t>
            </a:r>
          </a:p>
          <a:p>
            <a:r>
              <a:rPr lang="en-US" dirty="0"/>
              <a:t>end</a:t>
            </a:r>
          </a:p>
          <a:p>
            <a:endParaRPr lang="en-US" dirty="0"/>
          </a:p>
          <a:p>
            <a:endParaRPr lang="en-US" dirty="0"/>
          </a:p>
        </p:txBody>
      </p:sp>
      <p:sp>
        <p:nvSpPr>
          <p:cNvPr id="4" name="Text Placeholder 3"/>
          <p:cNvSpPr>
            <a:spLocks noGrp="1"/>
          </p:cNvSpPr>
          <p:nvPr>
            <p:ph type="body" sz="quarter" idx="11"/>
          </p:nvPr>
        </p:nvSpPr>
        <p:spPr/>
        <p:txBody>
          <a:bodyPr/>
          <a:lstStyle/>
          <a:p>
            <a:r>
              <a:rPr lang="en-US" dirty="0"/>
              <a:t>~/apache/test/smoke/default/</a:t>
            </a:r>
            <a:r>
              <a:rPr lang="en-US" dirty="0" err="1"/>
              <a:t>default_test.rb</a:t>
            </a:r>
            <a:endParaRPr lang="en-US" dirty="0"/>
          </a:p>
        </p:txBody>
      </p:sp>
      <p:sp>
        <p:nvSpPr>
          <p:cNvPr id="6" name="Text Placeholder 5"/>
          <p:cNvSpPr>
            <a:spLocks noGrp="1"/>
          </p:cNvSpPr>
          <p:nvPr>
            <p:ph type="body" sz="quarter" idx="13"/>
          </p:nvPr>
        </p:nvSpPr>
        <p:spPr>
          <a:xfrm>
            <a:off x="1135042" y="4162959"/>
            <a:ext cx="14404273" cy="1738000"/>
          </a:xfrm>
        </p:spPr>
        <p:txBody>
          <a:bodyPr/>
          <a:lstStyle/>
          <a:p>
            <a:r>
              <a:rPr lang="en-US" dirty="0"/>
              <a:t>+</a:t>
            </a:r>
          </a:p>
        </p:txBody>
      </p:sp>
    </p:spTree>
    <p:extLst>
      <p:ext uri="{BB962C8B-B14F-4D97-AF65-F5344CB8AC3E}">
        <p14:creationId xmlns:p14="http://schemas.microsoft.com/office/powerpoint/2010/main" val="3342686900"/>
      </p:ext>
    </p:extLst>
  </p:cSld>
  <p:clrMapOvr>
    <a:masterClrMapping/>
  </p:clrMapOvr>
  <p:transition spd="med">
    <p:fade/>
  </p:transition>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dirty="0"/>
              <a:t>└── </a:t>
            </a:r>
            <a:r>
              <a:rPr lang="en-US" sz="2400" dirty="0" err="1"/>
              <a:t>ohai</a:t>
            </a:r>
            <a:endParaRPr lang="en-US" sz="2400" dirty="0"/>
          </a:p>
          <a:p>
            <a:r>
              <a:rPr lang="en-US" sz="2400" dirty="0"/>
              <a:t>    ├── </a:t>
            </a:r>
            <a:r>
              <a:rPr lang="en-US" sz="2400" dirty="0" err="1"/>
              <a:t>appveyor.yml</a:t>
            </a:r>
            <a:endParaRPr lang="en-US" sz="2400" dirty="0"/>
          </a:p>
          <a:p>
            <a:r>
              <a:rPr lang="en-US" sz="2400" dirty="0"/>
              <a:t>    ├── bin</a:t>
            </a:r>
          </a:p>
          <a:p>
            <a:r>
              <a:rPr lang="en-US" sz="2400" dirty="0"/>
              <a:t>    │   └── </a:t>
            </a:r>
            <a:r>
              <a:rPr lang="en-US" sz="2400" dirty="0" err="1"/>
              <a:t>ohai</a:t>
            </a:r>
            <a:endParaRPr lang="en-US" sz="2400" dirty="0"/>
          </a:p>
          <a:p>
            <a:r>
              <a:rPr lang="en-US" sz="2400" dirty="0"/>
              <a:t>    ├── CHANGELOG.md</a:t>
            </a:r>
          </a:p>
          <a:p>
            <a:r>
              <a:rPr lang="en-US" sz="2400" dirty="0"/>
              <a:t>    ├── ci</a:t>
            </a:r>
          </a:p>
          <a:p>
            <a:r>
              <a:rPr lang="en-US" sz="2400" dirty="0"/>
              <a:t>    │   ├── jenkins_run_tests.bat</a:t>
            </a:r>
          </a:p>
          <a:p>
            <a:r>
              <a:rPr lang="en-US" sz="2400" dirty="0"/>
              <a:t>    │   └── jenkins_run_tests.sh</a:t>
            </a:r>
          </a:p>
          <a:p>
            <a:r>
              <a:rPr lang="en-US" sz="2400" dirty="0"/>
              <a:t>    ├── docs</a:t>
            </a:r>
          </a:p>
          <a:p>
            <a:r>
              <a:rPr lang="en-US" sz="2400" dirty="0"/>
              <a:t>    │   └── man</a:t>
            </a:r>
          </a:p>
          <a:p>
            <a:r>
              <a:rPr lang="en-US" sz="2400" dirty="0"/>
              <a:t>    │       └── man1</a:t>
            </a:r>
          </a:p>
          <a:p>
            <a:r>
              <a:rPr lang="en-US" sz="2400" dirty="0"/>
              <a:t>    │           └── ohai.1</a:t>
            </a:r>
          </a:p>
        </p:txBody>
      </p:sp>
      <p:sp>
        <p:nvSpPr>
          <p:cNvPr id="3" name="Text Placeholder 2"/>
          <p:cNvSpPr>
            <a:spLocks noGrp="1"/>
          </p:cNvSpPr>
          <p:nvPr>
            <p:ph type="body" sz="quarter" idx="11"/>
          </p:nvPr>
        </p:nvSpPr>
        <p:spPr/>
        <p:txBody>
          <a:bodyPr/>
          <a:lstStyle/>
          <a:p>
            <a:r>
              <a:rPr lang="en-US" dirty="0"/>
              <a:t>&gt; tree </a:t>
            </a:r>
            <a:r>
              <a:rPr lang="en-US" dirty="0" err="1"/>
              <a:t>ohai</a:t>
            </a:r>
            <a:endParaRPr lang="en-US" dirty="0"/>
          </a:p>
        </p:txBody>
      </p:sp>
      <p:sp>
        <p:nvSpPr>
          <p:cNvPr id="5" name="Title 4"/>
          <p:cNvSpPr>
            <a:spLocks noGrp="1"/>
          </p:cNvSpPr>
          <p:nvPr>
            <p:ph type="title"/>
          </p:nvPr>
        </p:nvSpPr>
        <p:spPr/>
        <p:txBody>
          <a:bodyPr/>
          <a:lstStyle/>
          <a:p>
            <a:r>
              <a:rPr lang="en-US" dirty="0"/>
              <a:t>Viewing the Contents of the Project</a:t>
            </a:r>
          </a:p>
        </p:txBody>
      </p:sp>
    </p:spTree>
    <p:extLst>
      <p:ext uri="{BB962C8B-B14F-4D97-AF65-F5344CB8AC3E}">
        <p14:creationId xmlns:p14="http://schemas.microsoft.com/office/powerpoint/2010/main" val="1827809598"/>
      </p:ext>
    </p:extLst>
  </p:cSld>
  <p:clrMapOvr>
    <a:masterClrMapping/>
  </p:clrMapOvr>
  <p:transition spd="med">
    <p:fade/>
  </p:transition>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Viewing the README</a:t>
            </a:r>
          </a:p>
        </p:txBody>
      </p:sp>
      <p:sp>
        <p:nvSpPr>
          <p:cNvPr id="6" name="Content Placeholder 5"/>
          <p:cNvSpPr>
            <a:spLocks noGrp="1"/>
          </p:cNvSpPr>
          <p:nvPr>
            <p:ph sz="quarter" idx="10"/>
          </p:nvPr>
        </p:nvSpPr>
        <p:spPr/>
        <p:txBody>
          <a:bodyPr>
            <a:normAutofit fontScale="70000" lnSpcReduction="20000"/>
          </a:bodyPr>
          <a:lstStyle/>
          <a:p>
            <a:r>
              <a:rPr lang="en-US" dirty="0"/>
              <a:t># </a:t>
            </a:r>
            <a:r>
              <a:rPr lang="en-US" dirty="0" err="1"/>
              <a:t>ohai</a:t>
            </a:r>
            <a:endParaRPr lang="en-US" dirty="0"/>
          </a:p>
          <a:p>
            <a:endParaRPr lang="en-US" dirty="0"/>
          </a:p>
          <a:p>
            <a:r>
              <a:rPr lang="en-US" dirty="0"/>
              <a:t>[![Build Status Master](https://travis-ci.org/chef/ohai.svg?branch=master)](https://travis-ci.org/chef/ohai) [![Build Status Master](https://ci.appveyor.com/api/projects/status/github/chef/ohai?branch=master&amp;svg=true&amp;passingText=master%20-%20Ok&amp;pendingText=master%20-%20Pending&amp;failingText=master%20-%20Failing)](https://ci.appveyor.com/project/Chef/ohai/branch/master) [![Gem Version](https://badge.fury.io/rb/ohai.svg)](https://badge.fury.io/rb/ohai)</a:t>
            </a:r>
          </a:p>
          <a:p>
            <a:endParaRPr lang="en-US" dirty="0"/>
          </a:p>
          <a:p>
            <a:r>
              <a:rPr lang="en-US" dirty="0"/>
              <a:t>## Description</a:t>
            </a:r>
          </a:p>
          <a:p>
            <a:endParaRPr lang="en-US" dirty="0"/>
          </a:p>
          <a:p>
            <a:r>
              <a:rPr lang="en-US" dirty="0" err="1"/>
              <a:t>Ohai</a:t>
            </a:r>
            <a:r>
              <a:rPr lang="en-US" dirty="0"/>
              <a:t> detects data about your operating system. It can be used standalone, but its primary purpose is to provide node data to Chef.</a:t>
            </a:r>
          </a:p>
          <a:p>
            <a:endParaRPr lang="en-US" dirty="0"/>
          </a:p>
          <a:p>
            <a:r>
              <a:rPr lang="en-US" dirty="0" err="1"/>
              <a:t>Ohai</a:t>
            </a:r>
            <a:r>
              <a:rPr lang="en-US" dirty="0"/>
              <a:t> will print out a JSON data blob for all the known data about your system. When used with Chef, that data is reported back via node attributes.</a:t>
            </a:r>
          </a:p>
          <a:p>
            <a:endParaRPr lang="en-US" dirty="0"/>
          </a:p>
          <a:p>
            <a:r>
              <a:rPr lang="en-US" dirty="0"/>
              <a:t>Chef distributes </a:t>
            </a:r>
            <a:r>
              <a:rPr lang="en-US" dirty="0" err="1"/>
              <a:t>ohai</a:t>
            </a:r>
            <a:r>
              <a:rPr lang="en-US" dirty="0"/>
              <a:t> as a </a:t>
            </a:r>
            <a:r>
              <a:rPr lang="en-US" dirty="0" err="1"/>
              <a:t>RubyGem</a:t>
            </a:r>
            <a:r>
              <a:rPr lang="en-US" dirty="0"/>
              <a:t>. This README is for developers who want to modify the </a:t>
            </a:r>
            <a:r>
              <a:rPr lang="en-US" dirty="0" err="1"/>
              <a:t>Ohai</a:t>
            </a:r>
            <a:r>
              <a:rPr lang="en-US" dirty="0"/>
              <a:t> source code. For users who want to write plugins for </a:t>
            </a:r>
            <a:r>
              <a:rPr lang="en-US" dirty="0" err="1"/>
              <a:t>Ohai</a:t>
            </a:r>
            <a:r>
              <a:rPr lang="en-US" dirty="0"/>
              <a:t>, see the docs:</a:t>
            </a:r>
          </a:p>
        </p:txBody>
      </p:sp>
      <p:sp>
        <p:nvSpPr>
          <p:cNvPr id="3" name="Text Placeholder 2"/>
          <p:cNvSpPr>
            <a:spLocks noGrp="1"/>
          </p:cNvSpPr>
          <p:nvPr>
            <p:ph type="body" sz="quarter" idx="11"/>
          </p:nvPr>
        </p:nvSpPr>
        <p:spPr/>
        <p:txBody>
          <a:bodyPr/>
          <a:lstStyle/>
          <a:p>
            <a:r>
              <a:rPr lang="en-US" dirty="0"/>
              <a:t>~/</a:t>
            </a:r>
            <a:r>
              <a:rPr lang="en-US" dirty="0" err="1"/>
              <a:t>ohai</a:t>
            </a:r>
            <a:r>
              <a:rPr lang="en-US" dirty="0"/>
              <a:t>/</a:t>
            </a:r>
            <a:r>
              <a:rPr lang="en-US" dirty="0" err="1"/>
              <a:t>README.md</a:t>
            </a:r>
            <a:endParaRPr lang="en-US" dirty="0"/>
          </a:p>
        </p:txBody>
      </p:sp>
    </p:spTree>
    <p:extLst>
      <p:ext uri="{BB962C8B-B14F-4D97-AF65-F5344CB8AC3E}">
        <p14:creationId xmlns:p14="http://schemas.microsoft.com/office/powerpoint/2010/main" val="1958302942"/>
      </p:ext>
    </p:extLst>
  </p:cSld>
  <p:clrMapOvr>
    <a:masterClrMapping/>
  </p:clrMapOvr>
  <p:transition spd="med">
    <p:fade/>
  </p:transition>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Viewing the Gem Specification</a:t>
            </a:r>
          </a:p>
        </p:txBody>
      </p:sp>
      <p:sp>
        <p:nvSpPr>
          <p:cNvPr id="3" name="Content Placeholder 2"/>
          <p:cNvSpPr>
            <a:spLocks noGrp="1"/>
          </p:cNvSpPr>
          <p:nvPr>
            <p:ph sz="quarter" idx="10"/>
          </p:nvPr>
        </p:nvSpPr>
        <p:spPr/>
        <p:txBody>
          <a:bodyPr>
            <a:noAutofit/>
          </a:bodyPr>
          <a:lstStyle/>
          <a:p>
            <a:r>
              <a:rPr lang="en-US" sz="2000" dirty="0"/>
              <a:t>$:.unshift </a:t>
            </a:r>
            <a:r>
              <a:rPr lang="en-US" sz="2000" dirty="0" err="1"/>
              <a:t>File.expand_path</a:t>
            </a:r>
            <a:r>
              <a:rPr lang="en-US" sz="2000" dirty="0"/>
              <a:t>("../lib", __FILE__)</a:t>
            </a:r>
          </a:p>
          <a:p>
            <a:r>
              <a:rPr lang="en-US" sz="2000" dirty="0"/>
              <a:t>require "</a:t>
            </a:r>
            <a:r>
              <a:rPr lang="en-US" sz="2000" dirty="0" err="1"/>
              <a:t>ohai</a:t>
            </a:r>
            <a:r>
              <a:rPr lang="en-US" sz="2000" dirty="0"/>
              <a:t>/version"</a:t>
            </a:r>
          </a:p>
          <a:p>
            <a:endParaRPr lang="en-US" sz="2000" dirty="0"/>
          </a:p>
          <a:p>
            <a:r>
              <a:rPr lang="en-US" sz="2000" dirty="0"/>
              <a:t>Gem::</a:t>
            </a:r>
            <a:r>
              <a:rPr lang="en-US" sz="2000" dirty="0" err="1"/>
              <a:t>Specification.new</a:t>
            </a:r>
            <a:r>
              <a:rPr lang="en-US" sz="2000" dirty="0"/>
              <a:t> do |s|</a:t>
            </a:r>
          </a:p>
          <a:p>
            <a:r>
              <a:rPr lang="en-US" sz="2000" dirty="0"/>
              <a:t>  s.name = "</a:t>
            </a:r>
            <a:r>
              <a:rPr lang="en-US" sz="2000" dirty="0" err="1"/>
              <a:t>ohai</a:t>
            </a:r>
            <a:r>
              <a:rPr lang="en-US" sz="2000" dirty="0"/>
              <a:t>"</a:t>
            </a:r>
          </a:p>
          <a:p>
            <a:r>
              <a:rPr lang="en-US" sz="2000" dirty="0"/>
              <a:t>  </a:t>
            </a:r>
            <a:r>
              <a:rPr lang="en-US" sz="2000" dirty="0" err="1"/>
              <a:t>s.version</a:t>
            </a:r>
            <a:r>
              <a:rPr lang="en-US" sz="2000" dirty="0"/>
              <a:t> = </a:t>
            </a:r>
            <a:r>
              <a:rPr lang="en-US" sz="2000" dirty="0" err="1"/>
              <a:t>Ohai</a:t>
            </a:r>
            <a:r>
              <a:rPr lang="en-US" sz="2000" dirty="0"/>
              <a:t>::VERSION</a:t>
            </a:r>
          </a:p>
          <a:p>
            <a:r>
              <a:rPr lang="en-US" sz="2000" dirty="0"/>
              <a:t>  </a:t>
            </a:r>
            <a:r>
              <a:rPr lang="en-US" sz="2000" dirty="0" err="1"/>
              <a:t>s.platform</a:t>
            </a:r>
            <a:r>
              <a:rPr lang="en-US" sz="2000" dirty="0"/>
              <a:t> = Gem::Platform::RUBY</a:t>
            </a:r>
          </a:p>
          <a:p>
            <a:r>
              <a:rPr lang="en-US" sz="2000" dirty="0"/>
              <a:t>  </a:t>
            </a:r>
            <a:r>
              <a:rPr lang="en-US" sz="2000" dirty="0" err="1"/>
              <a:t>s.summary</a:t>
            </a:r>
            <a:r>
              <a:rPr lang="en-US" sz="2000" dirty="0"/>
              <a:t> = "</a:t>
            </a:r>
            <a:r>
              <a:rPr lang="en-US" sz="2000" dirty="0" err="1"/>
              <a:t>Ohai</a:t>
            </a:r>
            <a:r>
              <a:rPr lang="en-US" sz="2000" dirty="0"/>
              <a:t> profiles your system and emits JSON"</a:t>
            </a:r>
          </a:p>
          <a:p>
            <a:r>
              <a:rPr lang="en-US" sz="2000" dirty="0"/>
              <a:t>  </a:t>
            </a:r>
            <a:r>
              <a:rPr lang="en-US" sz="2000" dirty="0" err="1"/>
              <a:t>s.description</a:t>
            </a:r>
            <a:r>
              <a:rPr lang="en-US" sz="2000" dirty="0"/>
              <a:t> = </a:t>
            </a:r>
            <a:r>
              <a:rPr lang="en-US" sz="2000" dirty="0" err="1"/>
              <a:t>s.summary</a:t>
            </a:r>
            <a:endParaRPr lang="en-US" sz="2000" dirty="0"/>
          </a:p>
          <a:p>
            <a:r>
              <a:rPr lang="en-US" sz="2000" dirty="0"/>
              <a:t>  </a:t>
            </a:r>
            <a:r>
              <a:rPr lang="en-US" sz="2000" dirty="0" err="1"/>
              <a:t>s.license</a:t>
            </a:r>
            <a:r>
              <a:rPr lang="en-US" sz="2000" dirty="0"/>
              <a:t> = "Apache-2.0"</a:t>
            </a:r>
          </a:p>
          <a:p>
            <a:r>
              <a:rPr lang="en-US" sz="2000" dirty="0"/>
              <a:t>  </a:t>
            </a:r>
            <a:r>
              <a:rPr lang="en-US" sz="2000" dirty="0" err="1"/>
              <a:t>s.author</a:t>
            </a:r>
            <a:r>
              <a:rPr lang="en-US" sz="2000" dirty="0"/>
              <a:t> = "Adam Jacob"</a:t>
            </a:r>
          </a:p>
          <a:p>
            <a:r>
              <a:rPr lang="en-US" sz="2000" dirty="0"/>
              <a:t>  </a:t>
            </a:r>
            <a:r>
              <a:rPr lang="en-US" sz="2000" dirty="0" err="1"/>
              <a:t>s.email</a:t>
            </a:r>
            <a:r>
              <a:rPr lang="en-US" sz="2000" dirty="0"/>
              <a:t> = "adam@chef.io"</a:t>
            </a:r>
          </a:p>
          <a:p>
            <a:r>
              <a:rPr lang="en-US" sz="2000" dirty="0"/>
              <a:t>  </a:t>
            </a:r>
            <a:r>
              <a:rPr lang="en-US" sz="2000" dirty="0" err="1"/>
              <a:t>s.homepage</a:t>
            </a:r>
            <a:r>
              <a:rPr lang="en-US" sz="2000" dirty="0"/>
              <a:t> = "https://docs.chef.io/ohai.html"</a:t>
            </a:r>
          </a:p>
          <a:p>
            <a:endParaRPr lang="en-US" sz="2000" dirty="0"/>
          </a:p>
          <a:p>
            <a:r>
              <a:rPr lang="en-US" sz="2000" dirty="0"/>
              <a:t> </a:t>
            </a:r>
          </a:p>
        </p:txBody>
      </p:sp>
      <p:sp>
        <p:nvSpPr>
          <p:cNvPr id="4" name="Text Placeholder 3"/>
          <p:cNvSpPr>
            <a:spLocks noGrp="1"/>
          </p:cNvSpPr>
          <p:nvPr>
            <p:ph type="body" sz="quarter" idx="11"/>
          </p:nvPr>
        </p:nvSpPr>
        <p:spPr/>
        <p:txBody>
          <a:bodyPr/>
          <a:lstStyle/>
          <a:p>
            <a:r>
              <a:rPr lang="en-US" dirty="0"/>
              <a:t>~/</a:t>
            </a:r>
            <a:r>
              <a:rPr lang="en-US" dirty="0" err="1"/>
              <a:t>ohai</a:t>
            </a:r>
            <a:r>
              <a:rPr lang="en-US" dirty="0"/>
              <a:t>/</a:t>
            </a:r>
            <a:r>
              <a:rPr lang="en-US" dirty="0" err="1"/>
              <a:t>ohai.gemspec</a:t>
            </a:r>
            <a:endParaRPr lang="en-US" dirty="0"/>
          </a:p>
        </p:txBody>
      </p:sp>
    </p:spTree>
    <p:extLst>
      <p:ext uri="{BB962C8B-B14F-4D97-AF65-F5344CB8AC3E}">
        <p14:creationId xmlns:p14="http://schemas.microsoft.com/office/powerpoint/2010/main" val="1079508131"/>
      </p:ext>
    </p:extLst>
  </p:cSld>
  <p:clrMapOvr>
    <a:masterClrMapping/>
  </p:clrMapOvr>
  <p:transition spd="med">
    <p:fade/>
  </p:transition>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pl-PL" dirty="0" err="1"/>
              <a:t>ohai</a:t>
            </a:r>
            <a:r>
              <a:rPr lang="pl-PL" dirty="0"/>
              <a:t>/</a:t>
            </a:r>
            <a:r>
              <a:rPr lang="pl-PL" dirty="0" err="1"/>
              <a:t>lib</a:t>
            </a:r>
            <a:endParaRPr lang="pl-PL" dirty="0"/>
          </a:p>
          <a:p>
            <a:r>
              <a:rPr lang="pl-PL" dirty="0"/>
              <a:t>├── </a:t>
            </a:r>
            <a:r>
              <a:rPr lang="pl-PL" dirty="0" err="1"/>
              <a:t>ohai</a:t>
            </a:r>
            <a:endParaRPr lang="pl-PL" dirty="0"/>
          </a:p>
          <a:p>
            <a:r>
              <a:rPr lang="pl-PL" dirty="0"/>
              <a:t>│   ├── </a:t>
            </a:r>
            <a:r>
              <a:rPr lang="pl-PL" dirty="0" err="1"/>
              <a:t>application.rb</a:t>
            </a:r>
            <a:endParaRPr lang="pl-PL" dirty="0"/>
          </a:p>
          <a:p>
            <a:r>
              <a:rPr lang="pl-PL" dirty="0"/>
              <a:t>│   ├── </a:t>
            </a:r>
            <a:r>
              <a:rPr lang="pl-PL" dirty="0" err="1"/>
              <a:t>common</a:t>
            </a:r>
            <a:endParaRPr lang="pl-PL" dirty="0"/>
          </a:p>
          <a:p>
            <a:r>
              <a:rPr lang="pl-PL" dirty="0"/>
              <a:t>│   │   └── </a:t>
            </a:r>
            <a:r>
              <a:rPr lang="pl-PL" dirty="0" err="1"/>
              <a:t>dmi.rb</a:t>
            </a:r>
            <a:endParaRPr lang="pl-PL" dirty="0"/>
          </a:p>
          <a:p>
            <a:r>
              <a:rPr lang="pl-PL" dirty="0"/>
              <a:t>│   ├── </a:t>
            </a:r>
            <a:r>
              <a:rPr lang="pl-PL" dirty="0" err="1"/>
              <a:t>config.rb</a:t>
            </a:r>
            <a:endParaRPr lang="pl-PL" dirty="0"/>
          </a:p>
          <a:p>
            <a:r>
              <a:rPr lang="pl-PL" dirty="0"/>
              <a:t>...</a:t>
            </a:r>
          </a:p>
          <a:p>
            <a:r>
              <a:rPr lang="pl-PL" dirty="0"/>
              <a:t>│   └── </a:t>
            </a:r>
            <a:r>
              <a:rPr lang="pl-PL" dirty="0" err="1"/>
              <a:t>version.rb</a:t>
            </a:r>
            <a:endParaRPr lang="pl-PL" dirty="0"/>
          </a:p>
          <a:p>
            <a:r>
              <a:rPr lang="pl-PL" dirty="0"/>
              <a:t>└── </a:t>
            </a:r>
            <a:r>
              <a:rPr lang="pl-PL" dirty="0" err="1"/>
              <a:t>ohai.rb</a:t>
            </a:r>
            <a:endParaRPr lang="pl-PL" dirty="0"/>
          </a:p>
          <a:p>
            <a:r>
              <a:rPr lang="pl-PL" dirty="0"/>
              <a:t>19 </a:t>
            </a:r>
            <a:r>
              <a:rPr lang="pl-PL" dirty="0" err="1"/>
              <a:t>directories</a:t>
            </a:r>
            <a:r>
              <a:rPr lang="pl-PL" dirty="0"/>
              <a:t>, 161 </a:t>
            </a:r>
            <a:r>
              <a:rPr lang="pl-PL" dirty="0" err="1"/>
              <a:t>files</a:t>
            </a:r>
            <a:endParaRPr lang="en-US" dirty="0"/>
          </a:p>
        </p:txBody>
      </p:sp>
      <p:sp>
        <p:nvSpPr>
          <p:cNvPr id="3" name="Text Placeholder 2"/>
          <p:cNvSpPr>
            <a:spLocks noGrp="1"/>
          </p:cNvSpPr>
          <p:nvPr>
            <p:ph type="body" sz="quarter" idx="11"/>
          </p:nvPr>
        </p:nvSpPr>
        <p:spPr/>
        <p:txBody>
          <a:bodyPr/>
          <a:lstStyle/>
          <a:p>
            <a:r>
              <a:rPr lang="en-US" dirty="0"/>
              <a:t>&gt; tree </a:t>
            </a:r>
            <a:r>
              <a:rPr lang="en-US" dirty="0" err="1"/>
              <a:t>ohai</a:t>
            </a:r>
            <a:r>
              <a:rPr lang="en-US" dirty="0"/>
              <a:t>/lib</a:t>
            </a:r>
          </a:p>
        </p:txBody>
      </p:sp>
      <p:sp>
        <p:nvSpPr>
          <p:cNvPr id="6" name="Content Placeholder 5"/>
          <p:cNvSpPr>
            <a:spLocks noGrp="1"/>
          </p:cNvSpPr>
          <p:nvPr>
            <p:ph sz="quarter" idx="12"/>
          </p:nvPr>
        </p:nvSpPr>
        <p:spPr>
          <a:xfrm>
            <a:off x="1127883" y="6546390"/>
            <a:ext cx="14420850" cy="557213"/>
          </a:xfrm>
        </p:spPr>
        <p:txBody>
          <a:bodyPr/>
          <a:lstStyle/>
          <a:p>
            <a:endParaRPr lang="en-US" dirty="0"/>
          </a:p>
        </p:txBody>
      </p:sp>
      <p:sp>
        <p:nvSpPr>
          <p:cNvPr id="5" name="Title 4"/>
          <p:cNvSpPr>
            <a:spLocks noGrp="1"/>
          </p:cNvSpPr>
          <p:nvPr>
            <p:ph type="title"/>
          </p:nvPr>
        </p:nvSpPr>
        <p:spPr/>
        <p:txBody>
          <a:bodyPr/>
          <a:lstStyle/>
          <a:p>
            <a:r>
              <a:rPr lang="en-US" dirty="0"/>
              <a:t>Viewing the lib Directory</a:t>
            </a:r>
          </a:p>
        </p:txBody>
      </p:sp>
    </p:spTree>
    <p:extLst>
      <p:ext uri="{BB962C8B-B14F-4D97-AF65-F5344CB8AC3E}">
        <p14:creationId xmlns:p14="http://schemas.microsoft.com/office/powerpoint/2010/main" val="1401334362"/>
      </p:ext>
    </p:extLst>
  </p:cSld>
  <p:clrMapOvr>
    <a:masterClrMapping/>
  </p:clrMapOvr>
  <p:transition spd="med">
    <p:fade/>
  </p:transition>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Viewing the </a:t>
            </a:r>
            <a:r>
              <a:rPr lang="en-US" dirty="0" err="1"/>
              <a:t>ohai.rb</a:t>
            </a:r>
            <a:r>
              <a:rPr lang="en-US" dirty="0"/>
              <a:t> file in the lib Directory</a:t>
            </a:r>
          </a:p>
        </p:txBody>
      </p:sp>
      <p:sp>
        <p:nvSpPr>
          <p:cNvPr id="3" name="Content Placeholder 2"/>
          <p:cNvSpPr>
            <a:spLocks noGrp="1"/>
          </p:cNvSpPr>
          <p:nvPr>
            <p:ph sz="quarter" idx="10"/>
          </p:nvPr>
        </p:nvSpPr>
        <p:spPr/>
        <p:txBody>
          <a:bodyPr>
            <a:normAutofit fontScale="85000" lnSpcReduction="20000"/>
          </a:bodyPr>
          <a:lstStyle/>
          <a:p>
            <a:r>
              <a:rPr lang="en-US" dirty="0"/>
              <a:t>#</a:t>
            </a:r>
          </a:p>
          <a:p>
            <a:r>
              <a:rPr lang="en-US" dirty="0"/>
              <a:t>#     http://</a:t>
            </a:r>
            <a:r>
              <a:rPr lang="en-US" dirty="0" err="1"/>
              <a:t>www.apache.org</a:t>
            </a:r>
            <a:r>
              <a:rPr lang="en-US" dirty="0"/>
              <a:t>/licenses/LICENSE-2.0</a:t>
            </a:r>
          </a:p>
          <a:p>
            <a:r>
              <a:rPr lang="en-US" dirty="0"/>
              <a:t>#</a:t>
            </a:r>
          </a:p>
          <a:p>
            <a:r>
              <a:rPr lang="en-US" dirty="0"/>
              <a:t># Unless required by applicable law or agreed to in writing, software</a:t>
            </a:r>
          </a:p>
          <a:p>
            <a:r>
              <a:rPr lang="en-US" dirty="0"/>
              <a:t># distributed under the License is distributed on an "AS IS" BASIS,</a:t>
            </a:r>
          </a:p>
          <a:p>
            <a:r>
              <a:rPr lang="en-US" dirty="0"/>
              <a:t># WITHOUT WARRANTIES OR CONDITIONS OF ANY KIND, either express or implied.</a:t>
            </a:r>
          </a:p>
          <a:p>
            <a:r>
              <a:rPr lang="en-US" dirty="0"/>
              <a:t># See the License for the specific language governing permissions and</a:t>
            </a:r>
          </a:p>
          <a:p>
            <a:r>
              <a:rPr lang="en-US" dirty="0"/>
              <a:t># limitations under the License.</a:t>
            </a:r>
          </a:p>
          <a:p>
            <a:r>
              <a:rPr lang="en-US" dirty="0"/>
              <a:t>#</a:t>
            </a:r>
          </a:p>
          <a:p>
            <a:endParaRPr lang="en-US" dirty="0"/>
          </a:p>
          <a:p>
            <a:r>
              <a:rPr lang="en-US" dirty="0"/>
              <a:t>require "</a:t>
            </a:r>
            <a:r>
              <a:rPr lang="en-US" dirty="0" err="1"/>
              <a:t>ohai</a:t>
            </a:r>
            <a:r>
              <a:rPr lang="en-US" dirty="0"/>
              <a:t>/version"</a:t>
            </a:r>
          </a:p>
          <a:p>
            <a:r>
              <a:rPr lang="en-US" dirty="0"/>
              <a:t>require "</a:t>
            </a:r>
            <a:r>
              <a:rPr lang="en-US" dirty="0" err="1"/>
              <a:t>ohai</a:t>
            </a:r>
            <a:r>
              <a:rPr lang="en-US" dirty="0"/>
              <a:t>/</a:t>
            </a:r>
            <a:r>
              <a:rPr lang="en-US" dirty="0" err="1"/>
              <a:t>config</a:t>
            </a:r>
            <a:r>
              <a:rPr lang="en-US" dirty="0"/>
              <a:t>"</a:t>
            </a:r>
          </a:p>
          <a:p>
            <a:r>
              <a:rPr lang="en-US" dirty="0"/>
              <a:t>require "</a:t>
            </a:r>
            <a:r>
              <a:rPr lang="en-US" dirty="0" err="1"/>
              <a:t>ohai</a:t>
            </a:r>
            <a:r>
              <a:rPr lang="en-US" dirty="0"/>
              <a:t>/system"</a:t>
            </a:r>
          </a:p>
          <a:p>
            <a:r>
              <a:rPr lang="en-US" dirty="0"/>
              <a:t>require "</a:t>
            </a:r>
            <a:r>
              <a:rPr lang="en-US" dirty="0" err="1"/>
              <a:t>ohai</a:t>
            </a:r>
            <a:r>
              <a:rPr lang="en-US" dirty="0"/>
              <a:t>/exception"</a:t>
            </a:r>
          </a:p>
        </p:txBody>
      </p:sp>
      <p:sp>
        <p:nvSpPr>
          <p:cNvPr id="4" name="Text Placeholder 3"/>
          <p:cNvSpPr>
            <a:spLocks noGrp="1"/>
          </p:cNvSpPr>
          <p:nvPr>
            <p:ph type="body" sz="quarter" idx="11"/>
          </p:nvPr>
        </p:nvSpPr>
        <p:spPr/>
        <p:txBody>
          <a:bodyPr/>
          <a:lstStyle/>
          <a:p>
            <a:r>
              <a:rPr lang="en-US" dirty="0"/>
              <a:t>~/</a:t>
            </a:r>
            <a:r>
              <a:rPr lang="en-US" dirty="0" err="1"/>
              <a:t>ohai</a:t>
            </a:r>
            <a:r>
              <a:rPr lang="en-US" dirty="0"/>
              <a:t>/lib/</a:t>
            </a:r>
            <a:r>
              <a:rPr lang="en-US" dirty="0" err="1"/>
              <a:t>ohai.rb</a:t>
            </a:r>
            <a:endParaRPr lang="en-US" dirty="0"/>
          </a:p>
        </p:txBody>
      </p:sp>
    </p:spTree>
    <p:extLst>
      <p:ext uri="{BB962C8B-B14F-4D97-AF65-F5344CB8AC3E}">
        <p14:creationId xmlns:p14="http://schemas.microsoft.com/office/powerpoint/2010/main" val="118109225"/>
      </p:ext>
    </p:extLst>
  </p:cSld>
  <p:clrMapOvr>
    <a:masterClrMapping/>
  </p:clrMapOvr>
  <p:transition spd="med">
    <p:fade/>
  </p:transition>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000" dirty="0" err="1"/>
              <a:t>ohai</a:t>
            </a:r>
            <a:r>
              <a:rPr lang="en-US" sz="2000" dirty="0"/>
              <a:t>/lib/</a:t>
            </a:r>
            <a:r>
              <a:rPr lang="en-US" sz="2000" dirty="0" err="1"/>
              <a:t>ohai</a:t>
            </a:r>
            <a:r>
              <a:rPr lang="en-US" sz="2000" dirty="0"/>
              <a:t>/plugins</a:t>
            </a:r>
          </a:p>
          <a:p>
            <a:r>
              <a:rPr lang="en-US" sz="2000" dirty="0"/>
              <a:t>├── </a:t>
            </a:r>
            <a:r>
              <a:rPr lang="en-US" sz="2000" dirty="0" err="1"/>
              <a:t>aix</a:t>
            </a:r>
            <a:endParaRPr lang="en-US" sz="2000" dirty="0"/>
          </a:p>
          <a:p>
            <a:r>
              <a:rPr lang="en-US" sz="2000" dirty="0"/>
              <a:t>│   ├── </a:t>
            </a:r>
            <a:r>
              <a:rPr lang="en-US" sz="2000" dirty="0" err="1"/>
              <a:t>cpu.rb</a:t>
            </a:r>
            <a:endParaRPr lang="en-US" sz="2000" dirty="0"/>
          </a:p>
          <a:p>
            <a:r>
              <a:rPr lang="en-US" sz="2000" dirty="0"/>
              <a:t>│   ├── </a:t>
            </a:r>
            <a:r>
              <a:rPr lang="en-US" sz="2000" dirty="0" err="1"/>
              <a:t>filesystem.rb</a:t>
            </a:r>
            <a:endParaRPr lang="en-US" sz="2000" dirty="0"/>
          </a:p>
          <a:p>
            <a:r>
              <a:rPr lang="en-US" sz="2000" dirty="0"/>
              <a:t>│   ├── </a:t>
            </a:r>
            <a:r>
              <a:rPr lang="en-US" sz="2000" dirty="0" err="1"/>
              <a:t>kernel.rb</a:t>
            </a:r>
            <a:endParaRPr lang="en-US" sz="2000" dirty="0"/>
          </a:p>
          <a:p>
            <a:r>
              <a:rPr lang="en-US" sz="2000" dirty="0"/>
              <a:t>│   ├── </a:t>
            </a:r>
            <a:r>
              <a:rPr lang="en-US" sz="2000" dirty="0" err="1"/>
              <a:t>memory.rb</a:t>
            </a:r>
            <a:endParaRPr lang="en-US" sz="2000" dirty="0"/>
          </a:p>
          <a:p>
            <a:r>
              <a:rPr lang="en-US" sz="2000" dirty="0"/>
              <a:t>│   ├── </a:t>
            </a:r>
            <a:r>
              <a:rPr lang="en-US" sz="2000" dirty="0" err="1"/>
              <a:t>network.rb</a:t>
            </a:r>
            <a:endParaRPr lang="en-US" sz="2000" dirty="0"/>
          </a:p>
          <a:p>
            <a:r>
              <a:rPr lang="en-US" sz="2000" dirty="0"/>
              <a:t>│   ├── </a:t>
            </a:r>
            <a:r>
              <a:rPr lang="en-US" sz="2000" dirty="0" err="1"/>
              <a:t>os.rb</a:t>
            </a:r>
            <a:endParaRPr lang="en-US" sz="2000" dirty="0"/>
          </a:p>
          <a:p>
            <a:r>
              <a:rPr lang="en-US" sz="2000" dirty="0"/>
              <a:t>│   ├── </a:t>
            </a:r>
            <a:r>
              <a:rPr lang="en-US" sz="2000" dirty="0" err="1"/>
              <a:t>platform.rb</a:t>
            </a:r>
            <a:endParaRPr lang="en-US" sz="2000" dirty="0"/>
          </a:p>
          <a:p>
            <a:r>
              <a:rPr lang="en-US" sz="2000" dirty="0"/>
              <a:t>│   ├── </a:t>
            </a:r>
            <a:r>
              <a:rPr lang="en-US" sz="2000" dirty="0" err="1"/>
              <a:t>uptime.rb</a:t>
            </a:r>
            <a:endParaRPr lang="en-US" sz="2000" dirty="0"/>
          </a:p>
          <a:p>
            <a:r>
              <a:rPr lang="en-US" sz="2000" dirty="0"/>
              <a:t>│   └── </a:t>
            </a:r>
            <a:r>
              <a:rPr lang="en-US" sz="2000" dirty="0" err="1"/>
              <a:t>virtualization.rb</a:t>
            </a:r>
            <a:endParaRPr lang="en-US" sz="2000" dirty="0"/>
          </a:p>
          <a:p>
            <a:r>
              <a:rPr lang="en-US" sz="2000" dirty="0"/>
              <a:t>├── </a:t>
            </a:r>
            <a:r>
              <a:rPr lang="en-US" sz="2000" dirty="0" err="1"/>
              <a:t>azure.rb</a:t>
            </a:r>
          </a:p>
          <a:p>
            <a:r>
              <a:rPr lang="en-US" sz="2000" dirty="0"/>
              <a:t>├── </a:t>
            </a:r>
            <a:r>
              <a:rPr lang="en-US" sz="2000" dirty="0" err="1"/>
              <a:t>bsd</a:t>
            </a:r>
            <a:endParaRPr lang="en-US" sz="2000" dirty="0"/>
          </a:p>
          <a:p>
            <a:r>
              <a:rPr lang="en-US" sz="2000" dirty="0"/>
              <a:t>│   ├── </a:t>
            </a:r>
            <a:r>
              <a:rPr lang="en-US" sz="2000" dirty="0" err="1"/>
              <a:t>filesystem.rb</a:t>
            </a:r>
            <a:endParaRPr lang="en-US" sz="2000" dirty="0"/>
          </a:p>
        </p:txBody>
      </p:sp>
      <p:sp>
        <p:nvSpPr>
          <p:cNvPr id="3" name="Text Placeholder 2"/>
          <p:cNvSpPr>
            <a:spLocks noGrp="1"/>
          </p:cNvSpPr>
          <p:nvPr>
            <p:ph type="body" sz="quarter" idx="11"/>
          </p:nvPr>
        </p:nvSpPr>
        <p:spPr/>
        <p:txBody>
          <a:bodyPr/>
          <a:lstStyle/>
          <a:p>
            <a:r>
              <a:rPr lang="en-US" dirty="0"/>
              <a:t>&gt; tree </a:t>
            </a:r>
            <a:r>
              <a:rPr lang="en-US" dirty="0" err="1"/>
              <a:t>ohai</a:t>
            </a:r>
            <a:r>
              <a:rPr lang="en-US" dirty="0"/>
              <a:t>/lib/</a:t>
            </a:r>
            <a:r>
              <a:rPr lang="en-US" dirty="0" err="1"/>
              <a:t>ohai</a:t>
            </a:r>
            <a:r>
              <a:rPr lang="en-US" dirty="0"/>
              <a:t>/plugins</a:t>
            </a:r>
          </a:p>
        </p:txBody>
      </p:sp>
      <p:sp>
        <p:nvSpPr>
          <p:cNvPr id="5" name="Title 4"/>
          <p:cNvSpPr>
            <a:spLocks noGrp="1"/>
          </p:cNvSpPr>
          <p:nvPr>
            <p:ph type="title"/>
          </p:nvPr>
        </p:nvSpPr>
        <p:spPr/>
        <p:txBody>
          <a:bodyPr/>
          <a:lstStyle/>
          <a:p>
            <a:r>
              <a:rPr lang="en-US" dirty="0"/>
              <a:t>Viewing the plugins directory</a:t>
            </a:r>
          </a:p>
        </p:txBody>
      </p:sp>
    </p:spTree>
    <p:extLst>
      <p:ext uri="{BB962C8B-B14F-4D97-AF65-F5344CB8AC3E}">
        <p14:creationId xmlns:p14="http://schemas.microsoft.com/office/powerpoint/2010/main" val="1804181560"/>
      </p:ext>
    </p:extLst>
  </p:cSld>
  <p:clrMapOvr>
    <a:masterClrMapping/>
  </p:clrMapOvr>
  <p:transition spd="med">
    <p:fade/>
  </p:transition>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Reviewing the </a:t>
            </a:r>
            <a:r>
              <a:rPr lang="en-US" dirty="0" err="1"/>
              <a:t>Ohai</a:t>
            </a:r>
            <a:r>
              <a:rPr lang="en-US" dirty="0"/>
              <a:t> Gem</a:t>
            </a:r>
          </a:p>
        </p:txBody>
      </p:sp>
      <p:sp>
        <p:nvSpPr>
          <p:cNvPr id="4" name="Content Placeholder 3"/>
          <p:cNvSpPr>
            <a:spLocks noGrp="1"/>
          </p:cNvSpPr>
          <p:nvPr>
            <p:ph sz="quarter" idx="11"/>
          </p:nvPr>
        </p:nvSpPr>
        <p:spPr/>
        <p:txBody>
          <a:bodyPr/>
          <a:lstStyle/>
          <a:p>
            <a:r>
              <a:rPr lang="en-US" dirty="0"/>
              <a:t>Let's take a look at the structure of a plugin.</a:t>
            </a:r>
          </a:p>
        </p:txBody>
      </p:sp>
      <p:sp>
        <p:nvSpPr>
          <p:cNvPr id="3" name="Subtitle 2"/>
          <p:cNvSpPr>
            <a:spLocks noGrp="1"/>
          </p:cNvSpPr>
          <p:nvPr>
            <p:ph type="body" sz="quarter" idx="10"/>
          </p:nvPr>
        </p:nvSpPr>
        <p:spPr/>
        <p:txBody>
          <a:bodyPr/>
          <a:lstStyle/>
          <a:p>
            <a:pPr marL="342900" indent="-342900">
              <a:buFont typeface="Wingdings" charset="2"/>
              <a:buChar char="ü"/>
            </a:pPr>
            <a:r>
              <a:rPr lang="en-US" dirty="0"/>
              <a:t>Review the basic structure of the </a:t>
            </a:r>
            <a:r>
              <a:rPr lang="en-US" dirty="0" err="1"/>
              <a:t>Ohai</a:t>
            </a:r>
            <a:r>
              <a:rPr lang="en-US" dirty="0"/>
              <a:t> gem</a:t>
            </a:r>
          </a:p>
          <a:p>
            <a:pPr marL="342900" indent="-342900">
              <a:buFont typeface="Wingdings" charset="2"/>
              <a:buChar char="q"/>
            </a:pPr>
            <a:r>
              <a:rPr lang="en-US" dirty="0"/>
              <a:t>Review the 'language' plugin</a:t>
            </a:r>
          </a:p>
          <a:p>
            <a:pPr marL="342900" indent="-342900">
              <a:buFont typeface="Wingdings" charset="2"/>
              <a:buChar char="q"/>
            </a:pPr>
            <a:r>
              <a:rPr lang="en-US" dirty="0"/>
              <a:t>Review the 'python' plugin</a:t>
            </a:r>
          </a:p>
          <a:p>
            <a:endParaRPr lang="en-US" dirty="0"/>
          </a:p>
        </p:txBody>
      </p:sp>
    </p:spTree>
    <p:extLst>
      <p:ext uri="{BB962C8B-B14F-4D97-AF65-F5344CB8AC3E}">
        <p14:creationId xmlns:p14="http://schemas.microsoft.com/office/powerpoint/2010/main" val="1710567100"/>
      </p:ext>
    </p:extLst>
  </p:cSld>
  <p:clrMapOvr>
    <a:masterClrMapping/>
  </p:clrMapOvr>
  <p:transition spd="med">
    <p:fade/>
  </p:transition>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Recent Major </a:t>
            </a:r>
            <a:r>
              <a:rPr lang="en-US" dirty="0" err="1"/>
              <a:t>Ohai</a:t>
            </a:r>
            <a:r>
              <a:rPr lang="en-US" dirty="0"/>
              <a:t> Releases</a:t>
            </a:r>
          </a:p>
        </p:txBody>
      </p:sp>
      <p:sp>
        <p:nvSpPr>
          <p:cNvPr id="4" name="Rectangle 3"/>
          <p:cNvSpPr/>
          <p:nvPr/>
        </p:nvSpPr>
        <p:spPr bwMode="auto">
          <a:xfrm>
            <a:off x="1825625" y="3825875"/>
            <a:ext cx="3873500" cy="3873500"/>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8000" dirty="0" err="1">
                <a:gradFill>
                  <a:gsLst>
                    <a:gs pos="0">
                      <a:srgbClr val="FFFFFF"/>
                    </a:gs>
                    <a:gs pos="100000">
                      <a:srgbClr val="FFFFFF"/>
                    </a:gs>
                  </a:gsLst>
                  <a:lin ang="5400000" scaled="0"/>
                </a:gradFill>
              </a:rPr>
              <a:t>Ohai</a:t>
            </a:r>
            <a:r>
              <a:rPr lang="en-US" sz="8000" dirty="0">
                <a:gradFill>
                  <a:gsLst>
                    <a:gs pos="0">
                      <a:srgbClr val="FFFFFF"/>
                    </a:gs>
                    <a:gs pos="100000">
                      <a:srgbClr val="FFFFFF"/>
                    </a:gs>
                  </a:gsLst>
                  <a:lin ang="5400000" scaled="0"/>
                </a:gradFill>
              </a:rPr>
              <a:t> 6</a:t>
            </a:r>
          </a:p>
        </p:txBody>
      </p:sp>
      <p:sp>
        <p:nvSpPr>
          <p:cNvPr id="5" name="Rectangle 4"/>
          <p:cNvSpPr/>
          <p:nvPr/>
        </p:nvSpPr>
        <p:spPr bwMode="auto">
          <a:xfrm>
            <a:off x="6223000" y="3819525"/>
            <a:ext cx="3873500" cy="3873500"/>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8000" dirty="0" err="1">
                <a:gradFill>
                  <a:gsLst>
                    <a:gs pos="0">
                      <a:srgbClr val="FFFFFF"/>
                    </a:gs>
                    <a:gs pos="100000">
                      <a:srgbClr val="FFFFFF"/>
                    </a:gs>
                  </a:gsLst>
                  <a:lin ang="5400000" scaled="0"/>
                </a:gradFill>
              </a:rPr>
              <a:t>Ohai</a:t>
            </a:r>
            <a:r>
              <a:rPr lang="en-US" sz="8000" dirty="0">
                <a:gradFill>
                  <a:gsLst>
                    <a:gs pos="0">
                      <a:srgbClr val="FFFFFF"/>
                    </a:gs>
                    <a:gs pos="100000">
                      <a:srgbClr val="FFFFFF"/>
                    </a:gs>
                  </a:gsLst>
                  <a:lin ang="5400000" scaled="0"/>
                </a:gradFill>
              </a:rPr>
              <a:t> 7</a:t>
            </a:r>
          </a:p>
        </p:txBody>
      </p:sp>
      <p:sp>
        <p:nvSpPr>
          <p:cNvPr id="6" name="TextBox 5"/>
          <p:cNvSpPr txBox="1"/>
          <p:nvPr/>
        </p:nvSpPr>
        <p:spPr bwMode="white">
          <a:xfrm>
            <a:off x="2032000" y="5222875"/>
            <a:ext cx="3444875" cy="2301875"/>
          </a:xfrm>
          <a:prstGeom prst="rect">
            <a:avLst/>
          </a:prstGeom>
        </p:spPr>
        <p:txBody>
          <a:bodyPr vert="horz" wrap="square" lIns="91440" tIns="91440" rIns="91440" bIns="91440" rtlCol="0" anchor="t">
            <a:noAutofit/>
          </a:bodyPr>
          <a:lstStyle/>
          <a:p>
            <a:pPr>
              <a:lnSpc>
                <a:spcPct val="150000"/>
              </a:lnSpc>
            </a:pPr>
            <a:r>
              <a:rPr lang="en-US" sz="2000" dirty="0"/>
              <a:t>Released: April 13, 2011</a:t>
            </a:r>
          </a:p>
          <a:p>
            <a:pPr>
              <a:lnSpc>
                <a:spcPct val="150000"/>
              </a:lnSpc>
            </a:pPr>
            <a:r>
              <a:rPr lang="en-US" sz="2000" dirty="0"/>
              <a:t>Chef Version: 0.10.0 </a:t>
            </a:r>
          </a:p>
          <a:p>
            <a:pPr>
              <a:lnSpc>
                <a:spcPct val="150000"/>
              </a:lnSpc>
            </a:pPr>
            <a:r>
              <a:rPr lang="en-US" sz="2000" b="1" dirty="0" err="1"/>
              <a:t>docs.chef.io</a:t>
            </a:r>
            <a:r>
              <a:rPr lang="en-US" sz="2000" b="1" dirty="0"/>
              <a:t>/release/ohai-6</a:t>
            </a:r>
          </a:p>
        </p:txBody>
      </p:sp>
      <p:sp>
        <p:nvSpPr>
          <p:cNvPr id="7" name="TextBox 6"/>
          <p:cNvSpPr txBox="1"/>
          <p:nvPr/>
        </p:nvSpPr>
        <p:spPr bwMode="white">
          <a:xfrm>
            <a:off x="6413500" y="5222875"/>
            <a:ext cx="3444875" cy="2295525"/>
          </a:xfrm>
          <a:prstGeom prst="rect">
            <a:avLst/>
          </a:prstGeom>
        </p:spPr>
        <p:txBody>
          <a:bodyPr vert="horz" wrap="square" lIns="91440" tIns="91440" rIns="91440" bIns="91440" rtlCol="0" anchor="t">
            <a:normAutofit/>
          </a:bodyPr>
          <a:lstStyle/>
          <a:p>
            <a:pPr>
              <a:lnSpc>
                <a:spcPct val="150000"/>
              </a:lnSpc>
            </a:pPr>
            <a:r>
              <a:rPr lang="en-US" sz="2000" dirty="0"/>
              <a:t>Released: April 8, 2014</a:t>
            </a:r>
          </a:p>
          <a:p>
            <a:pPr>
              <a:lnSpc>
                <a:spcPct val="150000"/>
              </a:lnSpc>
            </a:pPr>
            <a:r>
              <a:rPr lang="en-US" sz="2000" dirty="0"/>
              <a:t>Chef Version: 11.12.0</a:t>
            </a:r>
          </a:p>
          <a:p>
            <a:pPr>
              <a:lnSpc>
                <a:spcPct val="150000"/>
              </a:lnSpc>
            </a:pPr>
            <a:r>
              <a:rPr lang="en-US" sz="2000" b="1" dirty="0" err="1"/>
              <a:t>docs.chef.io</a:t>
            </a:r>
            <a:r>
              <a:rPr lang="en-US" sz="2000" b="1" dirty="0"/>
              <a:t>/release/ohai-7</a:t>
            </a:r>
          </a:p>
        </p:txBody>
      </p:sp>
      <p:sp>
        <p:nvSpPr>
          <p:cNvPr id="8" name="Rectangle 7"/>
          <p:cNvSpPr/>
          <p:nvPr/>
        </p:nvSpPr>
        <p:spPr bwMode="auto">
          <a:xfrm>
            <a:off x="10645775" y="3813175"/>
            <a:ext cx="3873500" cy="3873500"/>
          </a:xfrm>
          <a:prstGeom prst="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8000" dirty="0" err="1">
                <a:gradFill>
                  <a:gsLst>
                    <a:gs pos="0">
                      <a:srgbClr val="FFFFFF"/>
                    </a:gs>
                    <a:gs pos="100000">
                      <a:srgbClr val="FFFFFF"/>
                    </a:gs>
                  </a:gsLst>
                  <a:lin ang="5400000" scaled="0"/>
                </a:gradFill>
              </a:rPr>
              <a:t>Ohai</a:t>
            </a:r>
            <a:r>
              <a:rPr lang="en-US" sz="8000" dirty="0">
                <a:gradFill>
                  <a:gsLst>
                    <a:gs pos="0">
                      <a:srgbClr val="FFFFFF"/>
                    </a:gs>
                    <a:gs pos="100000">
                      <a:srgbClr val="FFFFFF"/>
                    </a:gs>
                  </a:gsLst>
                  <a:lin ang="5400000" scaled="0"/>
                </a:gradFill>
              </a:rPr>
              <a:t> 8</a:t>
            </a:r>
          </a:p>
        </p:txBody>
      </p:sp>
      <p:sp>
        <p:nvSpPr>
          <p:cNvPr id="9" name="TextBox 8"/>
          <p:cNvSpPr txBox="1"/>
          <p:nvPr/>
        </p:nvSpPr>
        <p:spPr bwMode="white">
          <a:xfrm>
            <a:off x="10836275" y="5222875"/>
            <a:ext cx="3444875" cy="2289175"/>
          </a:xfrm>
          <a:prstGeom prst="rect">
            <a:avLst/>
          </a:prstGeom>
        </p:spPr>
        <p:txBody>
          <a:bodyPr vert="horz" wrap="square" lIns="91440" tIns="91440" rIns="91440" bIns="91440" rtlCol="0" anchor="t">
            <a:normAutofit/>
          </a:bodyPr>
          <a:lstStyle/>
          <a:p>
            <a:pPr>
              <a:lnSpc>
                <a:spcPct val="150000"/>
              </a:lnSpc>
            </a:pPr>
            <a:r>
              <a:rPr lang="en-US" sz="2000" dirty="0"/>
              <a:t>Released: Dec. 4, 2014</a:t>
            </a:r>
          </a:p>
          <a:p>
            <a:pPr>
              <a:lnSpc>
                <a:spcPct val="150000"/>
              </a:lnSpc>
            </a:pPr>
            <a:r>
              <a:rPr lang="en-US" sz="2000" dirty="0"/>
              <a:t>Chef Version: 11.18.0</a:t>
            </a:r>
          </a:p>
          <a:p>
            <a:pPr>
              <a:lnSpc>
                <a:spcPct val="150000"/>
              </a:lnSpc>
            </a:pPr>
            <a:r>
              <a:rPr lang="en-US" sz="2000" b="1" dirty="0" err="1"/>
              <a:t>docs.chef.io</a:t>
            </a:r>
            <a:r>
              <a:rPr lang="en-US" sz="2000" b="1" dirty="0"/>
              <a:t>/release/ohai-8</a:t>
            </a:r>
          </a:p>
        </p:txBody>
      </p:sp>
    </p:spTree>
    <p:extLst>
      <p:ext uri="{BB962C8B-B14F-4D97-AF65-F5344CB8AC3E}">
        <p14:creationId xmlns:p14="http://schemas.microsoft.com/office/powerpoint/2010/main" val="726751109"/>
      </p:ext>
    </p:extLst>
  </p:cSld>
  <p:clrMapOvr>
    <a:masterClrMapping/>
  </p:clrMapOvr>
  <p:transition spd="med">
    <p:fade/>
  </p:transition>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6223000" y="3819525"/>
            <a:ext cx="3873500" cy="3873500"/>
          </a:xfrm>
          <a:prstGeom prst="rect">
            <a:avLst/>
          </a:prstGeom>
          <a:solidFill>
            <a:schemeClr val="accent4">
              <a:alpha val="1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8000" dirty="0" err="1">
                <a:gradFill>
                  <a:gsLst>
                    <a:gs pos="0">
                      <a:srgbClr val="FFFFFF"/>
                    </a:gs>
                    <a:gs pos="100000">
                      <a:srgbClr val="FFFFFF"/>
                    </a:gs>
                  </a:gsLst>
                  <a:lin ang="5400000" scaled="0"/>
                </a:gradFill>
              </a:rPr>
              <a:t>Ohai</a:t>
            </a:r>
            <a:r>
              <a:rPr lang="en-US" sz="8000" dirty="0">
                <a:gradFill>
                  <a:gsLst>
                    <a:gs pos="0">
                      <a:srgbClr val="FFFFFF"/>
                    </a:gs>
                    <a:gs pos="100000">
                      <a:srgbClr val="FFFFFF"/>
                    </a:gs>
                  </a:gsLst>
                  <a:lin ang="5400000" scaled="0"/>
                </a:gradFill>
              </a:rPr>
              <a:t> 7</a:t>
            </a:r>
          </a:p>
        </p:txBody>
      </p:sp>
      <p:sp>
        <p:nvSpPr>
          <p:cNvPr id="6" name="Rectangle 5"/>
          <p:cNvSpPr/>
          <p:nvPr/>
        </p:nvSpPr>
        <p:spPr bwMode="auto">
          <a:xfrm>
            <a:off x="1825625" y="3825875"/>
            <a:ext cx="3873500" cy="3873500"/>
          </a:xfrm>
          <a:prstGeom prst="rect">
            <a:avLst/>
          </a:prstGeom>
          <a:solidFill>
            <a:schemeClr val="accent1">
              <a:alpha val="8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8000" dirty="0" err="1">
                <a:gradFill>
                  <a:gsLst>
                    <a:gs pos="0">
                      <a:srgbClr val="FFFFFF"/>
                    </a:gs>
                    <a:gs pos="100000">
                      <a:srgbClr val="FFFFFF"/>
                    </a:gs>
                  </a:gsLst>
                  <a:lin ang="5400000" scaled="0"/>
                </a:gradFill>
              </a:rPr>
              <a:t>Ohai</a:t>
            </a:r>
            <a:r>
              <a:rPr lang="en-US" sz="8000" dirty="0">
                <a:gradFill>
                  <a:gsLst>
                    <a:gs pos="0">
                      <a:srgbClr val="FFFFFF"/>
                    </a:gs>
                    <a:gs pos="100000">
                      <a:srgbClr val="FFFFFF"/>
                    </a:gs>
                  </a:gsLst>
                  <a:lin ang="5400000" scaled="0"/>
                </a:gradFill>
              </a:rPr>
              <a:t> 6</a:t>
            </a:r>
          </a:p>
        </p:txBody>
      </p:sp>
      <p:sp>
        <p:nvSpPr>
          <p:cNvPr id="8" name="Rectangle 7"/>
          <p:cNvSpPr/>
          <p:nvPr/>
        </p:nvSpPr>
        <p:spPr bwMode="auto">
          <a:xfrm>
            <a:off x="10645775" y="3813175"/>
            <a:ext cx="3873500" cy="3873500"/>
          </a:xfrm>
          <a:prstGeom prst="rect">
            <a:avLst/>
          </a:prstGeom>
          <a:solidFill>
            <a:schemeClr val="accent5">
              <a:alpha val="9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8000" dirty="0" err="1">
                <a:gradFill>
                  <a:gsLst>
                    <a:gs pos="0">
                      <a:srgbClr val="FFFFFF"/>
                    </a:gs>
                    <a:gs pos="100000">
                      <a:srgbClr val="FFFFFF"/>
                    </a:gs>
                  </a:gsLst>
                  <a:lin ang="5400000" scaled="0"/>
                </a:gradFill>
              </a:rPr>
              <a:t>Ohai</a:t>
            </a:r>
            <a:r>
              <a:rPr lang="en-US" sz="8000" dirty="0">
                <a:gradFill>
                  <a:gsLst>
                    <a:gs pos="0">
                      <a:srgbClr val="FFFFFF"/>
                    </a:gs>
                    <a:gs pos="100000">
                      <a:srgbClr val="FFFFFF"/>
                    </a:gs>
                  </a:gsLst>
                  <a:lin ang="5400000" scaled="0"/>
                </a:gradFill>
              </a:rPr>
              <a:t> 8</a:t>
            </a:r>
          </a:p>
        </p:txBody>
      </p:sp>
      <p:sp>
        <p:nvSpPr>
          <p:cNvPr id="2" name="Title 1"/>
          <p:cNvSpPr>
            <a:spLocks noGrp="1"/>
          </p:cNvSpPr>
          <p:nvPr>
            <p:ph type="ctrTitle"/>
          </p:nvPr>
        </p:nvSpPr>
        <p:spPr/>
        <p:txBody>
          <a:bodyPr>
            <a:normAutofit fontScale="90000"/>
          </a:bodyPr>
          <a:lstStyle/>
          <a:p>
            <a:r>
              <a:rPr lang="en-US" dirty="0"/>
              <a:t>Focus on </a:t>
            </a:r>
            <a:r>
              <a:rPr lang="en-US" dirty="0" err="1"/>
              <a:t>Ohai</a:t>
            </a:r>
            <a:r>
              <a:rPr lang="en-US" dirty="0"/>
              <a:t> 7</a:t>
            </a:r>
          </a:p>
        </p:txBody>
      </p:sp>
      <p:sp>
        <p:nvSpPr>
          <p:cNvPr id="3" name="Subtitle 2"/>
          <p:cNvSpPr>
            <a:spLocks noGrp="1"/>
          </p:cNvSpPr>
          <p:nvPr>
            <p:ph type="subTitle" idx="1"/>
          </p:nvPr>
        </p:nvSpPr>
        <p:spPr>
          <a:xfrm>
            <a:off x="1671638" y="3255963"/>
            <a:ext cx="12319000" cy="3346421"/>
          </a:xfrm>
        </p:spPr>
        <p:txBody>
          <a:bodyPr/>
          <a:lstStyle/>
          <a:p>
            <a:r>
              <a:rPr lang="en-US" dirty="0" err="1"/>
              <a:t>Ohai</a:t>
            </a:r>
            <a:r>
              <a:rPr lang="en-US" dirty="0"/>
              <a:t> 7 refined the Domain Specific Language (DSL) created in the previous version of </a:t>
            </a:r>
            <a:r>
              <a:rPr lang="en-US" dirty="0" err="1"/>
              <a:t>Ohai</a:t>
            </a:r>
            <a:r>
              <a:rPr lang="en-US" dirty="0"/>
              <a:t>. </a:t>
            </a:r>
            <a:r>
              <a:rPr lang="en-US" dirty="0" err="1"/>
              <a:t>Ohai</a:t>
            </a:r>
            <a:r>
              <a:rPr lang="en-US" dirty="0"/>
              <a:t> 8 continues to use the same language.</a:t>
            </a:r>
          </a:p>
        </p:txBody>
      </p:sp>
    </p:spTree>
    <p:extLst>
      <p:ext uri="{BB962C8B-B14F-4D97-AF65-F5344CB8AC3E}">
        <p14:creationId xmlns:p14="http://schemas.microsoft.com/office/powerpoint/2010/main" val="1541599428"/>
      </p:ext>
    </p:extLst>
  </p:cSld>
  <p:clrMapOvr>
    <a:masterClrMapping/>
  </p:clrMapOvr>
  <p:transition spd="med">
    <p:fade/>
  </p:transition>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Viewing the Languages Plugin</a:t>
            </a:r>
          </a:p>
        </p:txBody>
      </p:sp>
      <p:sp>
        <p:nvSpPr>
          <p:cNvPr id="3" name="Content Placeholder 2"/>
          <p:cNvSpPr>
            <a:spLocks noGrp="1"/>
          </p:cNvSpPr>
          <p:nvPr>
            <p:ph sz="quarter" idx="10"/>
          </p:nvPr>
        </p:nvSpPr>
        <p:spPr/>
        <p:txBody>
          <a:bodyPr/>
          <a:lstStyle/>
          <a:p>
            <a:r>
              <a:rPr lang="en-US" b="1" dirty="0" err="1"/>
              <a:t>Ohai.plugin</a:t>
            </a:r>
            <a:r>
              <a:rPr lang="en-US" b="1" dirty="0"/>
              <a:t>(:Languages) do</a:t>
            </a:r>
          </a:p>
          <a:p>
            <a:r>
              <a:rPr lang="en-US" b="1" dirty="0"/>
              <a:t>  provides "languages"</a:t>
            </a:r>
          </a:p>
          <a:p>
            <a:r>
              <a:rPr lang="en-US" b="1" dirty="0"/>
              <a:t>  </a:t>
            </a:r>
            <a:r>
              <a:rPr lang="en-US" b="1" dirty="0" err="1"/>
              <a:t>collect_data</a:t>
            </a:r>
            <a:r>
              <a:rPr lang="en-US" b="1" dirty="0"/>
              <a:t> do</a:t>
            </a:r>
          </a:p>
          <a:p>
            <a:r>
              <a:rPr lang="en-US" b="1" dirty="0"/>
              <a:t>    languages </a:t>
            </a:r>
            <a:r>
              <a:rPr lang="en-US" b="1" dirty="0" err="1"/>
              <a:t>Mash.new</a:t>
            </a:r>
            <a:endParaRPr lang="en-US" b="1" dirty="0"/>
          </a:p>
          <a:p>
            <a:r>
              <a:rPr lang="en-US" b="1" dirty="0"/>
              <a:t>  end</a:t>
            </a:r>
          </a:p>
          <a:p>
            <a:r>
              <a:rPr lang="en-US" b="1" dirty="0"/>
              <a:t>end</a:t>
            </a:r>
          </a:p>
          <a:p>
            <a:endParaRPr lang="en-US" dirty="0"/>
          </a:p>
        </p:txBody>
      </p:sp>
      <p:sp>
        <p:nvSpPr>
          <p:cNvPr id="4" name="Text Placeholder 3"/>
          <p:cNvSpPr>
            <a:spLocks noGrp="1"/>
          </p:cNvSpPr>
          <p:nvPr>
            <p:ph type="body" sz="quarter" idx="11"/>
          </p:nvPr>
        </p:nvSpPr>
        <p:spPr/>
        <p:txBody>
          <a:bodyPr/>
          <a:lstStyle/>
          <a:p>
            <a:r>
              <a:rPr lang="en-US" dirty="0"/>
              <a:t>~/</a:t>
            </a:r>
            <a:r>
              <a:rPr lang="en-US" dirty="0" err="1"/>
              <a:t>ohai</a:t>
            </a:r>
            <a:r>
              <a:rPr lang="en-US" dirty="0"/>
              <a:t>/lib/</a:t>
            </a:r>
            <a:r>
              <a:rPr lang="en-US" dirty="0" err="1"/>
              <a:t>ohai</a:t>
            </a:r>
            <a:r>
              <a:rPr lang="en-US" dirty="0"/>
              <a:t>/plugins/</a:t>
            </a:r>
            <a:r>
              <a:rPr lang="en-US" dirty="0" err="1"/>
              <a:t>languages.rb</a:t>
            </a:r>
            <a:endParaRPr lang="en-US" dirty="0"/>
          </a:p>
        </p:txBody>
      </p:sp>
    </p:spTree>
    <p:extLst>
      <p:ext uri="{BB962C8B-B14F-4D97-AF65-F5344CB8AC3E}">
        <p14:creationId xmlns:p14="http://schemas.microsoft.com/office/powerpoint/2010/main" val="57388447"/>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Build a Reliable Cookbook</a:t>
            </a:r>
          </a:p>
        </p:txBody>
      </p:sp>
      <p:sp>
        <p:nvSpPr>
          <p:cNvPr id="3" name="Content Placeholder 2"/>
          <p:cNvSpPr>
            <a:spLocks noGrp="1"/>
          </p:cNvSpPr>
          <p:nvPr>
            <p:ph sz="quarter" idx="11"/>
          </p:nvPr>
        </p:nvSpPr>
        <p:spPr/>
        <p:txBody>
          <a:bodyPr/>
          <a:lstStyle/>
          <a:p>
            <a:r>
              <a:rPr lang="en-US" dirty="0"/>
              <a:t>This time it will be different.</a:t>
            </a:r>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Examine the cookbook</a:t>
            </a:r>
          </a:p>
          <a:p>
            <a:pPr marL="342900" indent="-342900">
              <a:buFont typeface="Wingdings" charset="2"/>
              <a:buChar char="ü"/>
            </a:pPr>
            <a:r>
              <a:rPr lang="en-US" dirty="0"/>
              <a:t>Write tests that verifies the cookbook does what we want it to do</a:t>
            </a:r>
          </a:p>
          <a:p>
            <a:pPr marL="342900" indent="-342900">
              <a:buFont typeface="Wingdings" charset="2"/>
              <a:buChar char="q"/>
            </a:pPr>
            <a:r>
              <a:rPr lang="en-US" dirty="0"/>
              <a:t>Execute the tests and see failure</a:t>
            </a:r>
          </a:p>
          <a:p>
            <a:pPr marL="342900" indent="-342900">
              <a:buFont typeface="Wingdings" charset="2"/>
              <a:buChar char="q"/>
            </a:pPr>
            <a:r>
              <a:rPr lang="en-US" dirty="0"/>
              <a:t>Write the recipe to make the test pass</a:t>
            </a:r>
          </a:p>
          <a:p>
            <a:pPr marL="342900" indent="-342900">
              <a:buFont typeface="Wingdings" charset="2"/>
              <a:buChar char="q"/>
            </a:pPr>
            <a:r>
              <a:rPr lang="en-US" dirty="0"/>
              <a:t>Execute the tests and see success</a:t>
            </a:r>
          </a:p>
        </p:txBody>
      </p:sp>
    </p:spTree>
    <p:extLst>
      <p:ext uri="{BB962C8B-B14F-4D97-AF65-F5344CB8AC3E}">
        <p14:creationId xmlns:p14="http://schemas.microsoft.com/office/powerpoint/2010/main" val="4225070500"/>
      </p:ext>
    </p:extLst>
  </p:cSld>
  <p:clrMapOvr>
    <a:masterClrMapping/>
  </p:clrMapOvr>
  <p:transition spd="med">
    <p:fade/>
  </p:transition>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b="1" dirty="0" err="1"/>
              <a:t>Ohai.plugin</a:t>
            </a:r>
            <a:r>
              <a:rPr lang="en-US" b="1" dirty="0"/>
              <a:t>(:Languages) do</a:t>
            </a:r>
          </a:p>
          <a:p>
            <a:r>
              <a:rPr lang="en-US" b="1" dirty="0"/>
              <a:t>  provides "languages"</a:t>
            </a:r>
          </a:p>
          <a:p>
            <a:r>
              <a:rPr lang="en-US" b="1" dirty="0"/>
              <a:t>  </a:t>
            </a:r>
            <a:r>
              <a:rPr lang="en-US" b="1" dirty="0" err="1"/>
              <a:t>collect_data</a:t>
            </a:r>
            <a:r>
              <a:rPr lang="en-US" b="1" dirty="0"/>
              <a:t> do</a:t>
            </a:r>
          </a:p>
          <a:p>
            <a:r>
              <a:rPr lang="en-US" b="1" dirty="0"/>
              <a:t>    languages </a:t>
            </a:r>
            <a:r>
              <a:rPr lang="en-US" b="1" dirty="0" err="1"/>
              <a:t>Mash.new</a:t>
            </a:r>
            <a:endParaRPr lang="en-US" b="1" dirty="0"/>
          </a:p>
          <a:p>
            <a:r>
              <a:rPr lang="en-US" b="1" dirty="0"/>
              <a:t>  end</a:t>
            </a:r>
          </a:p>
          <a:p>
            <a:r>
              <a:rPr lang="en-US" b="1" dirty="0"/>
              <a:t>end</a:t>
            </a:r>
          </a:p>
        </p:txBody>
      </p:sp>
      <p:sp>
        <p:nvSpPr>
          <p:cNvPr id="21" name="Right Bracket 20"/>
          <p:cNvSpPr/>
          <p:nvPr/>
        </p:nvSpPr>
        <p:spPr>
          <a:xfrm>
            <a:off x="5486402" y="3226456"/>
            <a:ext cx="593558" cy="1510279"/>
          </a:xfrm>
          <a:prstGeom prst="rightBracket">
            <a:avLst/>
          </a:prstGeom>
          <a:ln w="635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 name="Title 1"/>
          <p:cNvSpPr>
            <a:spLocks noGrp="1"/>
          </p:cNvSpPr>
          <p:nvPr>
            <p:ph type="title"/>
          </p:nvPr>
        </p:nvSpPr>
        <p:spPr/>
        <p:txBody>
          <a:bodyPr/>
          <a:lstStyle/>
          <a:p>
            <a:r>
              <a:rPr lang="en-US" dirty="0"/>
              <a:t>Viewing the Languages Plugin</a:t>
            </a:r>
          </a:p>
        </p:txBody>
      </p:sp>
      <p:sp>
        <p:nvSpPr>
          <p:cNvPr id="4" name="Text Placeholder 3"/>
          <p:cNvSpPr>
            <a:spLocks noGrp="1"/>
          </p:cNvSpPr>
          <p:nvPr>
            <p:ph type="body" sz="quarter" idx="11"/>
          </p:nvPr>
        </p:nvSpPr>
        <p:spPr/>
        <p:txBody>
          <a:bodyPr/>
          <a:lstStyle/>
          <a:p>
            <a:r>
              <a:rPr lang="en-US" dirty="0"/>
              <a:t>~/</a:t>
            </a:r>
            <a:r>
              <a:rPr lang="en-US" dirty="0" err="1"/>
              <a:t>ohai</a:t>
            </a:r>
            <a:r>
              <a:rPr lang="en-US" dirty="0"/>
              <a:t>/lib/</a:t>
            </a:r>
            <a:r>
              <a:rPr lang="en-US" dirty="0" err="1"/>
              <a:t>ohai</a:t>
            </a:r>
            <a:r>
              <a:rPr lang="en-US" dirty="0"/>
              <a:t>/plugins/</a:t>
            </a:r>
            <a:r>
              <a:rPr lang="en-US" dirty="0" err="1"/>
              <a:t>languages.rb</a:t>
            </a:r>
            <a:endParaRPr lang="en-US" dirty="0"/>
          </a:p>
        </p:txBody>
      </p:sp>
      <p:sp>
        <p:nvSpPr>
          <p:cNvPr id="7" name="TextBox 6"/>
          <p:cNvSpPr txBox="1"/>
          <p:nvPr/>
        </p:nvSpPr>
        <p:spPr bwMode="white">
          <a:xfrm>
            <a:off x="9143999" y="2270125"/>
            <a:ext cx="6191251" cy="1492250"/>
          </a:xfrm>
          <a:prstGeom prst="rect">
            <a:avLst/>
          </a:prstGeom>
          <a:solidFill>
            <a:schemeClr val="accent4"/>
          </a:solidFill>
          <a:ln>
            <a:noFill/>
          </a:ln>
          <a:effectLst>
            <a:outerShdw blurRad="50800" dist="38100" dir="5400000" algn="t"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vert="horz" wrap="square" lIns="91440" tIns="91440" rIns="91440" bIns="91440" rtlCol="0">
            <a:normAutofit/>
          </a:bodyPr>
          <a:lstStyle/>
          <a:p>
            <a:r>
              <a:rPr lang="en-US" b="1" dirty="0"/>
              <a:t>Plugin Name</a:t>
            </a:r>
          </a:p>
          <a:p>
            <a:pPr marL="342900" indent="-342900">
              <a:buFont typeface="Wingdings" charset="2"/>
              <a:buChar char="§"/>
            </a:pPr>
            <a:r>
              <a:rPr lang="en-US" dirty="0"/>
              <a:t>Ruby Symbol</a:t>
            </a:r>
          </a:p>
          <a:p>
            <a:pPr marL="342900" indent="-342900">
              <a:buFont typeface="Wingdings" charset="2"/>
              <a:buChar char="§"/>
            </a:pPr>
            <a:r>
              <a:rPr lang="en-US" dirty="0"/>
              <a:t>First Letter Capitalized</a:t>
            </a:r>
          </a:p>
        </p:txBody>
      </p:sp>
      <p:sp>
        <p:nvSpPr>
          <p:cNvPr id="8" name="TextBox 7"/>
          <p:cNvSpPr txBox="1"/>
          <p:nvPr/>
        </p:nvSpPr>
        <p:spPr bwMode="white">
          <a:xfrm>
            <a:off x="9144000" y="4025900"/>
            <a:ext cx="6191250" cy="847725"/>
          </a:xfrm>
          <a:prstGeom prst="rect">
            <a:avLst/>
          </a:prstGeom>
          <a:solidFill>
            <a:schemeClr val="accent5"/>
          </a:solidFill>
          <a:ln>
            <a:noFill/>
          </a:ln>
          <a:effectLst>
            <a:outerShdw blurRad="50800" dist="38100" dir="5400000" algn="t"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vert="horz" wrap="square" lIns="91440" tIns="91440" rIns="91440" bIns="91440" rtlCol="0">
            <a:normAutofit/>
          </a:bodyPr>
          <a:lstStyle/>
          <a:p>
            <a:r>
              <a:rPr lang="en-US" b="1" dirty="0"/>
              <a:t>Node attributes provided by the plugin</a:t>
            </a:r>
          </a:p>
        </p:txBody>
      </p:sp>
      <p:sp>
        <p:nvSpPr>
          <p:cNvPr id="9" name="TextBox 8"/>
          <p:cNvSpPr txBox="1"/>
          <p:nvPr/>
        </p:nvSpPr>
        <p:spPr bwMode="white">
          <a:xfrm>
            <a:off x="9144000" y="5178425"/>
            <a:ext cx="6191250" cy="1028700"/>
          </a:xfrm>
          <a:prstGeom prst="rect">
            <a:avLst/>
          </a:prstGeom>
          <a:solidFill>
            <a:schemeClr val="accent1"/>
          </a:solidFill>
          <a:ln>
            <a:noFill/>
          </a:ln>
          <a:effectLst>
            <a:outerShdw blurRad="50800" dist="38100" dir="5400000" algn="t"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vert="horz" wrap="square" lIns="91440" tIns="91440" rIns="91440" bIns="91440" rtlCol="0">
            <a:normAutofit/>
          </a:bodyPr>
          <a:lstStyle/>
          <a:p>
            <a:r>
              <a:rPr lang="en-US" b="1" dirty="0"/>
              <a:t>Code executed on all platforms and stored in the provided attribute(s).</a:t>
            </a:r>
          </a:p>
        </p:txBody>
      </p:sp>
      <p:cxnSp>
        <p:nvCxnSpPr>
          <p:cNvPr id="11" name="Straight Connector 10"/>
          <p:cNvCxnSpPr>
            <a:stCxn id="8" idx="1"/>
          </p:cNvCxnSpPr>
          <p:nvPr/>
        </p:nvCxnSpPr>
        <p:spPr>
          <a:xfrm flipH="1" flipV="1">
            <a:off x="6079959" y="2884612"/>
            <a:ext cx="3064041" cy="1565151"/>
          </a:xfrm>
          <a:prstGeom prst="line">
            <a:avLst/>
          </a:prstGeom>
          <a:ln w="63500">
            <a:solidFill>
              <a:schemeClr val="accent5"/>
            </a:solidFill>
            <a:tailEnd type="oval" w="lg" len="lg"/>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a:stCxn id="9" idx="1"/>
            <a:endCxn id="21" idx="2"/>
          </p:cNvCxnSpPr>
          <p:nvPr/>
        </p:nvCxnSpPr>
        <p:spPr>
          <a:xfrm flipH="1" flipV="1">
            <a:off x="6079960" y="3981596"/>
            <a:ext cx="3064040" cy="1711179"/>
          </a:xfrm>
          <a:prstGeom prst="line">
            <a:avLst/>
          </a:prstGeom>
          <a:ln w="63500">
            <a:solidFill>
              <a:schemeClr val="accent1"/>
            </a:solidFill>
            <a:tailEnd type="oval" w="lg" len="lg"/>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a:stCxn id="7" idx="1"/>
          </p:cNvCxnSpPr>
          <p:nvPr/>
        </p:nvCxnSpPr>
        <p:spPr>
          <a:xfrm flipH="1" flipV="1">
            <a:off x="6079959" y="2401054"/>
            <a:ext cx="3064040" cy="615196"/>
          </a:xfrm>
          <a:prstGeom prst="line">
            <a:avLst/>
          </a:prstGeom>
          <a:ln w="63500">
            <a:solidFill>
              <a:schemeClr val="accent4"/>
            </a:solidFill>
            <a:tailEnd type="oval" w="lg" len="lg"/>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20278661"/>
      </p:ext>
    </p:extLst>
  </p:cSld>
  <p:clrMapOvr>
    <a:masterClrMapping/>
  </p:clrMapOvr>
  <p:transition spd="med">
    <p:fade/>
  </p:transition>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Viewing the Language </a:t>
            </a:r>
            <a:r>
              <a:rPr lang="en-US" dirty="0"/>
              <a:t>Plugin</a:t>
            </a:r>
          </a:p>
        </p:txBody>
      </p:sp>
      <p:sp>
        <p:nvSpPr>
          <p:cNvPr id="3" name="Content Placeholder 2"/>
          <p:cNvSpPr>
            <a:spLocks noGrp="1"/>
          </p:cNvSpPr>
          <p:nvPr>
            <p:ph sz="quarter" idx="10"/>
          </p:nvPr>
        </p:nvSpPr>
        <p:spPr>
          <a:xfrm>
            <a:off x="1121104" y="2113748"/>
            <a:ext cx="14423693" cy="4696628"/>
          </a:xfrm>
        </p:spPr>
        <p:txBody>
          <a:bodyPr/>
          <a:lstStyle/>
          <a:p>
            <a:r>
              <a:rPr lang="en-US" b="1" dirty="0" err="1"/>
              <a:t>Ohai.plugin</a:t>
            </a:r>
            <a:r>
              <a:rPr lang="en-US" b="1" dirty="0"/>
              <a:t>(:Languages) do</a:t>
            </a:r>
          </a:p>
          <a:p>
            <a:r>
              <a:rPr lang="en-US" b="1" dirty="0"/>
              <a:t>  provides "languages"</a:t>
            </a:r>
          </a:p>
          <a:p>
            <a:r>
              <a:rPr lang="en-US" b="1" dirty="0"/>
              <a:t>  </a:t>
            </a:r>
            <a:r>
              <a:rPr lang="en-US" b="1" dirty="0" err="1"/>
              <a:t>collect_data</a:t>
            </a:r>
            <a:r>
              <a:rPr lang="en-US" b="1" dirty="0"/>
              <a:t> do</a:t>
            </a:r>
          </a:p>
          <a:p>
            <a:r>
              <a:rPr lang="en-US" b="1" dirty="0"/>
              <a:t>    languages </a:t>
            </a:r>
            <a:r>
              <a:rPr lang="en-US" b="1" dirty="0" err="1"/>
              <a:t>Mash.new</a:t>
            </a:r>
            <a:endParaRPr lang="en-US" b="1" dirty="0"/>
          </a:p>
          <a:p>
            <a:r>
              <a:rPr lang="en-US" b="1" dirty="0"/>
              <a:t>  end</a:t>
            </a:r>
          </a:p>
          <a:p>
            <a:r>
              <a:rPr lang="en-US" b="1" dirty="0"/>
              <a:t>end</a:t>
            </a:r>
          </a:p>
        </p:txBody>
      </p:sp>
      <p:sp>
        <p:nvSpPr>
          <p:cNvPr id="4" name="Text Placeholder 3"/>
          <p:cNvSpPr>
            <a:spLocks noGrp="1"/>
          </p:cNvSpPr>
          <p:nvPr>
            <p:ph type="body" sz="quarter" idx="11"/>
          </p:nvPr>
        </p:nvSpPr>
        <p:spPr/>
        <p:txBody>
          <a:bodyPr/>
          <a:lstStyle/>
          <a:p>
            <a:r>
              <a:rPr lang="en-US" dirty="0"/>
              <a:t>~/</a:t>
            </a:r>
            <a:r>
              <a:rPr lang="en-US" dirty="0" err="1"/>
              <a:t>ohai</a:t>
            </a:r>
            <a:r>
              <a:rPr lang="en-US" dirty="0"/>
              <a:t>/lib/</a:t>
            </a:r>
            <a:r>
              <a:rPr lang="en-US" dirty="0" err="1"/>
              <a:t>ohai</a:t>
            </a:r>
            <a:r>
              <a:rPr lang="en-US" dirty="0"/>
              <a:t>/plugins/</a:t>
            </a:r>
            <a:r>
              <a:rPr lang="en-US" dirty="0" err="1"/>
              <a:t>languages.rb</a:t>
            </a:r>
            <a:endParaRPr lang="en-US" dirty="0"/>
          </a:p>
        </p:txBody>
      </p:sp>
      <p:sp>
        <p:nvSpPr>
          <p:cNvPr id="5" name="TextBox 4"/>
          <p:cNvSpPr txBox="1"/>
          <p:nvPr/>
        </p:nvSpPr>
        <p:spPr bwMode="white">
          <a:xfrm>
            <a:off x="1127126" y="7048500"/>
            <a:ext cx="14414500" cy="920750"/>
          </a:xfrm>
          <a:prstGeom prst="rect">
            <a:avLst/>
          </a:prstGeom>
        </p:spPr>
        <p:txBody>
          <a:bodyPr vert="horz" wrap="square" lIns="91440" tIns="91440" rIns="91440" bIns="91440" rtlCol="0">
            <a:normAutofit/>
          </a:bodyPr>
          <a:lstStyle/>
          <a:p>
            <a:r>
              <a:rPr lang="en-US" dirty="0"/>
              <a:t>The </a:t>
            </a:r>
            <a:r>
              <a:rPr lang="en-US" dirty="0">
                <a:solidFill>
                  <a:schemeClr val="accent4"/>
                </a:solidFill>
              </a:rPr>
              <a:t>Languages</a:t>
            </a:r>
            <a:r>
              <a:rPr lang="en-US" dirty="0"/>
              <a:t> plugin provides the node attribute '</a:t>
            </a:r>
            <a:r>
              <a:rPr lang="en-US" dirty="0">
                <a:solidFill>
                  <a:schemeClr val="accent5"/>
                </a:solidFill>
              </a:rPr>
              <a:t>languages</a:t>
            </a:r>
            <a:r>
              <a:rPr lang="en-US" dirty="0"/>
              <a:t>' which is populated, on all platforms, with a </a:t>
            </a:r>
            <a:r>
              <a:rPr lang="en-US" dirty="0">
                <a:solidFill>
                  <a:srgbClr val="5AB7B2"/>
                </a:solidFill>
              </a:rPr>
              <a:t>Mash</a:t>
            </a:r>
            <a:r>
              <a:rPr lang="en-US" dirty="0"/>
              <a:t>.</a:t>
            </a:r>
          </a:p>
        </p:txBody>
      </p:sp>
    </p:spTree>
    <p:extLst>
      <p:ext uri="{BB962C8B-B14F-4D97-AF65-F5344CB8AC3E}">
        <p14:creationId xmlns:p14="http://schemas.microsoft.com/office/powerpoint/2010/main" val="1244804561"/>
      </p:ext>
    </p:extLst>
  </p:cSld>
  <p:clrMapOvr>
    <a:masterClrMapping/>
  </p:clrMapOvr>
  <p:transition spd="med">
    <p:fade/>
  </p:transition>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Hash</a:t>
            </a:r>
          </a:p>
        </p:txBody>
      </p:sp>
      <p:sp>
        <p:nvSpPr>
          <p:cNvPr id="3" name="Subtitle 2"/>
          <p:cNvSpPr>
            <a:spLocks noGrp="1"/>
          </p:cNvSpPr>
          <p:nvPr>
            <p:ph type="subTitle" idx="1"/>
          </p:nvPr>
        </p:nvSpPr>
        <p:spPr>
          <a:xfrm>
            <a:off x="1671638" y="3937000"/>
            <a:ext cx="6281737" cy="3889375"/>
          </a:xfrm>
          <a:solidFill>
            <a:schemeClr val="tx2"/>
          </a:solidFill>
        </p:spPr>
        <p:txBody>
          <a:bodyPr/>
          <a:lstStyle/>
          <a:p>
            <a:r>
              <a:rPr lang="en-US" sz="2400" b="1" dirty="0">
                <a:solidFill>
                  <a:schemeClr val="bg1"/>
                </a:solidFill>
                <a:latin typeface="Courier New"/>
                <a:cs typeface="Courier New"/>
              </a:rPr>
              <a:t>[1] pry(main)&gt; content = </a:t>
            </a:r>
            <a:r>
              <a:rPr lang="en-US" sz="2400" b="1" dirty="0" err="1">
                <a:solidFill>
                  <a:schemeClr val="bg1"/>
                </a:solidFill>
                <a:latin typeface="Courier New"/>
                <a:cs typeface="Courier New"/>
              </a:rPr>
              <a:t>Hash.new</a:t>
            </a:r>
            <a:endParaRPr lang="en-US" sz="2400" b="1" dirty="0">
              <a:solidFill>
                <a:schemeClr val="bg1"/>
              </a:solidFill>
              <a:latin typeface="Courier New"/>
              <a:cs typeface="Courier New"/>
            </a:endParaRPr>
          </a:p>
          <a:p>
            <a:r>
              <a:rPr lang="en-US" sz="2400" b="1" dirty="0">
                <a:solidFill>
                  <a:schemeClr val="bg1"/>
                </a:solidFill>
                <a:latin typeface="Courier New"/>
                <a:cs typeface="Courier New"/>
              </a:rPr>
              <a:t>=&gt; {}</a:t>
            </a:r>
          </a:p>
          <a:p>
            <a:r>
              <a:rPr lang="en-US" sz="2400" b="1" dirty="0">
                <a:solidFill>
                  <a:schemeClr val="bg1"/>
                </a:solidFill>
                <a:latin typeface="Courier New"/>
                <a:cs typeface="Courier New"/>
              </a:rPr>
              <a:t>[2] pry(main)&gt; content['name'] = 'Chef'</a:t>
            </a:r>
          </a:p>
          <a:p>
            <a:r>
              <a:rPr lang="en-US" sz="2400" b="1" dirty="0">
                <a:solidFill>
                  <a:schemeClr val="bg1"/>
                </a:solidFill>
                <a:latin typeface="Courier New"/>
                <a:cs typeface="Courier New"/>
              </a:rPr>
              <a:t>=&gt; "Chef"</a:t>
            </a:r>
          </a:p>
          <a:p>
            <a:r>
              <a:rPr lang="en-US" sz="2400" b="1" dirty="0">
                <a:solidFill>
                  <a:schemeClr val="bg1"/>
                </a:solidFill>
                <a:latin typeface="Courier New"/>
                <a:cs typeface="Courier New"/>
              </a:rPr>
              <a:t>[3] pry(main)&gt; content['name']</a:t>
            </a:r>
          </a:p>
          <a:p>
            <a:r>
              <a:rPr lang="en-US" sz="2400" b="1" dirty="0">
                <a:solidFill>
                  <a:schemeClr val="bg1"/>
                </a:solidFill>
                <a:latin typeface="Courier New"/>
                <a:cs typeface="Courier New"/>
              </a:rPr>
              <a:t>=&gt; "Chef"</a:t>
            </a:r>
          </a:p>
          <a:p>
            <a:r>
              <a:rPr lang="en-US" sz="2400" b="1" dirty="0">
                <a:solidFill>
                  <a:schemeClr val="bg1"/>
                </a:solidFill>
                <a:latin typeface="Courier New"/>
                <a:cs typeface="Courier New"/>
              </a:rPr>
              <a:t>[4] pry(main)&gt; content[:name]</a:t>
            </a:r>
          </a:p>
          <a:p>
            <a:r>
              <a:rPr lang="en-US" sz="2400" b="1" dirty="0">
                <a:solidFill>
                  <a:schemeClr val="bg1"/>
                </a:solidFill>
                <a:latin typeface="Courier New"/>
                <a:cs typeface="Courier New"/>
              </a:rPr>
              <a:t>=&gt; nil</a:t>
            </a:r>
          </a:p>
        </p:txBody>
      </p:sp>
      <p:sp>
        <p:nvSpPr>
          <p:cNvPr id="4" name="TextBox 3"/>
          <p:cNvSpPr txBox="1"/>
          <p:nvPr/>
        </p:nvSpPr>
        <p:spPr bwMode="white">
          <a:xfrm>
            <a:off x="1666875" y="3175000"/>
            <a:ext cx="6286500" cy="571500"/>
          </a:xfrm>
          <a:prstGeom prst="rect">
            <a:avLst/>
          </a:prstGeom>
        </p:spPr>
        <p:txBody>
          <a:bodyPr vert="horz" wrap="square" lIns="91440" tIns="91440" rIns="91440" bIns="91440" rtlCol="0">
            <a:normAutofit/>
          </a:bodyPr>
          <a:lstStyle/>
          <a:p>
            <a:pPr algn="ctr"/>
            <a:r>
              <a:rPr lang="en-US" b="1" dirty="0"/>
              <a:t>Using a String as a key</a:t>
            </a:r>
          </a:p>
        </p:txBody>
      </p:sp>
      <p:sp>
        <p:nvSpPr>
          <p:cNvPr id="5" name="Subtitle 2"/>
          <p:cNvSpPr txBox="1">
            <a:spLocks/>
          </p:cNvSpPr>
          <p:nvPr/>
        </p:nvSpPr>
        <p:spPr bwMode="white">
          <a:xfrm>
            <a:off x="8402638" y="3930650"/>
            <a:ext cx="6281737" cy="3889375"/>
          </a:xfrm>
          <a:prstGeom prst="rect">
            <a:avLst/>
          </a:prstGeom>
          <a:solidFill>
            <a:schemeClr val="tx2"/>
          </a:solidFill>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sz="2400" b="1" dirty="0">
                <a:solidFill>
                  <a:schemeClr val="bg1"/>
                </a:solidFill>
                <a:latin typeface="Courier New"/>
                <a:cs typeface="Courier New"/>
              </a:rPr>
              <a:t>[1] pry(main)&gt; content = {}</a:t>
            </a:r>
          </a:p>
          <a:p>
            <a:r>
              <a:rPr lang="en-US" sz="2400" b="1" dirty="0">
                <a:solidFill>
                  <a:schemeClr val="bg1"/>
                </a:solidFill>
                <a:latin typeface="Courier New"/>
                <a:cs typeface="Courier New"/>
              </a:rPr>
              <a:t>=&gt; {}</a:t>
            </a:r>
          </a:p>
          <a:p>
            <a:r>
              <a:rPr lang="en-US" sz="2400" b="1" dirty="0">
                <a:solidFill>
                  <a:schemeClr val="bg1"/>
                </a:solidFill>
                <a:latin typeface="Courier New"/>
                <a:cs typeface="Courier New"/>
              </a:rPr>
              <a:t>[2] pry(main)&gt; content[:name] = 'Chef'</a:t>
            </a:r>
          </a:p>
          <a:p>
            <a:r>
              <a:rPr lang="en-US" sz="2400" b="1" dirty="0">
                <a:solidFill>
                  <a:schemeClr val="bg1"/>
                </a:solidFill>
                <a:latin typeface="Courier New"/>
                <a:cs typeface="Courier New"/>
              </a:rPr>
              <a:t>=&gt; "Chef"</a:t>
            </a:r>
          </a:p>
          <a:p>
            <a:r>
              <a:rPr lang="en-US" sz="2400" b="1" dirty="0">
                <a:solidFill>
                  <a:schemeClr val="bg1"/>
                </a:solidFill>
                <a:latin typeface="Courier New"/>
                <a:cs typeface="Courier New"/>
              </a:rPr>
              <a:t>[3] pry(main)&gt; content[:name]</a:t>
            </a:r>
          </a:p>
          <a:p>
            <a:r>
              <a:rPr lang="en-US" sz="2400" b="1" dirty="0">
                <a:solidFill>
                  <a:schemeClr val="bg1"/>
                </a:solidFill>
                <a:latin typeface="Courier New"/>
                <a:cs typeface="Courier New"/>
              </a:rPr>
              <a:t>=&gt; "Chef"</a:t>
            </a:r>
          </a:p>
          <a:p>
            <a:r>
              <a:rPr lang="en-US" sz="2400" b="1" dirty="0">
                <a:solidFill>
                  <a:schemeClr val="bg1"/>
                </a:solidFill>
                <a:latin typeface="Courier New"/>
                <a:cs typeface="Courier New"/>
              </a:rPr>
              <a:t>[4] pry(main)&gt; content['name']</a:t>
            </a:r>
          </a:p>
          <a:p>
            <a:r>
              <a:rPr lang="en-US" sz="2400" b="1" dirty="0">
                <a:solidFill>
                  <a:schemeClr val="bg1"/>
                </a:solidFill>
                <a:latin typeface="Courier New"/>
                <a:cs typeface="Courier New"/>
              </a:rPr>
              <a:t>=&gt; nil</a:t>
            </a:r>
          </a:p>
        </p:txBody>
      </p:sp>
      <p:sp>
        <p:nvSpPr>
          <p:cNvPr id="6" name="TextBox 5"/>
          <p:cNvSpPr txBox="1"/>
          <p:nvPr/>
        </p:nvSpPr>
        <p:spPr bwMode="white">
          <a:xfrm>
            <a:off x="8397875" y="3184525"/>
            <a:ext cx="6286500" cy="571500"/>
          </a:xfrm>
          <a:prstGeom prst="rect">
            <a:avLst/>
          </a:prstGeom>
        </p:spPr>
        <p:txBody>
          <a:bodyPr vert="horz" wrap="square" lIns="91440" tIns="91440" rIns="91440" bIns="91440" rtlCol="0">
            <a:normAutofit/>
          </a:bodyPr>
          <a:lstStyle/>
          <a:p>
            <a:pPr algn="ctr"/>
            <a:r>
              <a:rPr lang="en-US" b="1" dirty="0"/>
              <a:t>Using a Symbol as a key</a:t>
            </a:r>
          </a:p>
        </p:txBody>
      </p:sp>
    </p:spTree>
    <p:extLst>
      <p:ext uri="{BB962C8B-B14F-4D97-AF65-F5344CB8AC3E}">
        <p14:creationId xmlns:p14="http://schemas.microsoft.com/office/powerpoint/2010/main" val="220689041"/>
      </p:ext>
    </p:extLst>
  </p:cSld>
  <p:clrMapOvr>
    <a:masterClrMapping/>
  </p:clrMapOvr>
  <p:transition spd="med">
    <p:fade/>
  </p:transition>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Mash</a:t>
            </a:r>
          </a:p>
        </p:txBody>
      </p:sp>
      <p:sp>
        <p:nvSpPr>
          <p:cNvPr id="8" name="Subtitle 2"/>
          <p:cNvSpPr>
            <a:spLocks noGrp="1"/>
          </p:cNvSpPr>
          <p:nvPr>
            <p:ph type="subTitle" idx="1"/>
          </p:nvPr>
        </p:nvSpPr>
        <p:spPr>
          <a:xfrm>
            <a:off x="1671638" y="3937000"/>
            <a:ext cx="6281737" cy="3889375"/>
          </a:xfrm>
          <a:solidFill>
            <a:schemeClr val="tx2"/>
          </a:solidFill>
        </p:spPr>
        <p:txBody>
          <a:bodyPr/>
          <a:lstStyle/>
          <a:p>
            <a:pPr>
              <a:lnSpc>
                <a:spcPct val="120000"/>
              </a:lnSpc>
            </a:pPr>
            <a:r>
              <a:rPr lang="en-US" sz="2000" b="1" dirty="0">
                <a:solidFill>
                  <a:schemeClr val="bg1"/>
                </a:solidFill>
                <a:latin typeface="Courier New"/>
                <a:cs typeface="Courier New"/>
              </a:rPr>
              <a:t>[1] pry(main)&gt; require 'chef'</a:t>
            </a:r>
          </a:p>
          <a:p>
            <a:pPr>
              <a:lnSpc>
                <a:spcPct val="120000"/>
              </a:lnSpc>
            </a:pPr>
            <a:r>
              <a:rPr lang="en-US" sz="2000" b="1" dirty="0">
                <a:solidFill>
                  <a:schemeClr val="bg1"/>
                </a:solidFill>
                <a:latin typeface="Courier New"/>
                <a:cs typeface="Courier New"/>
              </a:rPr>
              <a:t>=&gt; true</a:t>
            </a:r>
          </a:p>
          <a:p>
            <a:pPr>
              <a:lnSpc>
                <a:spcPct val="120000"/>
              </a:lnSpc>
            </a:pPr>
            <a:r>
              <a:rPr lang="en-US" sz="2000" b="1" dirty="0">
                <a:solidFill>
                  <a:schemeClr val="bg1"/>
                </a:solidFill>
                <a:latin typeface="Courier New"/>
                <a:cs typeface="Courier New"/>
              </a:rPr>
              <a:t>[2] pry(main)&gt; content = </a:t>
            </a:r>
            <a:r>
              <a:rPr lang="en-US" sz="2000" b="1" dirty="0" err="1">
                <a:solidFill>
                  <a:schemeClr val="bg1"/>
                </a:solidFill>
                <a:latin typeface="Courier New"/>
                <a:cs typeface="Courier New"/>
              </a:rPr>
              <a:t>Mash.new</a:t>
            </a:r>
            <a:endParaRPr lang="en-US" sz="2000" b="1" dirty="0">
              <a:solidFill>
                <a:schemeClr val="bg1"/>
              </a:solidFill>
              <a:latin typeface="Courier New"/>
              <a:cs typeface="Courier New"/>
            </a:endParaRPr>
          </a:p>
          <a:p>
            <a:pPr>
              <a:lnSpc>
                <a:spcPct val="120000"/>
              </a:lnSpc>
            </a:pPr>
            <a:r>
              <a:rPr lang="en-US" sz="2000" b="1" dirty="0">
                <a:solidFill>
                  <a:schemeClr val="bg1"/>
                </a:solidFill>
                <a:latin typeface="Courier New"/>
                <a:cs typeface="Courier New"/>
              </a:rPr>
              <a:t>=&gt; {}</a:t>
            </a:r>
          </a:p>
          <a:p>
            <a:pPr>
              <a:lnSpc>
                <a:spcPct val="120000"/>
              </a:lnSpc>
            </a:pPr>
            <a:r>
              <a:rPr lang="en-US" sz="2000" b="1" dirty="0">
                <a:solidFill>
                  <a:schemeClr val="bg1"/>
                </a:solidFill>
                <a:latin typeface="Courier New"/>
                <a:cs typeface="Courier New"/>
              </a:rPr>
              <a:t>[3] pry(main)&gt; content['name'] = 'Chef'</a:t>
            </a:r>
          </a:p>
          <a:p>
            <a:pPr>
              <a:lnSpc>
                <a:spcPct val="120000"/>
              </a:lnSpc>
            </a:pPr>
            <a:r>
              <a:rPr lang="en-US" sz="2000" b="1" dirty="0">
                <a:solidFill>
                  <a:schemeClr val="bg1"/>
                </a:solidFill>
                <a:latin typeface="Courier New"/>
                <a:cs typeface="Courier New"/>
              </a:rPr>
              <a:t>=&gt; "Chef"</a:t>
            </a:r>
          </a:p>
          <a:p>
            <a:pPr>
              <a:lnSpc>
                <a:spcPct val="120000"/>
              </a:lnSpc>
            </a:pPr>
            <a:r>
              <a:rPr lang="en-US" sz="2000" b="1" dirty="0">
                <a:solidFill>
                  <a:schemeClr val="bg1"/>
                </a:solidFill>
                <a:latin typeface="Courier New"/>
                <a:cs typeface="Courier New"/>
              </a:rPr>
              <a:t>[4] pry(main)&gt; content['name']</a:t>
            </a:r>
          </a:p>
          <a:p>
            <a:pPr>
              <a:lnSpc>
                <a:spcPct val="120000"/>
              </a:lnSpc>
            </a:pPr>
            <a:r>
              <a:rPr lang="en-US" sz="2000" b="1" dirty="0">
                <a:solidFill>
                  <a:schemeClr val="bg1"/>
                </a:solidFill>
                <a:latin typeface="Courier New"/>
                <a:cs typeface="Courier New"/>
              </a:rPr>
              <a:t>=&gt; "Chef"</a:t>
            </a:r>
          </a:p>
          <a:p>
            <a:pPr>
              <a:lnSpc>
                <a:spcPct val="120000"/>
              </a:lnSpc>
            </a:pPr>
            <a:r>
              <a:rPr lang="en-US" sz="2000" b="1" dirty="0">
                <a:solidFill>
                  <a:schemeClr val="bg1"/>
                </a:solidFill>
                <a:latin typeface="Courier New"/>
                <a:cs typeface="Courier New"/>
              </a:rPr>
              <a:t>[5] pry(main)&gt; content[:name]</a:t>
            </a:r>
          </a:p>
          <a:p>
            <a:pPr>
              <a:lnSpc>
                <a:spcPct val="120000"/>
              </a:lnSpc>
            </a:pPr>
            <a:r>
              <a:rPr lang="en-US" sz="2000" b="1" dirty="0">
                <a:solidFill>
                  <a:schemeClr val="bg1"/>
                </a:solidFill>
                <a:latin typeface="Courier New"/>
                <a:cs typeface="Courier New"/>
              </a:rPr>
              <a:t>=&gt; "Chef"</a:t>
            </a:r>
          </a:p>
        </p:txBody>
      </p:sp>
      <p:sp>
        <p:nvSpPr>
          <p:cNvPr id="9" name="TextBox 8"/>
          <p:cNvSpPr txBox="1"/>
          <p:nvPr/>
        </p:nvSpPr>
        <p:spPr bwMode="white">
          <a:xfrm>
            <a:off x="1666875" y="3175000"/>
            <a:ext cx="6286500" cy="571500"/>
          </a:xfrm>
          <a:prstGeom prst="rect">
            <a:avLst/>
          </a:prstGeom>
        </p:spPr>
        <p:txBody>
          <a:bodyPr vert="horz" wrap="square" lIns="91440" tIns="91440" rIns="91440" bIns="91440" rtlCol="0">
            <a:normAutofit/>
          </a:bodyPr>
          <a:lstStyle/>
          <a:p>
            <a:pPr algn="ctr"/>
            <a:r>
              <a:rPr lang="en-US" b="1" dirty="0"/>
              <a:t>Using a String as a key</a:t>
            </a:r>
          </a:p>
        </p:txBody>
      </p:sp>
      <p:sp>
        <p:nvSpPr>
          <p:cNvPr id="10" name="Subtitle 2"/>
          <p:cNvSpPr txBox="1">
            <a:spLocks/>
          </p:cNvSpPr>
          <p:nvPr/>
        </p:nvSpPr>
        <p:spPr bwMode="white">
          <a:xfrm>
            <a:off x="8402638" y="3930650"/>
            <a:ext cx="6281737" cy="3889375"/>
          </a:xfrm>
          <a:prstGeom prst="rect">
            <a:avLst/>
          </a:prstGeom>
          <a:solidFill>
            <a:schemeClr val="tx2"/>
          </a:solidFill>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a:lnSpc>
                <a:spcPct val="120000"/>
              </a:lnSpc>
            </a:pPr>
            <a:r>
              <a:rPr lang="en-US" sz="2000" b="1" dirty="0">
                <a:solidFill>
                  <a:schemeClr val="bg1"/>
                </a:solidFill>
                <a:latin typeface="Courier New"/>
                <a:cs typeface="Courier New"/>
              </a:rPr>
              <a:t>[1] pry(main)&gt; require 'chef'</a:t>
            </a:r>
          </a:p>
          <a:p>
            <a:pPr>
              <a:lnSpc>
                <a:spcPct val="120000"/>
              </a:lnSpc>
            </a:pPr>
            <a:r>
              <a:rPr lang="en-US" sz="2000" b="1" dirty="0">
                <a:solidFill>
                  <a:schemeClr val="bg1"/>
                </a:solidFill>
                <a:latin typeface="Courier New"/>
                <a:cs typeface="Courier New"/>
              </a:rPr>
              <a:t>=&gt; true</a:t>
            </a:r>
          </a:p>
          <a:p>
            <a:pPr>
              <a:lnSpc>
                <a:spcPct val="120000"/>
              </a:lnSpc>
            </a:pPr>
            <a:r>
              <a:rPr lang="en-US" sz="2000" b="1" dirty="0">
                <a:solidFill>
                  <a:schemeClr val="bg1"/>
                </a:solidFill>
                <a:latin typeface="Courier New"/>
                <a:cs typeface="Courier New"/>
              </a:rPr>
              <a:t>[2] pry(main)&gt; content = </a:t>
            </a:r>
            <a:r>
              <a:rPr lang="en-US" sz="2000" b="1" dirty="0" err="1">
                <a:solidFill>
                  <a:schemeClr val="bg1"/>
                </a:solidFill>
                <a:latin typeface="Courier New"/>
                <a:cs typeface="Courier New"/>
              </a:rPr>
              <a:t>Mash.new</a:t>
            </a:r>
            <a:endParaRPr lang="en-US" sz="2000" b="1" dirty="0">
              <a:solidFill>
                <a:schemeClr val="bg1"/>
              </a:solidFill>
              <a:latin typeface="Courier New"/>
              <a:cs typeface="Courier New"/>
            </a:endParaRPr>
          </a:p>
          <a:p>
            <a:pPr>
              <a:lnSpc>
                <a:spcPct val="120000"/>
              </a:lnSpc>
            </a:pPr>
            <a:r>
              <a:rPr lang="en-US" sz="2000" b="1" dirty="0">
                <a:solidFill>
                  <a:schemeClr val="bg1"/>
                </a:solidFill>
                <a:latin typeface="Courier New"/>
                <a:cs typeface="Courier New"/>
              </a:rPr>
              <a:t>=&gt; {}</a:t>
            </a:r>
          </a:p>
          <a:p>
            <a:pPr>
              <a:lnSpc>
                <a:spcPct val="120000"/>
              </a:lnSpc>
            </a:pPr>
            <a:r>
              <a:rPr lang="en-US" sz="2000" b="1" dirty="0">
                <a:solidFill>
                  <a:schemeClr val="bg1"/>
                </a:solidFill>
                <a:latin typeface="Courier New"/>
                <a:cs typeface="Courier New"/>
              </a:rPr>
              <a:t>[3] pry(main)&gt; content[:name] = 'Chef'</a:t>
            </a:r>
          </a:p>
          <a:p>
            <a:pPr>
              <a:lnSpc>
                <a:spcPct val="120000"/>
              </a:lnSpc>
            </a:pPr>
            <a:r>
              <a:rPr lang="en-US" sz="2000" b="1" dirty="0">
                <a:solidFill>
                  <a:schemeClr val="bg1"/>
                </a:solidFill>
                <a:latin typeface="Courier New"/>
                <a:cs typeface="Courier New"/>
              </a:rPr>
              <a:t>=&gt; "Chef"</a:t>
            </a:r>
          </a:p>
          <a:p>
            <a:pPr>
              <a:lnSpc>
                <a:spcPct val="120000"/>
              </a:lnSpc>
            </a:pPr>
            <a:r>
              <a:rPr lang="en-US" sz="2000" b="1" dirty="0">
                <a:solidFill>
                  <a:schemeClr val="bg1"/>
                </a:solidFill>
                <a:latin typeface="Courier New"/>
                <a:cs typeface="Courier New"/>
              </a:rPr>
              <a:t>[4] pry(main)&gt; content[:name]</a:t>
            </a:r>
          </a:p>
          <a:p>
            <a:pPr>
              <a:lnSpc>
                <a:spcPct val="120000"/>
              </a:lnSpc>
            </a:pPr>
            <a:r>
              <a:rPr lang="en-US" sz="2000" b="1" dirty="0">
                <a:solidFill>
                  <a:schemeClr val="bg1"/>
                </a:solidFill>
                <a:latin typeface="Courier New"/>
                <a:cs typeface="Courier New"/>
              </a:rPr>
              <a:t>=&gt; "Chef"</a:t>
            </a:r>
          </a:p>
          <a:p>
            <a:pPr>
              <a:lnSpc>
                <a:spcPct val="120000"/>
              </a:lnSpc>
            </a:pPr>
            <a:r>
              <a:rPr lang="en-US" sz="2000" b="1" dirty="0">
                <a:solidFill>
                  <a:schemeClr val="bg1"/>
                </a:solidFill>
                <a:latin typeface="Courier New"/>
                <a:cs typeface="Courier New"/>
              </a:rPr>
              <a:t>[5] pry(main)&gt; content['name']</a:t>
            </a:r>
          </a:p>
          <a:p>
            <a:pPr>
              <a:lnSpc>
                <a:spcPct val="120000"/>
              </a:lnSpc>
            </a:pPr>
            <a:r>
              <a:rPr lang="en-US" sz="2000" b="1" dirty="0">
                <a:solidFill>
                  <a:schemeClr val="bg1"/>
                </a:solidFill>
                <a:latin typeface="Courier New"/>
                <a:cs typeface="Courier New"/>
              </a:rPr>
              <a:t>=&gt; "Chef"</a:t>
            </a:r>
          </a:p>
        </p:txBody>
      </p:sp>
      <p:sp>
        <p:nvSpPr>
          <p:cNvPr id="11" name="TextBox 10"/>
          <p:cNvSpPr txBox="1"/>
          <p:nvPr/>
        </p:nvSpPr>
        <p:spPr bwMode="white">
          <a:xfrm>
            <a:off x="8397875" y="3184525"/>
            <a:ext cx="6286500" cy="571500"/>
          </a:xfrm>
          <a:prstGeom prst="rect">
            <a:avLst/>
          </a:prstGeom>
        </p:spPr>
        <p:txBody>
          <a:bodyPr vert="horz" wrap="square" lIns="91440" tIns="91440" rIns="91440" bIns="91440" rtlCol="0">
            <a:normAutofit/>
          </a:bodyPr>
          <a:lstStyle/>
          <a:p>
            <a:pPr algn="ctr"/>
            <a:r>
              <a:rPr lang="en-US" b="1" dirty="0"/>
              <a:t>Using a Symbol as a key</a:t>
            </a:r>
          </a:p>
        </p:txBody>
      </p:sp>
    </p:spTree>
    <p:extLst>
      <p:ext uri="{BB962C8B-B14F-4D97-AF65-F5344CB8AC3E}">
        <p14:creationId xmlns:p14="http://schemas.microsoft.com/office/powerpoint/2010/main" val="130037146"/>
      </p:ext>
    </p:extLst>
  </p:cSld>
  <p:clrMapOvr>
    <a:masterClrMapping/>
  </p:clrMapOvr>
  <p:transition spd="med">
    <p:fade/>
  </p:transition>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Reviewing the </a:t>
            </a:r>
            <a:r>
              <a:rPr lang="en-US" dirty="0" err="1"/>
              <a:t>Ohai</a:t>
            </a:r>
            <a:r>
              <a:rPr lang="en-US" dirty="0"/>
              <a:t> Gem</a:t>
            </a:r>
          </a:p>
        </p:txBody>
      </p:sp>
      <p:sp>
        <p:nvSpPr>
          <p:cNvPr id="4" name="Content Placeholder 3"/>
          <p:cNvSpPr>
            <a:spLocks noGrp="1"/>
          </p:cNvSpPr>
          <p:nvPr>
            <p:ph sz="quarter" idx="11"/>
          </p:nvPr>
        </p:nvSpPr>
        <p:spPr/>
        <p:txBody>
          <a:bodyPr/>
          <a:lstStyle/>
          <a:p>
            <a:r>
              <a:rPr lang="en-US" dirty="0"/>
              <a:t>Now it is time to look at a more complex plugin.</a:t>
            </a:r>
          </a:p>
        </p:txBody>
      </p:sp>
      <p:sp>
        <p:nvSpPr>
          <p:cNvPr id="3" name="Subtitle 2"/>
          <p:cNvSpPr>
            <a:spLocks noGrp="1"/>
          </p:cNvSpPr>
          <p:nvPr>
            <p:ph type="body" sz="quarter" idx="10"/>
          </p:nvPr>
        </p:nvSpPr>
        <p:spPr/>
        <p:txBody>
          <a:bodyPr/>
          <a:lstStyle/>
          <a:p>
            <a:pPr marL="342900" indent="-342900">
              <a:buFont typeface="Wingdings" charset="2"/>
              <a:buChar char="ü"/>
            </a:pPr>
            <a:r>
              <a:rPr lang="en-US" dirty="0"/>
              <a:t>Review the basic structure of the </a:t>
            </a:r>
            <a:r>
              <a:rPr lang="en-US" dirty="0" err="1"/>
              <a:t>Ohai</a:t>
            </a:r>
            <a:r>
              <a:rPr lang="en-US" dirty="0"/>
              <a:t> gem</a:t>
            </a:r>
          </a:p>
          <a:p>
            <a:pPr marL="342900" indent="-342900">
              <a:buFont typeface="Wingdings" charset="2"/>
              <a:buChar char="ü"/>
            </a:pPr>
            <a:r>
              <a:rPr lang="en-US" dirty="0"/>
              <a:t>Review the 'language' plugin</a:t>
            </a:r>
          </a:p>
          <a:p>
            <a:pPr marL="342900" indent="-342900">
              <a:buFont typeface="Wingdings" charset="2"/>
              <a:buChar char="q"/>
            </a:pPr>
            <a:r>
              <a:rPr lang="en-US" dirty="0"/>
              <a:t>Review the 'python' plugin</a:t>
            </a:r>
          </a:p>
          <a:p>
            <a:endParaRPr lang="en-US" dirty="0"/>
          </a:p>
        </p:txBody>
      </p:sp>
    </p:spTree>
    <p:extLst>
      <p:ext uri="{BB962C8B-B14F-4D97-AF65-F5344CB8AC3E}">
        <p14:creationId xmlns:p14="http://schemas.microsoft.com/office/powerpoint/2010/main" val="1491947539"/>
      </p:ext>
    </p:extLst>
  </p:cSld>
  <p:clrMapOvr>
    <a:masterClrMapping/>
  </p:clrMapOvr>
  <p:transition spd="med">
    <p:fade/>
  </p:transition>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Viewing the Python plugin</a:t>
            </a:r>
          </a:p>
        </p:txBody>
      </p:sp>
      <p:sp>
        <p:nvSpPr>
          <p:cNvPr id="3" name="Content Placeholder 2"/>
          <p:cNvSpPr>
            <a:spLocks noGrp="1"/>
          </p:cNvSpPr>
          <p:nvPr>
            <p:ph sz="quarter" idx="10"/>
          </p:nvPr>
        </p:nvSpPr>
        <p:spPr/>
        <p:txBody>
          <a:bodyPr>
            <a:normAutofit fontScale="77500" lnSpcReduction="20000"/>
          </a:bodyPr>
          <a:lstStyle/>
          <a:p>
            <a:r>
              <a:rPr lang="en-US" dirty="0" err="1"/>
              <a:t>Ohai.plugin</a:t>
            </a:r>
            <a:r>
              <a:rPr lang="en-US" dirty="0"/>
              <a:t>(:Python) do</a:t>
            </a:r>
          </a:p>
          <a:p>
            <a:r>
              <a:rPr lang="en-US" dirty="0"/>
              <a:t>  provides "languages/python"</a:t>
            </a:r>
          </a:p>
          <a:p>
            <a:endParaRPr lang="en-US" dirty="0"/>
          </a:p>
          <a:p>
            <a:r>
              <a:rPr lang="en-US" dirty="0"/>
              <a:t>  depends "languages"</a:t>
            </a:r>
          </a:p>
          <a:p>
            <a:endParaRPr lang="en-US" dirty="0"/>
          </a:p>
          <a:p>
            <a:r>
              <a:rPr lang="en-US" dirty="0"/>
              <a:t>  </a:t>
            </a:r>
            <a:r>
              <a:rPr lang="en-US" dirty="0" err="1"/>
              <a:t>collect_data</a:t>
            </a:r>
            <a:r>
              <a:rPr lang="en-US" dirty="0"/>
              <a:t> do</a:t>
            </a:r>
          </a:p>
          <a:p>
            <a:r>
              <a:rPr lang="en-US" dirty="0"/>
              <a:t>    begin</a:t>
            </a:r>
          </a:p>
          <a:p>
            <a:r>
              <a:rPr lang="en-US" dirty="0"/>
              <a:t>      so = </a:t>
            </a:r>
            <a:r>
              <a:rPr lang="en-US" dirty="0" err="1"/>
              <a:t>shell_out</a:t>
            </a:r>
            <a:r>
              <a:rPr lang="en-US" dirty="0"/>
              <a:t>("python -c \"import sys; print (</a:t>
            </a:r>
            <a:r>
              <a:rPr lang="en-US" dirty="0" err="1"/>
              <a:t>sys.version</a:t>
            </a:r>
            <a:r>
              <a:rPr lang="en-US" dirty="0"/>
              <a:t>)\"")</a:t>
            </a:r>
          </a:p>
          <a:p>
            <a:r>
              <a:rPr lang="en-US" dirty="0"/>
              <a:t>      # Sample output:</a:t>
            </a:r>
          </a:p>
          <a:p>
            <a:r>
              <a:rPr lang="en-US" dirty="0"/>
              <a:t>      # 2.7.11 (default, Dec 26 2015, 17:47:53)</a:t>
            </a:r>
          </a:p>
          <a:p>
            <a:r>
              <a:rPr lang="en-US" dirty="0"/>
              <a:t>      # [GCC 4.2.1 Compatible Apple LLVM 7.0.2 (clang-700.1.81)]</a:t>
            </a:r>
          </a:p>
          <a:p>
            <a:r>
              <a:rPr lang="en-US" dirty="0"/>
              <a:t>      if </a:t>
            </a:r>
            <a:r>
              <a:rPr lang="en-US" dirty="0" err="1"/>
              <a:t>so.exitstatus</a:t>
            </a:r>
            <a:r>
              <a:rPr lang="en-US" dirty="0"/>
              <a:t> == 0</a:t>
            </a:r>
          </a:p>
          <a:p>
            <a:r>
              <a:rPr lang="en-US" dirty="0"/>
              <a:t>        python = </a:t>
            </a:r>
            <a:r>
              <a:rPr lang="en-US" dirty="0" err="1"/>
              <a:t>Mash.new</a:t>
            </a:r>
            <a:endParaRPr lang="en-US" dirty="0"/>
          </a:p>
          <a:p>
            <a:r>
              <a:rPr lang="en-US" dirty="0"/>
              <a:t>        output = </a:t>
            </a:r>
            <a:r>
              <a:rPr lang="en-US" dirty="0" err="1"/>
              <a:t>so.stdout.split</a:t>
            </a:r>
            <a:endParaRPr lang="en-US" dirty="0"/>
          </a:p>
          <a:p>
            <a:r>
              <a:rPr lang="en-US" dirty="0"/>
              <a:t>        python[:version] = output[0]</a:t>
            </a:r>
          </a:p>
          <a:p>
            <a:r>
              <a:rPr lang="en-US" dirty="0"/>
              <a:t>        if </a:t>
            </a:r>
            <a:r>
              <a:rPr lang="en-US" dirty="0" err="1"/>
              <a:t>output.length</a:t>
            </a:r>
            <a:r>
              <a:rPr lang="en-US" dirty="0"/>
              <a:t> &gt;= 6</a:t>
            </a:r>
          </a:p>
        </p:txBody>
      </p:sp>
      <p:sp>
        <p:nvSpPr>
          <p:cNvPr id="4" name="Text Placeholder 3"/>
          <p:cNvSpPr>
            <a:spLocks noGrp="1"/>
          </p:cNvSpPr>
          <p:nvPr>
            <p:ph type="body" sz="quarter" idx="11"/>
          </p:nvPr>
        </p:nvSpPr>
        <p:spPr/>
        <p:txBody>
          <a:bodyPr/>
          <a:lstStyle/>
          <a:p>
            <a:r>
              <a:rPr lang="en-US" dirty="0"/>
              <a:t>~/</a:t>
            </a:r>
            <a:r>
              <a:rPr lang="en-US" dirty="0" err="1"/>
              <a:t>ohai</a:t>
            </a:r>
            <a:r>
              <a:rPr lang="en-US" dirty="0"/>
              <a:t>/lib/</a:t>
            </a:r>
            <a:r>
              <a:rPr lang="en-US" dirty="0" err="1"/>
              <a:t>ohai</a:t>
            </a:r>
            <a:r>
              <a:rPr lang="en-US" dirty="0"/>
              <a:t>/plugins/</a:t>
            </a:r>
            <a:r>
              <a:rPr lang="en-US" dirty="0" err="1"/>
              <a:t>python.rb</a:t>
            </a:r>
            <a:endParaRPr lang="en-US" dirty="0"/>
          </a:p>
        </p:txBody>
      </p:sp>
      <p:sp>
        <p:nvSpPr>
          <p:cNvPr id="8" name="TextBox 7"/>
          <p:cNvSpPr txBox="1"/>
          <p:nvPr/>
        </p:nvSpPr>
        <p:spPr bwMode="white">
          <a:xfrm>
            <a:off x="9144000" y="2374900"/>
            <a:ext cx="6191250" cy="847725"/>
          </a:xfrm>
          <a:prstGeom prst="rect">
            <a:avLst/>
          </a:prstGeom>
          <a:solidFill>
            <a:schemeClr val="accent5"/>
          </a:solidFill>
          <a:ln>
            <a:noFill/>
          </a:ln>
          <a:effectLst>
            <a:outerShdw blurRad="50800" dist="38100" dir="5400000" algn="t"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vert="horz" wrap="square" lIns="91440" tIns="91440" rIns="91440" bIns="91440" rtlCol="0">
            <a:normAutofit/>
          </a:bodyPr>
          <a:lstStyle/>
          <a:p>
            <a:r>
              <a:rPr lang="en-US" b="1" dirty="0"/>
              <a:t>Node attributes provided by the plugin</a:t>
            </a:r>
          </a:p>
        </p:txBody>
      </p:sp>
      <p:sp>
        <p:nvSpPr>
          <p:cNvPr id="9" name="TextBox 8"/>
          <p:cNvSpPr txBox="1"/>
          <p:nvPr/>
        </p:nvSpPr>
        <p:spPr bwMode="white">
          <a:xfrm>
            <a:off x="9144000" y="3495675"/>
            <a:ext cx="6191250" cy="1028700"/>
          </a:xfrm>
          <a:prstGeom prst="rect">
            <a:avLst/>
          </a:prstGeom>
          <a:solidFill>
            <a:srgbClr val="660066"/>
          </a:solidFill>
          <a:ln>
            <a:noFill/>
          </a:ln>
          <a:effectLst>
            <a:outerShdw blurRad="50800" dist="38100" dir="5400000" algn="t"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vert="horz" wrap="square" lIns="91440" tIns="91440" rIns="91440" bIns="91440" rtlCol="0">
            <a:normAutofit/>
          </a:bodyPr>
          <a:lstStyle/>
          <a:p>
            <a:r>
              <a:rPr lang="en-US" b="1" dirty="0"/>
              <a:t>This plugin depends on the attributes in the Languages to be defined</a:t>
            </a:r>
          </a:p>
        </p:txBody>
      </p:sp>
      <p:cxnSp>
        <p:nvCxnSpPr>
          <p:cNvPr id="10" name="Straight Connector 9"/>
          <p:cNvCxnSpPr>
            <a:stCxn id="8" idx="1"/>
          </p:cNvCxnSpPr>
          <p:nvPr/>
        </p:nvCxnSpPr>
        <p:spPr>
          <a:xfrm flipH="1" flipV="1">
            <a:off x="6368716" y="2646947"/>
            <a:ext cx="2775284" cy="151816"/>
          </a:xfrm>
          <a:prstGeom prst="line">
            <a:avLst/>
          </a:prstGeom>
          <a:ln w="63500">
            <a:solidFill>
              <a:schemeClr val="accent5"/>
            </a:solidFill>
            <a:tailEnd type="oval" w="lg" len="lg"/>
          </a:ln>
        </p:spPr>
        <p:style>
          <a:lnRef idx="3">
            <a:schemeClr val="accent1"/>
          </a:lnRef>
          <a:fillRef idx="0">
            <a:schemeClr val="accent1"/>
          </a:fillRef>
          <a:effectRef idx="2">
            <a:schemeClr val="accent1"/>
          </a:effectRef>
          <a:fontRef idx="minor">
            <a:schemeClr val="tx1"/>
          </a:fontRef>
        </p:style>
      </p:cxnSp>
      <p:cxnSp>
        <p:nvCxnSpPr>
          <p:cNvPr id="11" name="Straight Connector 10"/>
          <p:cNvCxnSpPr>
            <a:stCxn id="9" idx="1"/>
          </p:cNvCxnSpPr>
          <p:nvPr/>
        </p:nvCxnSpPr>
        <p:spPr>
          <a:xfrm flipH="1" flipV="1">
            <a:off x="4924926" y="3383381"/>
            <a:ext cx="4219074" cy="626644"/>
          </a:xfrm>
          <a:prstGeom prst="line">
            <a:avLst/>
          </a:prstGeom>
          <a:ln w="63500">
            <a:solidFill>
              <a:srgbClr val="660066"/>
            </a:solidFill>
            <a:tailEnd type="oval" w="lg" len="lg"/>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79672880"/>
      </p:ext>
    </p:extLst>
  </p:cSld>
  <p:clrMapOvr>
    <a:masterClrMapping/>
  </p:clrMapOvr>
  <p:transition spd="med">
    <p:fade/>
  </p:transition>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Viewing the Python plugin</a:t>
            </a:r>
          </a:p>
        </p:txBody>
      </p:sp>
      <p:sp>
        <p:nvSpPr>
          <p:cNvPr id="3" name="Content Placeholder 2"/>
          <p:cNvSpPr>
            <a:spLocks noGrp="1"/>
          </p:cNvSpPr>
          <p:nvPr>
            <p:ph sz="quarter" idx="10"/>
          </p:nvPr>
        </p:nvSpPr>
        <p:spPr/>
        <p:txBody>
          <a:bodyPr>
            <a:normAutofit fontScale="77500" lnSpcReduction="20000"/>
          </a:bodyPr>
          <a:lstStyle/>
          <a:p>
            <a:r>
              <a:rPr lang="en-US" dirty="0" err="1"/>
              <a:t>Ohai.plugin</a:t>
            </a:r>
            <a:r>
              <a:rPr lang="en-US" dirty="0"/>
              <a:t>(:Python) do</a:t>
            </a:r>
          </a:p>
          <a:p>
            <a:r>
              <a:rPr lang="en-US" dirty="0"/>
              <a:t>  provides "languages/python"</a:t>
            </a:r>
          </a:p>
          <a:p>
            <a:endParaRPr lang="en-US" dirty="0"/>
          </a:p>
          <a:p>
            <a:r>
              <a:rPr lang="en-US" dirty="0"/>
              <a:t>  depends "languages"</a:t>
            </a:r>
          </a:p>
          <a:p>
            <a:endParaRPr lang="en-US" dirty="0"/>
          </a:p>
          <a:p>
            <a:r>
              <a:rPr lang="en-US" dirty="0"/>
              <a:t>  </a:t>
            </a:r>
            <a:r>
              <a:rPr lang="en-US" dirty="0" err="1"/>
              <a:t>collect_data</a:t>
            </a:r>
            <a:r>
              <a:rPr lang="en-US" dirty="0"/>
              <a:t> do</a:t>
            </a:r>
          </a:p>
          <a:p>
            <a:r>
              <a:rPr lang="en-US" dirty="0"/>
              <a:t>    begin</a:t>
            </a:r>
          </a:p>
          <a:p>
            <a:r>
              <a:rPr lang="en-US" dirty="0"/>
              <a:t>      so = </a:t>
            </a:r>
            <a:r>
              <a:rPr lang="en-US" dirty="0" err="1"/>
              <a:t>shell_out</a:t>
            </a:r>
            <a:r>
              <a:rPr lang="en-US" dirty="0"/>
              <a:t>("python -c \"import sys; print (</a:t>
            </a:r>
            <a:r>
              <a:rPr lang="en-US" dirty="0" err="1"/>
              <a:t>sys.version</a:t>
            </a:r>
            <a:r>
              <a:rPr lang="en-US" dirty="0"/>
              <a:t>)\"")</a:t>
            </a:r>
          </a:p>
          <a:p>
            <a:r>
              <a:rPr lang="en-US" dirty="0"/>
              <a:t>      # Sample output:</a:t>
            </a:r>
          </a:p>
          <a:p>
            <a:r>
              <a:rPr lang="en-US" dirty="0"/>
              <a:t>      # 2.7.11 (default, Dec 26 2015, 17:47:53)</a:t>
            </a:r>
          </a:p>
          <a:p>
            <a:r>
              <a:rPr lang="en-US" dirty="0"/>
              <a:t>      # [GCC 4.2.1 Compatible Apple LLVM 7.0.2 (clang-700.1.81)]</a:t>
            </a:r>
          </a:p>
          <a:p>
            <a:r>
              <a:rPr lang="en-US" dirty="0"/>
              <a:t>      if </a:t>
            </a:r>
            <a:r>
              <a:rPr lang="en-US" dirty="0" err="1"/>
              <a:t>so.exitstatus</a:t>
            </a:r>
            <a:r>
              <a:rPr lang="en-US" dirty="0"/>
              <a:t> == 0</a:t>
            </a:r>
          </a:p>
          <a:p>
            <a:r>
              <a:rPr lang="en-US" dirty="0"/>
              <a:t>        python = </a:t>
            </a:r>
            <a:r>
              <a:rPr lang="en-US" dirty="0" err="1"/>
              <a:t>Mash.new</a:t>
            </a:r>
            <a:endParaRPr lang="en-US" dirty="0"/>
          </a:p>
          <a:p>
            <a:r>
              <a:rPr lang="en-US" dirty="0"/>
              <a:t>        output = </a:t>
            </a:r>
            <a:r>
              <a:rPr lang="en-US" dirty="0" err="1"/>
              <a:t>so.stdout.split</a:t>
            </a:r>
            <a:endParaRPr lang="en-US" dirty="0"/>
          </a:p>
          <a:p>
            <a:r>
              <a:rPr lang="en-US" dirty="0"/>
              <a:t>        python[:version] = output[0]</a:t>
            </a:r>
          </a:p>
          <a:p>
            <a:r>
              <a:rPr lang="en-US" dirty="0"/>
              <a:t>        if </a:t>
            </a:r>
            <a:r>
              <a:rPr lang="en-US" dirty="0" err="1"/>
              <a:t>output.length</a:t>
            </a:r>
            <a:r>
              <a:rPr lang="en-US" dirty="0"/>
              <a:t> &gt;= 6</a:t>
            </a:r>
          </a:p>
        </p:txBody>
      </p:sp>
      <p:sp>
        <p:nvSpPr>
          <p:cNvPr id="4" name="Text Placeholder 3"/>
          <p:cNvSpPr>
            <a:spLocks noGrp="1"/>
          </p:cNvSpPr>
          <p:nvPr>
            <p:ph type="body" sz="quarter" idx="11"/>
          </p:nvPr>
        </p:nvSpPr>
        <p:spPr/>
        <p:txBody>
          <a:bodyPr/>
          <a:lstStyle/>
          <a:p>
            <a:r>
              <a:rPr lang="en-US" dirty="0"/>
              <a:t>~/</a:t>
            </a:r>
            <a:r>
              <a:rPr lang="en-US" dirty="0" err="1"/>
              <a:t>ohai</a:t>
            </a:r>
            <a:r>
              <a:rPr lang="en-US" dirty="0"/>
              <a:t>/lib/</a:t>
            </a:r>
            <a:r>
              <a:rPr lang="en-US" dirty="0" err="1"/>
              <a:t>ohai</a:t>
            </a:r>
            <a:r>
              <a:rPr lang="en-US" dirty="0"/>
              <a:t>/plugins/</a:t>
            </a:r>
            <a:r>
              <a:rPr lang="en-US" dirty="0" err="1"/>
              <a:t>python.rb</a:t>
            </a:r>
            <a:endParaRPr lang="en-US" dirty="0"/>
          </a:p>
        </p:txBody>
      </p:sp>
      <p:sp>
        <p:nvSpPr>
          <p:cNvPr id="7" name="Rectangle 6"/>
          <p:cNvSpPr/>
          <p:nvPr/>
        </p:nvSpPr>
        <p:spPr bwMode="auto">
          <a:xfrm>
            <a:off x="1095375" y="4667250"/>
            <a:ext cx="14446250" cy="44450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70306132"/>
      </p:ext>
    </p:extLst>
  </p:cSld>
  <p:clrMapOvr>
    <a:masterClrMapping/>
  </p:clrMapOvr>
  <p:transition spd="med">
    <p:fade/>
  </p:transition>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5400" dirty="0" err="1"/>
              <a:t>collect_data</a:t>
            </a:r>
            <a:r>
              <a:rPr lang="en-US" sz="5400" dirty="0"/>
              <a:t> for a specific Platform</a:t>
            </a:r>
          </a:p>
        </p:txBody>
      </p:sp>
      <p:sp>
        <p:nvSpPr>
          <p:cNvPr id="3" name="Subtitle 2"/>
          <p:cNvSpPr>
            <a:spLocks noGrp="1"/>
          </p:cNvSpPr>
          <p:nvPr>
            <p:ph type="subTitle" idx="1"/>
          </p:nvPr>
        </p:nvSpPr>
        <p:spPr/>
        <p:txBody>
          <a:bodyPr/>
          <a:lstStyle/>
          <a:p>
            <a:r>
              <a:rPr lang="en-US" dirty="0"/>
              <a:t>Plugins can collect data in different ways across different platforms. When defining a </a:t>
            </a:r>
            <a:r>
              <a:rPr lang="en-US" dirty="0" err="1"/>
              <a:t>collect_data</a:t>
            </a:r>
            <a:r>
              <a:rPr lang="en-US" dirty="0"/>
              <a:t> block if you do not provide any arguments it is assumed the default and all platforms unless you define a </a:t>
            </a:r>
            <a:r>
              <a:rPr lang="en-US" dirty="0" err="1"/>
              <a:t>collect_data</a:t>
            </a:r>
            <a:r>
              <a:rPr lang="en-US" dirty="0"/>
              <a:t> block specific for a platform.</a:t>
            </a:r>
          </a:p>
        </p:txBody>
      </p:sp>
    </p:spTree>
    <p:extLst>
      <p:ext uri="{BB962C8B-B14F-4D97-AF65-F5344CB8AC3E}">
        <p14:creationId xmlns:p14="http://schemas.microsoft.com/office/powerpoint/2010/main" val="1015056634"/>
      </p:ext>
    </p:extLst>
  </p:cSld>
  <p:clrMapOvr>
    <a:masterClrMapping/>
  </p:clrMapOvr>
  <p:transition spd="med">
    <p:fade/>
  </p:transition>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Reviewing the </a:t>
            </a:r>
            <a:r>
              <a:rPr lang="en-US" dirty="0" err="1"/>
              <a:t>Ohai</a:t>
            </a:r>
            <a:r>
              <a:rPr lang="en-US" dirty="0"/>
              <a:t> Gem</a:t>
            </a:r>
          </a:p>
        </p:txBody>
      </p:sp>
      <p:sp>
        <p:nvSpPr>
          <p:cNvPr id="4" name="Content Placeholder 3"/>
          <p:cNvSpPr>
            <a:spLocks noGrp="1"/>
          </p:cNvSpPr>
          <p:nvPr>
            <p:ph sz="quarter" idx="11"/>
          </p:nvPr>
        </p:nvSpPr>
        <p:spPr/>
        <p:txBody>
          <a:bodyPr/>
          <a:lstStyle/>
          <a:p>
            <a:r>
              <a:rPr lang="en-US" dirty="0"/>
              <a:t>We know where the plugins are located and what they look like. Now it's time to make one.</a:t>
            </a:r>
          </a:p>
        </p:txBody>
      </p:sp>
      <p:sp>
        <p:nvSpPr>
          <p:cNvPr id="3" name="Subtitle 2"/>
          <p:cNvSpPr>
            <a:spLocks noGrp="1"/>
          </p:cNvSpPr>
          <p:nvPr>
            <p:ph type="body" sz="quarter" idx="10"/>
          </p:nvPr>
        </p:nvSpPr>
        <p:spPr/>
        <p:txBody>
          <a:bodyPr/>
          <a:lstStyle/>
          <a:p>
            <a:pPr marL="342900" indent="-342900">
              <a:buFont typeface="Wingdings" charset="2"/>
              <a:buChar char="ü"/>
            </a:pPr>
            <a:r>
              <a:rPr lang="en-US" dirty="0"/>
              <a:t>Review the basic structure of the </a:t>
            </a:r>
            <a:r>
              <a:rPr lang="en-US" dirty="0" err="1"/>
              <a:t>Ohai</a:t>
            </a:r>
            <a:r>
              <a:rPr lang="en-US" dirty="0"/>
              <a:t> gem</a:t>
            </a:r>
          </a:p>
          <a:p>
            <a:pPr marL="342900" indent="-342900">
              <a:buFont typeface="Wingdings" charset="2"/>
              <a:buChar char="ü"/>
            </a:pPr>
            <a:r>
              <a:rPr lang="en-US" dirty="0"/>
              <a:t>Review the 'language' plugin</a:t>
            </a:r>
          </a:p>
          <a:p>
            <a:pPr marL="342900" indent="-342900">
              <a:buFont typeface="Wingdings" charset="2"/>
              <a:buChar char="ü"/>
            </a:pPr>
            <a:r>
              <a:rPr lang="en-US" dirty="0"/>
              <a:t>Review the 'python' plugin</a:t>
            </a:r>
          </a:p>
          <a:p>
            <a:endParaRPr lang="en-US" dirty="0"/>
          </a:p>
        </p:txBody>
      </p:sp>
    </p:spTree>
    <p:extLst>
      <p:ext uri="{BB962C8B-B14F-4D97-AF65-F5344CB8AC3E}">
        <p14:creationId xmlns:p14="http://schemas.microsoft.com/office/powerpoint/2010/main" val="1539946505"/>
      </p:ext>
    </p:extLst>
  </p:cSld>
  <p:clrMapOvr>
    <a:masterClrMapping/>
  </p:clrMapOvr>
  <p:transition spd="med">
    <p:fade/>
  </p:transition>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Discussion</a:t>
            </a:r>
          </a:p>
        </p:txBody>
      </p:sp>
      <p:sp>
        <p:nvSpPr>
          <p:cNvPr id="3" name="Subtitle 2"/>
          <p:cNvSpPr>
            <a:spLocks noGrp="1"/>
          </p:cNvSpPr>
          <p:nvPr>
            <p:ph type="subTitle" idx="1"/>
          </p:nvPr>
        </p:nvSpPr>
        <p:spPr/>
        <p:txBody>
          <a:bodyPr/>
          <a:lstStyle/>
          <a:p>
            <a:r>
              <a:rPr lang="en-US" dirty="0"/>
              <a:t>How are the structures of a Rubygem and a Cookbook similar to each other?</a:t>
            </a:r>
          </a:p>
          <a:p>
            <a:endParaRPr lang="en-US" dirty="0"/>
          </a:p>
          <a:p>
            <a:r>
              <a:rPr lang="en-US" dirty="0"/>
              <a:t>What are the requirements when specifying the name of a </a:t>
            </a:r>
            <a:r>
              <a:rPr lang="en-US" dirty="0" err="1"/>
              <a:t>Ohai</a:t>
            </a:r>
            <a:r>
              <a:rPr lang="en-US" dirty="0"/>
              <a:t> plugin?</a:t>
            </a:r>
          </a:p>
          <a:p>
            <a:endParaRPr lang="en-US" dirty="0"/>
          </a:p>
          <a:p>
            <a:r>
              <a:rPr lang="en-US" dirty="0"/>
              <a:t>What is the difference between a Ruby Hash and a Mash?</a:t>
            </a:r>
          </a:p>
        </p:txBody>
      </p:sp>
    </p:spTree>
    <p:extLst>
      <p:ext uri="{BB962C8B-B14F-4D97-AF65-F5344CB8AC3E}">
        <p14:creationId xmlns:p14="http://schemas.microsoft.com/office/powerpoint/2010/main" val="1056430212"/>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ext Placeholder 2"/>
          <p:cNvSpPr>
            <a:spLocks noGrp="1"/>
          </p:cNvSpPr>
          <p:nvPr>
            <p:ph type="body" sz="quarter" idx="11"/>
          </p:nvPr>
        </p:nvSpPr>
        <p:spPr/>
        <p:txBody>
          <a:bodyPr/>
          <a:lstStyle/>
          <a:p>
            <a:r>
              <a:rPr lang="en-US" dirty="0"/>
              <a:t>&gt; cd apache</a:t>
            </a:r>
          </a:p>
        </p:txBody>
      </p:sp>
      <p:sp>
        <p:nvSpPr>
          <p:cNvPr id="5" name="Title 4"/>
          <p:cNvSpPr>
            <a:spLocks noGrp="1"/>
          </p:cNvSpPr>
          <p:nvPr>
            <p:ph type="title"/>
          </p:nvPr>
        </p:nvSpPr>
        <p:spPr/>
        <p:txBody>
          <a:bodyPr/>
          <a:lstStyle/>
          <a:p>
            <a:r>
              <a:rPr lang="en-US" dirty="0"/>
              <a:t>Move into the Cookbook Directory</a:t>
            </a:r>
          </a:p>
        </p:txBody>
      </p:sp>
    </p:spTree>
    <p:extLst>
      <p:ext uri="{BB962C8B-B14F-4D97-AF65-F5344CB8AC3E}">
        <p14:creationId xmlns:p14="http://schemas.microsoft.com/office/powerpoint/2010/main" val="2178981267"/>
      </p:ext>
    </p:extLst>
  </p:cSld>
  <p:clrMapOvr>
    <a:masterClrMapping/>
  </p:clrMapOvr>
  <p:transition spd="med">
    <p:fade/>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Q&amp;A</a:t>
            </a:r>
          </a:p>
        </p:txBody>
      </p:sp>
      <p:sp>
        <p:nvSpPr>
          <p:cNvPr id="3" name="Subtitle 2"/>
          <p:cNvSpPr>
            <a:spLocks noGrp="1"/>
          </p:cNvSpPr>
          <p:nvPr>
            <p:ph type="subTitle" idx="1"/>
          </p:nvPr>
        </p:nvSpPr>
        <p:spPr/>
        <p:txBody>
          <a:bodyPr/>
          <a:lstStyle/>
          <a:p>
            <a:r>
              <a:rPr lang="en-US" dirty="0"/>
              <a:t>What questions can we answer for you?</a:t>
            </a:r>
          </a:p>
        </p:txBody>
      </p:sp>
    </p:spTree>
    <p:extLst>
      <p:ext uri="{BB962C8B-B14F-4D97-AF65-F5344CB8AC3E}">
        <p14:creationId xmlns:p14="http://schemas.microsoft.com/office/powerpoint/2010/main" val="1441363461"/>
      </p:ext>
    </p:extLst>
  </p:cSld>
  <p:clrMapOvr>
    <a:masterClrMapping/>
  </p:clrMapOvr>
  <p:transition spd="med">
    <p:fade/>
  </p:transition>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7051923"/>
      </p:ext>
    </p:extLst>
  </p:cSld>
  <p:clrMapOvr>
    <a:masterClrMapping/>
  </p:clrMapOvr>
  <p:transition spd="med">
    <p:fade/>
  </p:transition>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Creating </a:t>
            </a:r>
            <a:r>
              <a:rPr lang="en-US" dirty="0" err="1"/>
              <a:t>Ohai</a:t>
            </a:r>
            <a:r>
              <a:rPr lang="en-US" dirty="0"/>
              <a:t> Plugins</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44369211"/>
      </p:ext>
    </p:extLst>
  </p:cSld>
  <p:clrMapOvr>
    <a:masterClrMapping/>
  </p:clrMapOvr>
  <p:transition spd="med">
    <p:fade/>
  </p:transition>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Text Placeholder 2"/>
          <p:cNvSpPr>
            <a:spLocks noGrp="1"/>
          </p:cNvSpPr>
          <p:nvPr>
            <p:ph type="body" sz="quarter" idx="12"/>
          </p:nvPr>
        </p:nvSpPr>
        <p:spPr/>
        <p:txBody>
          <a:bodyPr/>
          <a:lstStyle/>
          <a:p>
            <a:r>
              <a:rPr lang="en-US" dirty="0"/>
              <a:t>After completing this module, you should be able to:</a:t>
            </a:r>
          </a:p>
          <a:p>
            <a:endParaRPr lang="en-US" dirty="0"/>
          </a:p>
          <a:p>
            <a:pPr marL="457200" indent="-457200">
              <a:buFont typeface="Wingdings" charset="2"/>
              <a:buChar char="Ø"/>
            </a:pPr>
            <a:r>
              <a:rPr lang="en-US" dirty="0"/>
              <a:t>Create a tested </a:t>
            </a:r>
            <a:r>
              <a:rPr lang="en-US" dirty="0" err="1"/>
              <a:t>Ohai</a:t>
            </a:r>
            <a:r>
              <a:rPr lang="en-US" dirty="0"/>
              <a:t> plugin</a:t>
            </a:r>
          </a:p>
        </p:txBody>
      </p:sp>
    </p:spTree>
    <p:extLst>
      <p:ext uri="{BB962C8B-B14F-4D97-AF65-F5344CB8AC3E}">
        <p14:creationId xmlns:p14="http://schemas.microsoft.com/office/powerpoint/2010/main" val="2392176355"/>
      </p:ext>
    </p:extLst>
  </p:cSld>
  <p:clrMapOvr>
    <a:masterClrMapping/>
  </p:clrMapOvr>
  <p:transition spd="med">
    <p:fade/>
  </p:transition>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Creating an </a:t>
            </a:r>
            <a:r>
              <a:rPr lang="en-US" dirty="0" err="1"/>
              <a:t>Ohai</a:t>
            </a:r>
            <a:r>
              <a:rPr lang="en-US" dirty="0"/>
              <a:t> Plugin</a:t>
            </a:r>
          </a:p>
        </p:txBody>
      </p:sp>
      <p:sp>
        <p:nvSpPr>
          <p:cNvPr id="3" name="Content Placeholder 2"/>
          <p:cNvSpPr>
            <a:spLocks noGrp="1"/>
          </p:cNvSpPr>
          <p:nvPr>
            <p:ph sz="quarter" idx="11"/>
          </p:nvPr>
        </p:nvSpPr>
        <p:spPr/>
        <p:txBody>
          <a:bodyPr/>
          <a:lstStyle/>
          <a:p>
            <a:r>
              <a:rPr lang="en-US" dirty="0"/>
              <a:t>Being able to learn more about our nodes will make our reporting more powerful and benefit the recipes we write.</a:t>
            </a:r>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a:t>Define expectations for the </a:t>
            </a:r>
            <a:r>
              <a:rPr lang="en-US" dirty="0" err="1"/>
              <a:t>Ohai</a:t>
            </a:r>
            <a:r>
              <a:rPr lang="en-US" dirty="0"/>
              <a:t> plugin</a:t>
            </a:r>
          </a:p>
          <a:p>
            <a:pPr marL="342900" indent="-342900">
              <a:buFont typeface="Wingdings" charset="2"/>
              <a:buChar char="q"/>
            </a:pPr>
            <a:r>
              <a:rPr lang="en-US" dirty="0"/>
              <a:t>Create the </a:t>
            </a:r>
            <a:r>
              <a:rPr lang="en-US" dirty="0" err="1"/>
              <a:t>Ohai</a:t>
            </a:r>
            <a:r>
              <a:rPr lang="en-US" dirty="0"/>
              <a:t> plugin</a:t>
            </a:r>
          </a:p>
          <a:p>
            <a:pPr marL="342900" indent="-342900">
              <a:buFont typeface="Wingdings" charset="2"/>
              <a:buChar char="q"/>
            </a:pPr>
            <a:r>
              <a:rPr lang="en-US" dirty="0"/>
              <a:t>Define expectations for the recipe to deliver the </a:t>
            </a:r>
            <a:r>
              <a:rPr lang="en-US" dirty="0" err="1"/>
              <a:t>Ohai</a:t>
            </a:r>
            <a:r>
              <a:rPr lang="en-US" dirty="0"/>
              <a:t> plugin</a:t>
            </a:r>
          </a:p>
          <a:p>
            <a:pPr marL="342900" indent="-342900">
              <a:buFont typeface="Wingdings" charset="2"/>
              <a:buChar char="q"/>
            </a:pPr>
            <a:r>
              <a:rPr lang="en-US" dirty="0"/>
              <a:t>Create the recipe that delivers the </a:t>
            </a:r>
            <a:r>
              <a:rPr lang="en-US" dirty="0" err="1"/>
              <a:t>Ohai</a:t>
            </a:r>
            <a:r>
              <a:rPr lang="en-US" dirty="0"/>
              <a:t> plugin</a:t>
            </a:r>
          </a:p>
          <a:p>
            <a:pPr marL="342900" indent="-342900">
              <a:buFont typeface="Wingdings" charset="2"/>
              <a:buChar char="q"/>
            </a:pPr>
            <a:r>
              <a:rPr lang="en-US" dirty="0"/>
              <a:t>Define an integration test</a:t>
            </a:r>
          </a:p>
        </p:txBody>
      </p:sp>
    </p:spTree>
    <p:extLst>
      <p:ext uri="{BB962C8B-B14F-4D97-AF65-F5344CB8AC3E}">
        <p14:creationId xmlns:p14="http://schemas.microsoft.com/office/powerpoint/2010/main" val="2131642498"/>
      </p:ext>
    </p:extLst>
  </p:cSld>
  <p:clrMapOvr>
    <a:masterClrMapping/>
  </p:clrMapOvr>
  <p:transition spd="med">
    <p:fade/>
  </p:transition>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Successfully installed chefspec-ohai-0.1.1</a:t>
            </a:r>
          </a:p>
          <a:p>
            <a:r>
              <a:rPr lang="en-US" b="1" dirty="0"/>
              <a:t>1 gem installed</a:t>
            </a:r>
          </a:p>
        </p:txBody>
      </p:sp>
      <p:sp>
        <p:nvSpPr>
          <p:cNvPr id="3" name="Text Placeholder 2"/>
          <p:cNvSpPr>
            <a:spLocks noGrp="1"/>
          </p:cNvSpPr>
          <p:nvPr>
            <p:ph type="body" sz="quarter" idx="11"/>
          </p:nvPr>
        </p:nvSpPr>
        <p:spPr/>
        <p:txBody>
          <a:bodyPr/>
          <a:lstStyle/>
          <a:p>
            <a:r>
              <a:rPr lang="en-US" dirty="0"/>
              <a:t>&gt; chef gem install </a:t>
            </a:r>
            <a:r>
              <a:rPr lang="en-US" dirty="0" err="1"/>
              <a:t>chefspec-ohai</a:t>
            </a:r>
            <a:endParaRPr lang="en-US" dirty="0"/>
          </a:p>
        </p:txBody>
      </p:sp>
      <p:sp>
        <p:nvSpPr>
          <p:cNvPr id="5" name="Title 4"/>
          <p:cNvSpPr>
            <a:spLocks noGrp="1"/>
          </p:cNvSpPr>
          <p:nvPr>
            <p:ph type="title"/>
          </p:nvPr>
        </p:nvSpPr>
        <p:spPr/>
        <p:txBody>
          <a:bodyPr/>
          <a:lstStyle/>
          <a:p>
            <a:r>
              <a:rPr lang="en-US" dirty="0"/>
              <a:t>Installing the </a:t>
            </a:r>
            <a:r>
              <a:rPr lang="en-US" dirty="0" err="1"/>
              <a:t>chefspec-ohai</a:t>
            </a:r>
            <a:r>
              <a:rPr lang="en-US" dirty="0"/>
              <a:t> gem</a:t>
            </a:r>
          </a:p>
        </p:txBody>
      </p:sp>
    </p:spTree>
    <p:extLst>
      <p:ext uri="{BB962C8B-B14F-4D97-AF65-F5344CB8AC3E}">
        <p14:creationId xmlns:p14="http://schemas.microsoft.com/office/powerpoint/2010/main" val="1086445202"/>
      </p:ext>
    </p:extLst>
  </p:cSld>
  <p:clrMapOvr>
    <a:masterClrMapping/>
  </p:clrMapOvr>
  <p:transition spd="med">
    <p:fade/>
  </p:transition>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the Gem to the Spec Helper</a:t>
            </a:r>
          </a:p>
        </p:txBody>
      </p:sp>
      <p:sp>
        <p:nvSpPr>
          <p:cNvPr id="3" name="Content Placeholder 2"/>
          <p:cNvSpPr>
            <a:spLocks noGrp="1"/>
          </p:cNvSpPr>
          <p:nvPr>
            <p:ph sz="quarter" idx="10"/>
          </p:nvPr>
        </p:nvSpPr>
        <p:spPr/>
        <p:txBody>
          <a:bodyPr/>
          <a:lstStyle/>
          <a:p>
            <a:r>
              <a:rPr lang="en-US" b="1" dirty="0"/>
              <a:t>require '</a:t>
            </a:r>
            <a:r>
              <a:rPr lang="en-US" b="1" dirty="0" err="1"/>
              <a:t>chefspec</a:t>
            </a:r>
            <a:r>
              <a:rPr lang="en-US" b="1" dirty="0"/>
              <a:t>'</a:t>
            </a:r>
          </a:p>
          <a:p>
            <a:r>
              <a:rPr lang="en-US" b="1" dirty="0"/>
              <a:t>require '</a:t>
            </a:r>
            <a:r>
              <a:rPr lang="en-US" b="1" dirty="0" err="1"/>
              <a:t>chefspec</a:t>
            </a:r>
            <a:r>
              <a:rPr lang="en-US" b="1" dirty="0"/>
              <a:t>/</a:t>
            </a:r>
            <a:r>
              <a:rPr lang="en-US" b="1" dirty="0" err="1"/>
              <a:t>berkshelf</a:t>
            </a:r>
            <a:r>
              <a:rPr lang="en-US" b="1" dirty="0"/>
              <a:t>'</a:t>
            </a:r>
          </a:p>
          <a:p>
            <a:r>
              <a:rPr lang="en-US" b="1" dirty="0"/>
              <a:t>require '</a:t>
            </a:r>
            <a:r>
              <a:rPr lang="en-US" b="1" dirty="0" err="1"/>
              <a:t>chefspec</a:t>
            </a:r>
            <a:r>
              <a:rPr lang="en-US" b="1" dirty="0"/>
              <a:t>/</a:t>
            </a:r>
            <a:r>
              <a:rPr lang="en-US" b="1" dirty="0" err="1"/>
              <a:t>ohai</a:t>
            </a:r>
            <a:r>
              <a:rPr lang="en-US" b="1" dirty="0"/>
              <a:t>'</a:t>
            </a:r>
          </a:p>
          <a:p>
            <a:endParaRPr lang="en-US" b="1" dirty="0"/>
          </a:p>
        </p:txBody>
      </p:sp>
      <p:sp>
        <p:nvSpPr>
          <p:cNvPr id="4" name="Text Placeholder 3"/>
          <p:cNvSpPr>
            <a:spLocks noGrp="1"/>
          </p:cNvSpPr>
          <p:nvPr>
            <p:ph type="body" sz="quarter" idx="11"/>
          </p:nvPr>
        </p:nvSpPr>
        <p:spPr/>
        <p:txBody>
          <a:bodyPr/>
          <a:lstStyle/>
          <a:p>
            <a:r>
              <a:rPr lang="en-US" dirty="0"/>
              <a:t>~/apache/spec/</a:t>
            </a:r>
            <a:r>
              <a:rPr lang="en-US" dirty="0" err="1"/>
              <a:t>spec_helper.rb</a:t>
            </a:r>
            <a:endParaRPr lang="en-US" dirty="0"/>
          </a:p>
        </p:txBody>
      </p:sp>
      <p:sp>
        <p:nvSpPr>
          <p:cNvPr id="6" name="Text Placeholder 5"/>
          <p:cNvSpPr>
            <a:spLocks noGrp="1"/>
          </p:cNvSpPr>
          <p:nvPr>
            <p:ph type="body" sz="quarter" idx="13"/>
          </p:nvPr>
        </p:nvSpPr>
        <p:spPr>
          <a:xfrm>
            <a:off x="1135042" y="3175107"/>
            <a:ext cx="14404273" cy="626533"/>
          </a:xfrm>
        </p:spPr>
        <p:txBody>
          <a:bodyPr/>
          <a:lstStyle/>
          <a:p>
            <a:endParaRPr lang="en-US" dirty="0"/>
          </a:p>
        </p:txBody>
      </p:sp>
    </p:spTree>
    <p:extLst>
      <p:ext uri="{BB962C8B-B14F-4D97-AF65-F5344CB8AC3E}">
        <p14:creationId xmlns:p14="http://schemas.microsoft.com/office/powerpoint/2010/main" val="3296966450"/>
      </p:ext>
    </p:extLst>
  </p:cSld>
  <p:clrMapOvr>
    <a:masterClrMapping/>
  </p:clrMapOvr>
  <p:transition spd="med">
    <p:fade/>
  </p:transition>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ext Placeholder 2"/>
          <p:cNvSpPr>
            <a:spLocks noGrp="1"/>
          </p:cNvSpPr>
          <p:nvPr>
            <p:ph type="body" sz="quarter" idx="11"/>
          </p:nvPr>
        </p:nvSpPr>
        <p:spPr/>
        <p:txBody>
          <a:bodyPr/>
          <a:lstStyle/>
          <a:p>
            <a:r>
              <a:rPr lang="en-US" dirty="0"/>
              <a:t>&gt; </a:t>
            </a:r>
            <a:r>
              <a:rPr lang="en-US" dirty="0" err="1"/>
              <a:t>mkdir</a:t>
            </a:r>
            <a:r>
              <a:rPr lang="en-US" dirty="0"/>
              <a:t> ~/apache/spec/unit/plugins</a:t>
            </a:r>
          </a:p>
        </p:txBody>
      </p:sp>
      <p:sp>
        <p:nvSpPr>
          <p:cNvPr id="5" name="Title 4"/>
          <p:cNvSpPr>
            <a:spLocks noGrp="1"/>
          </p:cNvSpPr>
          <p:nvPr>
            <p:ph type="title"/>
          </p:nvPr>
        </p:nvSpPr>
        <p:spPr/>
        <p:txBody>
          <a:bodyPr/>
          <a:lstStyle/>
          <a:p>
            <a:r>
              <a:rPr lang="en-US" dirty="0"/>
              <a:t>Creating a Directory for Plugins Tests</a:t>
            </a:r>
          </a:p>
        </p:txBody>
      </p:sp>
    </p:spTree>
    <p:extLst>
      <p:ext uri="{BB962C8B-B14F-4D97-AF65-F5344CB8AC3E}">
        <p14:creationId xmlns:p14="http://schemas.microsoft.com/office/powerpoint/2010/main" val="1185151517"/>
      </p:ext>
    </p:extLst>
  </p:cSld>
  <p:clrMapOvr>
    <a:masterClrMapping/>
  </p:clrMapOvr>
  <p:transition spd="med">
    <p:fade/>
  </p:transition>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the First Expectation for Plugin</a:t>
            </a:r>
          </a:p>
        </p:txBody>
      </p:sp>
      <p:sp>
        <p:nvSpPr>
          <p:cNvPr id="3" name="Content Placeholder 2"/>
          <p:cNvSpPr>
            <a:spLocks noGrp="1"/>
          </p:cNvSpPr>
          <p:nvPr>
            <p:ph sz="quarter" idx="10"/>
          </p:nvPr>
        </p:nvSpPr>
        <p:spPr/>
        <p:txBody>
          <a:bodyPr/>
          <a:lstStyle/>
          <a:p>
            <a:r>
              <a:rPr lang="en-US" b="1" dirty="0"/>
              <a:t>require '</a:t>
            </a:r>
            <a:r>
              <a:rPr lang="en-US" b="1" dirty="0" err="1"/>
              <a:t>spec_helper</a:t>
            </a:r>
            <a:r>
              <a:rPr lang="en-US" b="1" dirty="0"/>
              <a:t>'</a:t>
            </a:r>
          </a:p>
          <a:p>
            <a:endParaRPr lang="en-US" b="1" dirty="0"/>
          </a:p>
          <a:p>
            <a:r>
              <a:rPr lang="en-US" b="1" dirty="0" err="1"/>
              <a:t>describe_ohai_plugin</a:t>
            </a:r>
            <a:r>
              <a:rPr lang="en-US" b="1" dirty="0"/>
              <a:t> :Apache do</a:t>
            </a:r>
          </a:p>
          <a:p>
            <a:r>
              <a:rPr lang="en-US" b="1" dirty="0"/>
              <a:t>  let(:</a:t>
            </a:r>
            <a:r>
              <a:rPr lang="en-US" b="1" dirty="0" err="1"/>
              <a:t>plugin_file</a:t>
            </a:r>
            <a:r>
              <a:rPr lang="en-US" b="1" dirty="0"/>
              <a:t>) { 'files/default/</a:t>
            </a:r>
            <a:r>
              <a:rPr lang="en-US" b="1" dirty="0" err="1"/>
              <a:t>apache_modules.rb</a:t>
            </a:r>
            <a:r>
              <a:rPr lang="en-US" b="1" dirty="0"/>
              <a:t>' }</a:t>
            </a:r>
          </a:p>
          <a:p>
            <a:endParaRPr lang="en-US" b="1" dirty="0"/>
          </a:p>
          <a:p>
            <a:r>
              <a:rPr lang="en-US" b="1" dirty="0"/>
              <a:t>  it 'provides apache/modules' do</a:t>
            </a:r>
          </a:p>
          <a:p>
            <a:r>
              <a:rPr lang="en-US" b="1" dirty="0"/>
              <a:t>    expect(plugin).to </a:t>
            </a:r>
            <a:r>
              <a:rPr lang="en-US" b="1" dirty="0" err="1"/>
              <a:t>provides_attribute</a:t>
            </a:r>
            <a:r>
              <a:rPr lang="en-US" b="1" dirty="0"/>
              <a:t>('apache/modules')</a:t>
            </a:r>
          </a:p>
          <a:p>
            <a:r>
              <a:rPr lang="en-US" b="1" dirty="0"/>
              <a:t>  end</a:t>
            </a:r>
          </a:p>
          <a:p>
            <a:r>
              <a:rPr lang="en-US" b="1" dirty="0"/>
              <a:t>end</a:t>
            </a:r>
          </a:p>
        </p:txBody>
      </p:sp>
      <p:sp>
        <p:nvSpPr>
          <p:cNvPr id="4" name="Text Placeholder 3"/>
          <p:cNvSpPr>
            <a:spLocks noGrp="1"/>
          </p:cNvSpPr>
          <p:nvPr>
            <p:ph type="body" sz="quarter" idx="11"/>
          </p:nvPr>
        </p:nvSpPr>
        <p:spPr/>
        <p:txBody>
          <a:bodyPr/>
          <a:lstStyle/>
          <a:p>
            <a:r>
              <a:rPr lang="en-US"/>
              <a:t>~/apache/spec/unit/plugins/</a:t>
            </a:r>
            <a:r>
              <a:rPr lang="en-US" dirty="0" err="1"/>
              <a:t>apache_modules_spec.rb</a:t>
            </a:r>
            <a:endParaRPr lang="en-US" dirty="0"/>
          </a:p>
        </p:txBody>
      </p:sp>
    </p:spTree>
    <p:extLst>
      <p:ext uri="{BB962C8B-B14F-4D97-AF65-F5344CB8AC3E}">
        <p14:creationId xmlns:p14="http://schemas.microsoft.com/office/powerpoint/2010/main" val="2117865231"/>
      </p:ext>
    </p:extLst>
  </p:cSld>
  <p:clrMapOvr>
    <a:masterClrMapping/>
  </p:clrMapOvr>
  <p:transition spd="med">
    <p:fade/>
  </p:transition>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F..........</a:t>
            </a:r>
          </a:p>
          <a:p>
            <a:endParaRPr lang="en-US" b="1" dirty="0"/>
          </a:p>
          <a:p>
            <a:r>
              <a:rPr lang="en-US" b="1" dirty="0"/>
              <a:t>Failures:</a:t>
            </a:r>
          </a:p>
          <a:p>
            <a:endParaRPr lang="en-US" b="1" dirty="0"/>
          </a:p>
          <a:p>
            <a:r>
              <a:rPr lang="en-US" b="1" dirty="0"/>
              <a:t> 1) Apache provides 'apache/modules'</a:t>
            </a:r>
          </a:p>
          <a:p>
            <a:r>
              <a:rPr lang="en-US" b="1" dirty="0"/>
              <a:t>     Failure/Error: let(:</a:t>
            </a:r>
            <a:r>
              <a:rPr lang="en-US" b="1" dirty="0" err="1"/>
              <a:t>plugin_source</a:t>
            </a:r>
            <a:r>
              <a:rPr lang="en-US" b="1" dirty="0"/>
              <a:t>) { </a:t>
            </a:r>
            <a:r>
              <a:rPr lang="en-US" b="1" dirty="0" err="1"/>
              <a:t>File.read</a:t>
            </a:r>
            <a:r>
              <a:rPr lang="en-US" b="1" dirty="0"/>
              <a:t>(</a:t>
            </a:r>
            <a:r>
              <a:rPr lang="en-US" b="1" dirty="0" err="1"/>
              <a:t>plugin_file</a:t>
            </a:r>
            <a:r>
              <a:rPr lang="en-US" b="1" dirty="0"/>
              <a:t>) }</a:t>
            </a:r>
          </a:p>
          <a:p>
            <a:endParaRPr lang="en-US" b="1" dirty="0"/>
          </a:p>
          <a:p>
            <a:r>
              <a:rPr lang="en-US" b="1" dirty="0"/>
              <a:t>     </a:t>
            </a:r>
            <a:r>
              <a:rPr lang="en-US" b="1" dirty="0" err="1"/>
              <a:t>Errno</a:t>
            </a:r>
            <a:r>
              <a:rPr lang="en-US" b="1" dirty="0"/>
              <a:t>::ENOENT:</a:t>
            </a:r>
          </a:p>
          <a:p>
            <a:r>
              <a:rPr lang="en-US" b="1" dirty="0"/>
              <a:t>       No such file or directory @ </a:t>
            </a:r>
            <a:r>
              <a:rPr lang="en-US" b="1" dirty="0" err="1"/>
              <a:t>rb_sysopen</a:t>
            </a:r>
            <a:r>
              <a:rPr lang="en-US" b="1" dirty="0"/>
              <a:t> - files/default/</a:t>
            </a:r>
            <a:r>
              <a:rPr lang="en-US" b="1" dirty="0" err="1"/>
              <a:t>apache_modules.rb</a:t>
            </a:r>
            <a:endParaRPr lang="en-US" b="1" dirty="0"/>
          </a:p>
        </p:txBody>
      </p:sp>
      <p:sp>
        <p:nvSpPr>
          <p:cNvPr id="3" name="Text Placeholder 2"/>
          <p:cNvSpPr>
            <a:spLocks noGrp="1"/>
          </p:cNvSpPr>
          <p:nvPr>
            <p:ph type="body" sz="quarter" idx="11"/>
          </p:nvPr>
        </p:nvSpPr>
        <p:spPr/>
        <p:txBody>
          <a:bodyPr/>
          <a:lstStyle/>
          <a:p>
            <a:r>
              <a:rPr lang="en-US" dirty="0"/>
              <a:t>&gt; chef exec </a:t>
            </a:r>
            <a:r>
              <a:rPr lang="en-US" dirty="0" err="1"/>
              <a:t>rspec</a:t>
            </a:r>
            <a:endParaRPr lang="en-US" dirty="0"/>
          </a:p>
        </p:txBody>
      </p:sp>
      <p:sp>
        <p:nvSpPr>
          <p:cNvPr id="4" name="Content Placeholder 3"/>
          <p:cNvSpPr>
            <a:spLocks noGrp="1"/>
          </p:cNvSpPr>
          <p:nvPr>
            <p:ph sz="quarter" idx="12"/>
          </p:nvPr>
        </p:nvSpPr>
        <p:spPr>
          <a:xfrm>
            <a:off x="1127883" y="6546390"/>
            <a:ext cx="14420850" cy="1105360"/>
          </a:xfrm>
        </p:spPr>
        <p:txBody>
          <a:bodyPr/>
          <a:lstStyle/>
          <a:p>
            <a:endParaRPr lang="en-US" dirty="0"/>
          </a:p>
        </p:txBody>
      </p:sp>
      <p:sp>
        <p:nvSpPr>
          <p:cNvPr id="5" name="Title 4"/>
          <p:cNvSpPr>
            <a:spLocks noGrp="1"/>
          </p:cNvSpPr>
          <p:nvPr>
            <p:ph type="title"/>
          </p:nvPr>
        </p:nvSpPr>
        <p:spPr/>
        <p:txBody>
          <a:bodyPr/>
          <a:lstStyle/>
          <a:p>
            <a:r>
              <a:rPr lang="en-US" dirty="0"/>
              <a:t>Executing the Tests to See Failure</a:t>
            </a:r>
          </a:p>
        </p:txBody>
      </p:sp>
    </p:spTree>
    <p:extLst>
      <p:ext uri="{BB962C8B-B14F-4D97-AF65-F5344CB8AC3E}">
        <p14:creationId xmlns:p14="http://schemas.microsoft.com/office/powerpoint/2010/main" val="1766782455"/>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
            </a:r>
          </a:p>
          <a:p>
            <a:r>
              <a:rPr lang="en-US" dirty="0"/>
              <a:t>driver:</a:t>
            </a:r>
          </a:p>
          <a:p>
            <a:r>
              <a:rPr lang="en-US" dirty="0"/>
              <a:t>  name: vagrant</a:t>
            </a:r>
          </a:p>
          <a:p>
            <a:endParaRPr lang="en-US" dirty="0"/>
          </a:p>
          <a:p>
            <a:r>
              <a:rPr lang="en-US" dirty="0" err="1"/>
              <a:t>provisioner</a:t>
            </a:r>
            <a:r>
              <a:rPr lang="en-US" dirty="0"/>
              <a:t>:</a:t>
            </a:r>
          </a:p>
          <a:p>
            <a:r>
              <a:rPr lang="en-US" dirty="0"/>
              <a:t>  name: </a:t>
            </a:r>
            <a:r>
              <a:rPr lang="en-US" dirty="0" err="1"/>
              <a:t>chef_zero</a:t>
            </a:r>
            <a:endParaRPr lang="en-US" dirty="0"/>
          </a:p>
          <a:p>
            <a:r>
              <a:rPr lang="en-US" dirty="0"/>
              <a:t>  # You may wish to disable always updating cookbooks in CI or...</a:t>
            </a:r>
          </a:p>
          <a:p>
            <a:r>
              <a:rPr lang="en-US" dirty="0"/>
              <a:t>  # For example:</a:t>
            </a:r>
          </a:p>
          <a:p>
            <a:r>
              <a:rPr lang="en-US" dirty="0"/>
              <a:t>  #   </a:t>
            </a:r>
            <a:r>
              <a:rPr lang="en-US" dirty="0" err="1"/>
              <a:t>always_update_cookbooks</a:t>
            </a:r>
            <a:r>
              <a:rPr lang="en-US" dirty="0"/>
              <a:t>: &lt;%= !ENV['CI'] %&gt;</a:t>
            </a:r>
          </a:p>
          <a:p>
            <a:r>
              <a:rPr lang="en-US" dirty="0"/>
              <a:t>  </a:t>
            </a:r>
            <a:r>
              <a:rPr lang="en-US" dirty="0" err="1"/>
              <a:t>always_update_cookbooks</a:t>
            </a:r>
            <a:r>
              <a:rPr lang="en-US" dirty="0"/>
              <a:t>: true</a:t>
            </a:r>
          </a:p>
        </p:txBody>
      </p:sp>
      <p:sp>
        <p:nvSpPr>
          <p:cNvPr id="3" name="Text Placeholder 2"/>
          <p:cNvSpPr>
            <a:spLocks noGrp="1"/>
          </p:cNvSpPr>
          <p:nvPr>
            <p:ph type="body" sz="quarter" idx="11"/>
          </p:nvPr>
        </p:nvSpPr>
        <p:spPr/>
        <p:txBody>
          <a:bodyPr/>
          <a:lstStyle/>
          <a:p>
            <a:r>
              <a:rPr lang="en-US" dirty="0"/>
              <a:t>&gt; cat .</a:t>
            </a:r>
            <a:r>
              <a:rPr lang="en-US" dirty="0" err="1"/>
              <a:t>kitchen.yml</a:t>
            </a:r>
            <a:endParaRPr lang="en-US" dirty="0"/>
          </a:p>
        </p:txBody>
      </p:sp>
      <p:sp>
        <p:nvSpPr>
          <p:cNvPr id="5" name="Title 4"/>
          <p:cNvSpPr>
            <a:spLocks noGrp="1"/>
          </p:cNvSpPr>
          <p:nvPr>
            <p:ph type="title"/>
          </p:nvPr>
        </p:nvSpPr>
        <p:spPr/>
        <p:txBody>
          <a:bodyPr>
            <a:normAutofit fontScale="90000"/>
          </a:bodyPr>
          <a:lstStyle/>
          <a:p>
            <a:r>
              <a:rPr lang="en-US" dirty="0"/>
              <a:t>Review the Existing Kitchen Configuration</a:t>
            </a:r>
          </a:p>
        </p:txBody>
      </p:sp>
    </p:spTree>
    <p:extLst>
      <p:ext uri="{BB962C8B-B14F-4D97-AF65-F5344CB8AC3E}">
        <p14:creationId xmlns:p14="http://schemas.microsoft.com/office/powerpoint/2010/main" val="896727035"/>
      </p:ext>
    </p:extLst>
  </p:cSld>
  <p:clrMapOvr>
    <a:masterClrMapping/>
  </p:clrMapOvr>
  <p:transition spd="med">
    <p:fade/>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Creating an </a:t>
            </a:r>
            <a:r>
              <a:rPr lang="en-US" dirty="0" err="1"/>
              <a:t>Ohai</a:t>
            </a:r>
            <a:r>
              <a:rPr lang="en-US" dirty="0"/>
              <a:t> Plugin</a:t>
            </a:r>
          </a:p>
        </p:txBody>
      </p:sp>
      <p:sp>
        <p:nvSpPr>
          <p:cNvPr id="3" name="Content Placeholder 2"/>
          <p:cNvSpPr>
            <a:spLocks noGrp="1"/>
          </p:cNvSpPr>
          <p:nvPr>
            <p:ph sz="quarter" idx="11"/>
          </p:nvPr>
        </p:nvSpPr>
        <p:spPr/>
        <p:txBody>
          <a:bodyPr/>
          <a:lstStyle/>
          <a:p>
            <a:r>
              <a:rPr lang="en-US" dirty="0"/>
              <a:t>Being able to learn more about our nodes will make our reporting more powerful and benefit the recipes we write.</a:t>
            </a:r>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Define expectations for the </a:t>
            </a:r>
            <a:r>
              <a:rPr lang="en-US" dirty="0" err="1"/>
              <a:t>Ohai</a:t>
            </a:r>
            <a:r>
              <a:rPr lang="en-US" dirty="0"/>
              <a:t> plugin</a:t>
            </a:r>
          </a:p>
          <a:p>
            <a:pPr marL="342900" indent="-342900">
              <a:buFont typeface="Wingdings" charset="2"/>
              <a:buChar char="q"/>
            </a:pPr>
            <a:r>
              <a:rPr lang="en-US" dirty="0"/>
              <a:t>Create the </a:t>
            </a:r>
            <a:r>
              <a:rPr lang="en-US" dirty="0" err="1"/>
              <a:t>Ohai</a:t>
            </a:r>
            <a:r>
              <a:rPr lang="en-US" dirty="0"/>
              <a:t> plugin</a:t>
            </a:r>
          </a:p>
          <a:p>
            <a:pPr marL="342900" indent="-342900">
              <a:buFont typeface="Wingdings" charset="2"/>
              <a:buChar char="q"/>
            </a:pPr>
            <a:r>
              <a:rPr lang="en-US" dirty="0"/>
              <a:t>Define expectations for the recipe to deliver the </a:t>
            </a:r>
            <a:r>
              <a:rPr lang="en-US" dirty="0" err="1"/>
              <a:t>Ohai</a:t>
            </a:r>
            <a:r>
              <a:rPr lang="en-US" dirty="0"/>
              <a:t> plugin</a:t>
            </a:r>
          </a:p>
          <a:p>
            <a:pPr marL="342900" indent="-342900">
              <a:buFont typeface="Wingdings" charset="2"/>
              <a:buChar char="q"/>
            </a:pPr>
            <a:r>
              <a:rPr lang="en-US" dirty="0"/>
              <a:t>Create the recipe that delivers the </a:t>
            </a:r>
            <a:r>
              <a:rPr lang="en-US" dirty="0" err="1"/>
              <a:t>Ohai</a:t>
            </a:r>
            <a:r>
              <a:rPr lang="en-US" dirty="0"/>
              <a:t> plugin</a:t>
            </a:r>
          </a:p>
          <a:p>
            <a:pPr marL="342900" indent="-342900">
              <a:buFont typeface="Wingdings" charset="2"/>
              <a:buChar char="q"/>
            </a:pPr>
            <a:r>
              <a:rPr lang="en-US" dirty="0"/>
              <a:t>Define an integration test</a:t>
            </a:r>
          </a:p>
        </p:txBody>
      </p:sp>
    </p:spTree>
    <p:extLst>
      <p:ext uri="{BB962C8B-B14F-4D97-AF65-F5344CB8AC3E}">
        <p14:creationId xmlns:p14="http://schemas.microsoft.com/office/powerpoint/2010/main" val="236712001"/>
      </p:ext>
    </p:extLst>
  </p:cSld>
  <p:clrMapOvr>
    <a:masterClrMapping/>
  </p:clrMapOvr>
  <p:transition spd="med">
    <p:fade/>
  </p:transition>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b="1" dirty="0"/>
              <a:t>Recipe: </a:t>
            </a:r>
            <a:r>
              <a:rPr lang="en-US" sz="2400" b="1" dirty="0" err="1"/>
              <a:t>code_generator</a:t>
            </a:r>
            <a:r>
              <a:rPr lang="en-US" sz="2400" b="1" dirty="0"/>
              <a:t>::</a:t>
            </a:r>
            <a:r>
              <a:rPr lang="en-US" sz="2400" b="1" dirty="0" err="1"/>
              <a:t>cookbook_file</a:t>
            </a:r>
            <a:endParaRPr lang="en-US" sz="2400" b="1" dirty="0"/>
          </a:p>
          <a:p>
            <a:r>
              <a:rPr lang="en-US" sz="2400" b="1" dirty="0"/>
              <a:t>  * directory[/home/chef/apache/files/default] action create</a:t>
            </a:r>
          </a:p>
          <a:p>
            <a:r>
              <a:rPr lang="en-US" sz="2400" b="1" dirty="0"/>
              <a:t>    - create new directory /home/chef/apache/files/default</a:t>
            </a:r>
          </a:p>
          <a:p>
            <a:r>
              <a:rPr lang="en-US" sz="2400" b="1" dirty="0"/>
              <a:t>    - restore </a:t>
            </a:r>
            <a:r>
              <a:rPr lang="en-US" sz="2400" b="1" dirty="0" err="1"/>
              <a:t>selinux</a:t>
            </a:r>
            <a:r>
              <a:rPr lang="en-US" sz="2400" b="1" dirty="0"/>
              <a:t> security context</a:t>
            </a:r>
          </a:p>
          <a:p>
            <a:r>
              <a:rPr lang="en-US" sz="2400" b="1" dirty="0"/>
              <a:t>  * template[/home/chef/apache/files/default/</a:t>
            </a:r>
            <a:r>
              <a:rPr lang="en-US" sz="2400" b="1" dirty="0" err="1"/>
              <a:t>apache_modules</a:t>
            </a:r>
            <a:r>
              <a:rPr lang="en-US" sz="2400" b="1" dirty="0"/>
              <a:t>] action create</a:t>
            </a:r>
          </a:p>
          <a:p>
            <a:r>
              <a:rPr lang="en-US" sz="2400" b="1" dirty="0"/>
              <a:t>    - create new file /home/chef/apache/files/default/</a:t>
            </a:r>
            <a:r>
              <a:rPr lang="en-US" sz="2400" b="1" dirty="0" err="1"/>
              <a:t>apache_modules</a:t>
            </a:r>
            <a:endParaRPr lang="en-US" sz="2400" b="1" dirty="0"/>
          </a:p>
          <a:p>
            <a:r>
              <a:rPr lang="en-US" sz="2400" b="1" dirty="0"/>
              <a:t>    - update content in file /home/chef/apache/files/default/</a:t>
            </a:r>
            <a:r>
              <a:rPr lang="en-US" sz="2400" b="1" dirty="0" err="1"/>
              <a:t>apache_modules</a:t>
            </a:r>
            <a:r>
              <a:rPr lang="en-US" sz="2400" b="1" dirty="0"/>
              <a:t> from none to e3b0c4</a:t>
            </a:r>
          </a:p>
        </p:txBody>
      </p:sp>
      <p:sp>
        <p:nvSpPr>
          <p:cNvPr id="3" name="Text Placeholder 2"/>
          <p:cNvSpPr>
            <a:spLocks noGrp="1"/>
          </p:cNvSpPr>
          <p:nvPr>
            <p:ph type="body" sz="quarter" idx="11"/>
          </p:nvPr>
        </p:nvSpPr>
        <p:spPr/>
        <p:txBody>
          <a:bodyPr/>
          <a:lstStyle/>
          <a:p>
            <a:r>
              <a:rPr lang="en-US" dirty="0"/>
              <a:t>&gt; chef generate file </a:t>
            </a:r>
            <a:r>
              <a:rPr lang="en-US" dirty="0" err="1"/>
              <a:t>apache_modules.rb</a:t>
            </a:r>
            <a:endParaRPr lang="en-US" dirty="0"/>
          </a:p>
        </p:txBody>
      </p:sp>
      <p:sp>
        <p:nvSpPr>
          <p:cNvPr id="5" name="Title 4"/>
          <p:cNvSpPr>
            <a:spLocks noGrp="1"/>
          </p:cNvSpPr>
          <p:nvPr>
            <p:ph type="title"/>
          </p:nvPr>
        </p:nvSpPr>
        <p:spPr/>
        <p:txBody>
          <a:bodyPr/>
          <a:lstStyle/>
          <a:p>
            <a:r>
              <a:rPr lang="en-US" dirty="0"/>
              <a:t>Creating the Plugin as a Cookbook File</a:t>
            </a:r>
          </a:p>
        </p:txBody>
      </p:sp>
    </p:spTree>
    <p:extLst>
      <p:ext uri="{BB962C8B-B14F-4D97-AF65-F5344CB8AC3E}">
        <p14:creationId xmlns:p14="http://schemas.microsoft.com/office/powerpoint/2010/main" val="198380940"/>
      </p:ext>
    </p:extLst>
  </p:cSld>
  <p:clrMapOvr>
    <a:masterClrMapping/>
  </p:clrMapOvr>
  <p:transition spd="med">
    <p:fade/>
  </p:transition>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Defining the Plugin that Provides Values</a:t>
            </a:r>
          </a:p>
        </p:txBody>
      </p:sp>
      <p:sp>
        <p:nvSpPr>
          <p:cNvPr id="3" name="Content Placeholder 2"/>
          <p:cNvSpPr>
            <a:spLocks noGrp="1"/>
          </p:cNvSpPr>
          <p:nvPr>
            <p:ph sz="quarter" idx="10"/>
          </p:nvPr>
        </p:nvSpPr>
        <p:spPr/>
        <p:txBody>
          <a:bodyPr/>
          <a:lstStyle/>
          <a:p>
            <a:r>
              <a:rPr lang="en-US" b="1" dirty="0" err="1"/>
              <a:t>Ohai.plugin</a:t>
            </a:r>
            <a:r>
              <a:rPr lang="en-US" b="1" dirty="0"/>
              <a:t>(:Apache) do</a:t>
            </a:r>
          </a:p>
          <a:p>
            <a:r>
              <a:rPr lang="en-US" b="1" dirty="0"/>
              <a:t>  provides 'apache/modules'</a:t>
            </a:r>
          </a:p>
          <a:p>
            <a:r>
              <a:rPr lang="en-US" b="1" dirty="0"/>
              <a:t>end</a:t>
            </a:r>
          </a:p>
        </p:txBody>
      </p:sp>
      <p:sp>
        <p:nvSpPr>
          <p:cNvPr id="4" name="Text Placeholder 3"/>
          <p:cNvSpPr>
            <a:spLocks noGrp="1"/>
          </p:cNvSpPr>
          <p:nvPr>
            <p:ph type="body" sz="quarter" idx="11"/>
          </p:nvPr>
        </p:nvSpPr>
        <p:spPr/>
        <p:txBody>
          <a:bodyPr/>
          <a:lstStyle/>
          <a:p>
            <a:r>
              <a:rPr lang="en-US" dirty="0"/>
              <a:t>~/apache/files/default/</a:t>
            </a:r>
            <a:r>
              <a:rPr lang="en-US" dirty="0" err="1"/>
              <a:t>apache_modules.rb</a:t>
            </a:r>
            <a:endParaRPr lang="en-US" dirty="0"/>
          </a:p>
        </p:txBody>
      </p:sp>
    </p:spTree>
    <p:extLst>
      <p:ext uri="{BB962C8B-B14F-4D97-AF65-F5344CB8AC3E}">
        <p14:creationId xmlns:p14="http://schemas.microsoft.com/office/powerpoint/2010/main" val="1809082616"/>
      </p:ext>
    </p:extLst>
  </p:cSld>
  <p:clrMapOvr>
    <a:masterClrMapping/>
  </p:clrMapOvr>
  <p:transition spd="med">
    <p:fade/>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a:t>
            </a:r>
          </a:p>
          <a:p>
            <a:endParaRPr lang="en-US" b="1" dirty="0"/>
          </a:p>
          <a:p>
            <a:r>
              <a:rPr lang="en-US" b="1" dirty="0"/>
              <a:t>Finished in 2.15 seconds (files took 1.88 seconds to load)</a:t>
            </a:r>
          </a:p>
          <a:p>
            <a:r>
              <a:rPr lang="en-US" b="1" dirty="0"/>
              <a:t>11 examples, 0 failures</a:t>
            </a:r>
          </a:p>
        </p:txBody>
      </p:sp>
      <p:sp>
        <p:nvSpPr>
          <p:cNvPr id="3" name="Text Placeholder 2"/>
          <p:cNvSpPr>
            <a:spLocks noGrp="1"/>
          </p:cNvSpPr>
          <p:nvPr>
            <p:ph type="body" sz="quarter" idx="11"/>
          </p:nvPr>
        </p:nvSpPr>
        <p:spPr/>
        <p:txBody>
          <a:bodyPr/>
          <a:lstStyle/>
          <a:p>
            <a:r>
              <a:rPr lang="en-US" dirty="0"/>
              <a:t>&gt; chef exec </a:t>
            </a:r>
            <a:r>
              <a:rPr lang="en-US" dirty="0" err="1"/>
              <a:t>rspec</a:t>
            </a:r>
            <a:endParaRPr lang="en-US" dirty="0"/>
          </a:p>
        </p:txBody>
      </p:sp>
      <p:sp>
        <p:nvSpPr>
          <p:cNvPr id="5" name="Title 4"/>
          <p:cNvSpPr>
            <a:spLocks noGrp="1"/>
          </p:cNvSpPr>
          <p:nvPr>
            <p:ph type="title"/>
          </p:nvPr>
        </p:nvSpPr>
        <p:spPr/>
        <p:txBody>
          <a:bodyPr/>
          <a:lstStyle/>
          <a:p>
            <a:r>
              <a:rPr lang="en-US" dirty="0"/>
              <a:t>Executing the Tests to See Success</a:t>
            </a:r>
          </a:p>
        </p:txBody>
      </p:sp>
    </p:spTree>
    <p:extLst>
      <p:ext uri="{BB962C8B-B14F-4D97-AF65-F5344CB8AC3E}">
        <p14:creationId xmlns:p14="http://schemas.microsoft.com/office/powerpoint/2010/main" val="714860407"/>
      </p:ext>
    </p:extLst>
  </p:cSld>
  <p:clrMapOvr>
    <a:masterClrMapping/>
  </p:clrMapOvr>
  <p:transition spd="med">
    <p:fade/>
  </p:transition>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Defining an Expectation for Attribute Value</a:t>
            </a:r>
          </a:p>
        </p:txBody>
      </p:sp>
      <p:sp>
        <p:nvSpPr>
          <p:cNvPr id="3" name="Content Placeholder 2"/>
          <p:cNvSpPr>
            <a:spLocks noGrp="1"/>
          </p:cNvSpPr>
          <p:nvPr>
            <p:ph sz="quarter" idx="10"/>
          </p:nvPr>
        </p:nvSpPr>
        <p:spPr/>
        <p:txBody>
          <a:bodyPr>
            <a:normAutofit fontScale="85000" lnSpcReduction="20000"/>
          </a:bodyPr>
          <a:lstStyle/>
          <a:p>
            <a:r>
              <a:rPr lang="en-US" b="1" dirty="0"/>
              <a:t>require '</a:t>
            </a:r>
            <a:r>
              <a:rPr lang="en-US" b="1" dirty="0" err="1"/>
              <a:t>spec_helper</a:t>
            </a:r>
            <a:r>
              <a:rPr lang="en-US" b="1" dirty="0"/>
              <a:t>'</a:t>
            </a:r>
          </a:p>
          <a:p>
            <a:endParaRPr lang="en-US" b="1" dirty="0"/>
          </a:p>
          <a:p>
            <a:r>
              <a:rPr lang="en-US" b="1" dirty="0" err="1"/>
              <a:t>describe_ohai_plugin</a:t>
            </a:r>
            <a:r>
              <a:rPr lang="en-US" b="1" dirty="0"/>
              <a:t> :Apache do</a:t>
            </a:r>
          </a:p>
          <a:p>
            <a:r>
              <a:rPr lang="en-US" b="1" dirty="0"/>
              <a:t>  let(:</a:t>
            </a:r>
            <a:r>
              <a:rPr lang="en-US" b="1" dirty="0" err="1"/>
              <a:t>plugin_file</a:t>
            </a:r>
            <a:r>
              <a:rPr lang="en-US" b="1" dirty="0"/>
              <a:t>) { 'files/default/</a:t>
            </a:r>
            <a:r>
              <a:rPr lang="en-US" b="1" dirty="0" err="1"/>
              <a:t>apache_modules.rb</a:t>
            </a:r>
            <a:r>
              <a:rPr lang="en-US" b="1" dirty="0"/>
              <a:t>' }</a:t>
            </a:r>
          </a:p>
          <a:p>
            <a:endParaRPr lang="en-US" b="1" dirty="0"/>
          </a:p>
          <a:p>
            <a:r>
              <a:rPr lang="en-US" b="1" dirty="0"/>
              <a:t>  it 'provides apache/modules' do</a:t>
            </a:r>
          </a:p>
          <a:p>
            <a:r>
              <a:rPr lang="en-US" b="1" dirty="0"/>
              <a:t>    expect(plugin).to </a:t>
            </a:r>
            <a:r>
              <a:rPr lang="en-US" b="1" dirty="0" err="1"/>
              <a:t>provides_attribute</a:t>
            </a:r>
            <a:r>
              <a:rPr lang="en-US" b="1" dirty="0"/>
              <a:t>('apache/modules')</a:t>
            </a:r>
          </a:p>
          <a:p>
            <a:r>
              <a:rPr lang="en-US" b="1" dirty="0"/>
              <a:t>  end</a:t>
            </a:r>
          </a:p>
          <a:p>
            <a:endParaRPr lang="en-US" b="1" dirty="0"/>
          </a:p>
          <a:p>
            <a:r>
              <a:rPr lang="en-US" b="1" dirty="0"/>
              <a:t>  it 'correctly captures output' do</a:t>
            </a:r>
          </a:p>
          <a:p>
            <a:r>
              <a:rPr lang="en-US" b="1" dirty="0"/>
              <a:t>    allow(plugin).to receive(:</a:t>
            </a:r>
            <a:r>
              <a:rPr lang="en-US" b="1" dirty="0" err="1"/>
              <a:t>shell_out</a:t>
            </a:r>
            <a:r>
              <a:rPr lang="en-US" b="1" dirty="0"/>
              <a:t>).with('</a:t>
            </a:r>
            <a:r>
              <a:rPr lang="en-US" b="1" dirty="0" err="1"/>
              <a:t>apachectl</a:t>
            </a:r>
            <a:r>
              <a:rPr lang="en-US" b="1" dirty="0"/>
              <a:t> -t -D DUMP_MODULES').</a:t>
            </a:r>
            <a:r>
              <a:rPr lang="en-US" b="1" dirty="0" err="1"/>
              <a:t>and_return</a:t>
            </a:r>
            <a:r>
              <a:rPr lang="en-US" b="1" dirty="0"/>
              <a:t>(double(</a:t>
            </a:r>
            <a:r>
              <a:rPr lang="en-US" b="1" dirty="0" err="1"/>
              <a:t>stdout</a:t>
            </a:r>
            <a:r>
              <a:rPr lang="en-US" b="1" dirty="0"/>
              <a:t>: 'OUTPUT'))</a:t>
            </a:r>
          </a:p>
          <a:p>
            <a:r>
              <a:rPr lang="en-US" b="1" dirty="0"/>
              <a:t>    expect(</a:t>
            </a:r>
            <a:r>
              <a:rPr lang="en-US" b="1" dirty="0" err="1"/>
              <a:t>plugin_attribute</a:t>
            </a:r>
            <a:r>
              <a:rPr lang="en-US" b="1" dirty="0"/>
              <a:t>('apache/modules')).to </a:t>
            </a:r>
            <a:r>
              <a:rPr lang="en-US" b="1" dirty="0" err="1"/>
              <a:t>eq</a:t>
            </a:r>
            <a:r>
              <a:rPr lang="en-US" b="1" dirty="0"/>
              <a:t>('OUTPUT')</a:t>
            </a:r>
          </a:p>
          <a:p>
            <a:r>
              <a:rPr lang="en-US" b="1" dirty="0"/>
              <a:t>  end</a:t>
            </a:r>
          </a:p>
          <a:p>
            <a:r>
              <a:rPr lang="en-US" b="1" dirty="0"/>
              <a:t>end</a:t>
            </a:r>
          </a:p>
        </p:txBody>
      </p:sp>
      <p:sp>
        <p:nvSpPr>
          <p:cNvPr id="4" name="Text Placeholder 3"/>
          <p:cNvSpPr>
            <a:spLocks noGrp="1"/>
          </p:cNvSpPr>
          <p:nvPr>
            <p:ph type="body" sz="quarter" idx="11"/>
          </p:nvPr>
        </p:nvSpPr>
        <p:spPr/>
        <p:txBody>
          <a:bodyPr/>
          <a:lstStyle/>
          <a:p>
            <a:r>
              <a:rPr lang="en-US" dirty="0"/>
              <a:t>~/apache/spec/unit/plugins/</a:t>
            </a:r>
            <a:r>
              <a:rPr lang="en-US" dirty="0" err="1"/>
              <a:t>apache_modules_spec.rb</a:t>
            </a:r>
            <a:endParaRPr lang="en-US" dirty="0"/>
          </a:p>
        </p:txBody>
      </p:sp>
      <p:sp>
        <p:nvSpPr>
          <p:cNvPr id="6" name="Text Placeholder 5"/>
          <p:cNvSpPr>
            <a:spLocks noGrp="1"/>
          </p:cNvSpPr>
          <p:nvPr>
            <p:ph type="body" sz="quarter" idx="13"/>
          </p:nvPr>
        </p:nvSpPr>
        <p:spPr>
          <a:xfrm>
            <a:off x="1135042" y="5699232"/>
            <a:ext cx="14404273" cy="1492143"/>
          </a:xfrm>
        </p:spPr>
        <p:txBody>
          <a:bodyPr/>
          <a:lstStyle/>
          <a:p>
            <a:endParaRPr lang="en-US" dirty="0"/>
          </a:p>
        </p:txBody>
      </p:sp>
    </p:spTree>
    <p:extLst>
      <p:ext uri="{BB962C8B-B14F-4D97-AF65-F5344CB8AC3E}">
        <p14:creationId xmlns:p14="http://schemas.microsoft.com/office/powerpoint/2010/main" val="1804640288"/>
      </p:ext>
    </p:extLst>
  </p:cSld>
  <p:clrMapOvr>
    <a:masterClrMapping/>
  </p:clrMapOvr>
  <p:transition spd="med">
    <p:fade/>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.F.........</a:t>
            </a:r>
          </a:p>
          <a:p>
            <a:endParaRPr lang="en-US" b="1" dirty="0"/>
          </a:p>
          <a:p>
            <a:r>
              <a:rPr lang="en-US" b="1" dirty="0"/>
              <a:t>Failures:</a:t>
            </a:r>
          </a:p>
          <a:p>
            <a:endParaRPr lang="en-US" b="1" dirty="0"/>
          </a:p>
          <a:p>
            <a:r>
              <a:rPr lang="en-US" b="1" dirty="0"/>
              <a:t>  1) Apache correctly captures output</a:t>
            </a:r>
          </a:p>
          <a:p>
            <a:r>
              <a:rPr lang="en-US" b="1" dirty="0"/>
              <a:t>     Failure/Error: expect(</a:t>
            </a:r>
            <a:r>
              <a:rPr lang="en-US" b="1" dirty="0" err="1"/>
              <a:t>plugin_attribute</a:t>
            </a:r>
            <a:r>
              <a:rPr lang="en-US" b="1" dirty="0"/>
              <a:t>('apache/modules')).to </a:t>
            </a:r>
            <a:r>
              <a:rPr lang="en-US" b="1" dirty="0" err="1"/>
              <a:t>eq</a:t>
            </a:r>
            <a:r>
              <a:rPr lang="en-US" b="1" dirty="0"/>
              <a:t>("OUTPUT")</a:t>
            </a:r>
          </a:p>
          <a:p>
            <a:endParaRPr lang="en-US" b="1" dirty="0"/>
          </a:p>
          <a:p>
            <a:r>
              <a:rPr lang="en-US" b="1" dirty="0"/>
              <a:t>     </a:t>
            </a:r>
            <a:r>
              <a:rPr lang="en-US" b="1" dirty="0" err="1"/>
              <a:t>NoMethodError</a:t>
            </a:r>
            <a:r>
              <a:rPr lang="en-US" b="1" dirty="0"/>
              <a:t>:</a:t>
            </a:r>
          </a:p>
          <a:p>
            <a:r>
              <a:rPr lang="en-US" b="1" dirty="0"/>
              <a:t>       undefined method `[]' for </a:t>
            </a:r>
            <a:r>
              <a:rPr lang="en-US" b="1" dirty="0" err="1"/>
              <a:t>nil:NilClass</a:t>
            </a:r>
            <a:endParaRPr lang="en-US" b="1" dirty="0"/>
          </a:p>
        </p:txBody>
      </p:sp>
      <p:sp>
        <p:nvSpPr>
          <p:cNvPr id="3" name="Text Placeholder 2"/>
          <p:cNvSpPr>
            <a:spLocks noGrp="1"/>
          </p:cNvSpPr>
          <p:nvPr>
            <p:ph type="body" sz="quarter" idx="11"/>
          </p:nvPr>
        </p:nvSpPr>
        <p:spPr/>
        <p:txBody>
          <a:bodyPr/>
          <a:lstStyle/>
          <a:p>
            <a:r>
              <a:rPr lang="en-US" dirty="0"/>
              <a:t>&gt; chef exec </a:t>
            </a:r>
            <a:r>
              <a:rPr lang="en-US" dirty="0" err="1"/>
              <a:t>rspec</a:t>
            </a:r>
            <a:endParaRPr lang="en-US" dirty="0"/>
          </a:p>
        </p:txBody>
      </p:sp>
      <p:sp>
        <p:nvSpPr>
          <p:cNvPr id="4" name="Content Placeholder 3"/>
          <p:cNvSpPr>
            <a:spLocks noGrp="1"/>
          </p:cNvSpPr>
          <p:nvPr>
            <p:ph sz="quarter" idx="12"/>
          </p:nvPr>
        </p:nvSpPr>
        <p:spPr>
          <a:xfrm>
            <a:off x="1127883" y="6419390"/>
            <a:ext cx="14420850" cy="1248235"/>
          </a:xfrm>
        </p:spPr>
        <p:txBody>
          <a:bodyPr/>
          <a:lstStyle/>
          <a:p>
            <a:endParaRPr lang="en-US" dirty="0"/>
          </a:p>
        </p:txBody>
      </p:sp>
      <p:sp>
        <p:nvSpPr>
          <p:cNvPr id="5" name="Title 4"/>
          <p:cNvSpPr>
            <a:spLocks noGrp="1"/>
          </p:cNvSpPr>
          <p:nvPr>
            <p:ph type="title"/>
          </p:nvPr>
        </p:nvSpPr>
        <p:spPr/>
        <p:txBody>
          <a:bodyPr/>
          <a:lstStyle/>
          <a:p>
            <a:r>
              <a:rPr lang="en-US" dirty="0"/>
              <a:t>Executing the Tests to See Failure</a:t>
            </a:r>
          </a:p>
        </p:txBody>
      </p:sp>
    </p:spTree>
    <p:extLst>
      <p:ext uri="{BB962C8B-B14F-4D97-AF65-F5344CB8AC3E}">
        <p14:creationId xmlns:p14="http://schemas.microsoft.com/office/powerpoint/2010/main" val="1740651496"/>
      </p:ext>
    </p:extLst>
  </p:cSld>
  <p:clrMapOvr>
    <a:masterClrMapping/>
  </p:clrMapOvr>
  <p:transition spd="med">
    <p:fade/>
  </p:transition>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Capturing the Apache Modules Content</a:t>
            </a:r>
          </a:p>
        </p:txBody>
      </p:sp>
      <p:sp>
        <p:nvSpPr>
          <p:cNvPr id="3" name="Content Placeholder 2"/>
          <p:cNvSpPr>
            <a:spLocks noGrp="1"/>
          </p:cNvSpPr>
          <p:nvPr>
            <p:ph sz="quarter" idx="10"/>
          </p:nvPr>
        </p:nvSpPr>
        <p:spPr/>
        <p:txBody>
          <a:bodyPr/>
          <a:lstStyle/>
          <a:p>
            <a:r>
              <a:rPr lang="en-US" b="1" dirty="0" err="1"/>
              <a:t>Ohai.plugin</a:t>
            </a:r>
            <a:r>
              <a:rPr lang="en-US" b="1" dirty="0"/>
              <a:t> :Apache do</a:t>
            </a:r>
          </a:p>
          <a:p>
            <a:r>
              <a:rPr lang="en-US" b="1" dirty="0"/>
              <a:t>  provides 'apache/modules'</a:t>
            </a:r>
          </a:p>
          <a:p>
            <a:endParaRPr lang="en-US" b="1" dirty="0"/>
          </a:p>
          <a:p>
            <a:r>
              <a:rPr lang="en-US" b="1" dirty="0"/>
              <a:t>  </a:t>
            </a:r>
            <a:r>
              <a:rPr lang="en-US" b="1" dirty="0" err="1"/>
              <a:t>collect_data</a:t>
            </a:r>
            <a:r>
              <a:rPr lang="en-US" b="1" dirty="0"/>
              <a:t> :default do</a:t>
            </a:r>
          </a:p>
          <a:p>
            <a:r>
              <a:rPr lang="en-US" b="1" dirty="0"/>
              <a:t>    apache(</a:t>
            </a:r>
            <a:r>
              <a:rPr lang="en-US" b="1" dirty="0" err="1"/>
              <a:t>Mash.new</a:t>
            </a:r>
            <a:r>
              <a:rPr lang="en-US" b="1" dirty="0"/>
              <a:t>)</a:t>
            </a:r>
          </a:p>
          <a:p>
            <a:r>
              <a:rPr lang="en-US" b="1" dirty="0"/>
              <a:t>    </a:t>
            </a:r>
            <a:r>
              <a:rPr lang="en-US" b="1" dirty="0" err="1"/>
              <a:t>modules_cmd</a:t>
            </a:r>
            <a:r>
              <a:rPr lang="en-US" b="1" dirty="0"/>
              <a:t> = </a:t>
            </a:r>
            <a:r>
              <a:rPr lang="en-US" b="1" dirty="0" err="1"/>
              <a:t>shell_out</a:t>
            </a:r>
            <a:r>
              <a:rPr lang="en-US" b="1" dirty="0"/>
              <a:t>('</a:t>
            </a:r>
            <a:r>
              <a:rPr lang="en-US" b="1" dirty="0" err="1"/>
              <a:t>apachectl</a:t>
            </a:r>
            <a:r>
              <a:rPr lang="en-US" b="1" dirty="0"/>
              <a:t> -t -D DUMP_MODULES')</a:t>
            </a:r>
          </a:p>
          <a:p>
            <a:r>
              <a:rPr lang="en-US" b="1" dirty="0"/>
              <a:t>    apache[:modules] = </a:t>
            </a:r>
            <a:r>
              <a:rPr lang="en-US" b="1" dirty="0" err="1"/>
              <a:t>modules_cmd.stdout</a:t>
            </a:r>
            <a:endParaRPr lang="en-US" b="1" dirty="0"/>
          </a:p>
          <a:p>
            <a:r>
              <a:rPr lang="en-US" b="1" dirty="0"/>
              <a:t>  end</a:t>
            </a:r>
          </a:p>
          <a:p>
            <a:r>
              <a:rPr lang="en-US" b="1" dirty="0"/>
              <a:t>end</a:t>
            </a:r>
          </a:p>
          <a:p>
            <a:endParaRPr lang="en-US" b="1" dirty="0"/>
          </a:p>
        </p:txBody>
      </p:sp>
      <p:sp>
        <p:nvSpPr>
          <p:cNvPr id="4" name="Text Placeholder 3"/>
          <p:cNvSpPr>
            <a:spLocks noGrp="1"/>
          </p:cNvSpPr>
          <p:nvPr>
            <p:ph type="body" sz="quarter" idx="11"/>
          </p:nvPr>
        </p:nvSpPr>
        <p:spPr/>
        <p:txBody>
          <a:bodyPr/>
          <a:lstStyle/>
          <a:p>
            <a:r>
              <a:rPr lang="en-US" dirty="0"/>
              <a:t>~/apache/files/default/</a:t>
            </a:r>
            <a:r>
              <a:rPr lang="en-US" dirty="0" err="1"/>
              <a:t>apache_modules.rb</a:t>
            </a:r>
            <a:endParaRPr lang="en-US" dirty="0"/>
          </a:p>
        </p:txBody>
      </p:sp>
      <p:sp>
        <p:nvSpPr>
          <p:cNvPr id="6" name="Text Placeholder 5"/>
          <p:cNvSpPr>
            <a:spLocks noGrp="1"/>
          </p:cNvSpPr>
          <p:nvPr>
            <p:ph type="body" sz="quarter" idx="13"/>
          </p:nvPr>
        </p:nvSpPr>
        <p:spPr>
          <a:xfrm>
            <a:off x="1135042" y="3635375"/>
            <a:ext cx="14404273" cy="2793999"/>
          </a:xfrm>
        </p:spPr>
        <p:txBody>
          <a:bodyPr/>
          <a:lstStyle/>
          <a:p>
            <a:endParaRPr lang="en-US" dirty="0"/>
          </a:p>
        </p:txBody>
      </p:sp>
    </p:spTree>
    <p:extLst>
      <p:ext uri="{BB962C8B-B14F-4D97-AF65-F5344CB8AC3E}">
        <p14:creationId xmlns:p14="http://schemas.microsoft.com/office/powerpoint/2010/main" val="1792617930"/>
      </p:ext>
    </p:extLst>
  </p:cSld>
  <p:clrMapOvr>
    <a:masterClrMapping/>
  </p:clrMapOvr>
  <p:transition spd="med">
    <p:fade/>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a:t>
            </a:r>
          </a:p>
          <a:p>
            <a:endParaRPr lang="en-US" b="1" dirty="0"/>
          </a:p>
          <a:p>
            <a:r>
              <a:rPr lang="en-US" b="1" dirty="0"/>
              <a:t>Finished in 2.08 seconds (files took 1.88 seconds to load)</a:t>
            </a:r>
          </a:p>
          <a:p>
            <a:r>
              <a:rPr lang="en-US" b="1" dirty="0"/>
              <a:t>12 examples, 0 failures</a:t>
            </a:r>
          </a:p>
        </p:txBody>
      </p:sp>
      <p:sp>
        <p:nvSpPr>
          <p:cNvPr id="3" name="Text Placeholder 2"/>
          <p:cNvSpPr>
            <a:spLocks noGrp="1"/>
          </p:cNvSpPr>
          <p:nvPr>
            <p:ph type="body" sz="quarter" idx="11"/>
          </p:nvPr>
        </p:nvSpPr>
        <p:spPr/>
        <p:txBody>
          <a:bodyPr/>
          <a:lstStyle/>
          <a:p>
            <a:r>
              <a:rPr lang="en-US" dirty="0"/>
              <a:t>&gt; chef exec </a:t>
            </a:r>
            <a:r>
              <a:rPr lang="en-US" dirty="0" err="1"/>
              <a:t>rspec</a:t>
            </a:r>
            <a:endParaRPr lang="en-US" dirty="0"/>
          </a:p>
        </p:txBody>
      </p:sp>
      <p:sp>
        <p:nvSpPr>
          <p:cNvPr id="5" name="Title 4"/>
          <p:cNvSpPr>
            <a:spLocks noGrp="1"/>
          </p:cNvSpPr>
          <p:nvPr>
            <p:ph type="title"/>
          </p:nvPr>
        </p:nvSpPr>
        <p:spPr/>
        <p:txBody>
          <a:bodyPr/>
          <a:lstStyle/>
          <a:p>
            <a:r>
              <a:rPr lang="en-US" dirty="0"/>
              <a:t>Executing the Tests to See Success</a:t>
            </a:r>
          </a:p>
        </p:txBody>
      </p:sp>
    </p:spTree>
    <p:extLst>
      <p:ext uri="{BB962C8B-B14F-4D97-AF65-F5344CB8AC3E}">
        <p14:creationId xmlns:p14="http://schemas.microsoft.com/office/powerpoint/2010/main" val="1272561509"/>
      </p:ext>
    </p:extLst>
  </p:cSld>
  <p:clrMapOvr>
    <a:masterClrMapping/>
  </p:clrMapOvr>
  <p:transition spd="med">
    <p:fade/>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Creating an </a:t>
            </a:r>
            <a:r>
              <a:rPr lang="en-US" dirty="0" err="1"/>
              <a:t>Ohai</a:t>
            </a:r>
            <a:r>
              <a:rPr lang="en-US" dirty="0"/>
              <a:t> Plugin</a:t>
            </a:r>
          </a:p>
        </p:txBody>
      </p:sp>
      <p:sp>
        <p:nvSpPr>
          <p:cNvPr id="3" name="Content Placeholder 2"/>
          <p:cNvSpPr>
            <a:spLocks noGrp="1"/>
          </p:cNvSpPr>
          <p:nvPr>
            <p:ph sz="quarter" idx="11"/>
          </p:nvPr>
        </p:nvSpPr>
        <p:spPr/>
        <p:txBody>
          <a:bodyPr/>
          <a:lstStyle/>
          <a:p>
            <a:r>
              <a:rPr lang="en-US" dirty="0"/>
              <a:t>Being able to learn more about our nodes will make our reporting more powerful and benefit the recipes we write.</a:t>
            </a:r>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Define expectations for the </a:t>
            </a:r>
            <a:r>
              <a:rPr lang="en-US" dirty="0" err="1"/>
              <a:t>Ohai</a:t>
            </a:r>
            <a:r>
              <a:rPr lang="en-US" dirty="0"/>
              <a:t> plugin</a:t>
            </a:r>
          </a:p>
          <a:p>
            <a:pPr marL="342900" indent="-342900">
              <a:buFont typeface="Wingdings" charset="2"/>
              <a:buChar char="ü"/>
            </a:pPr>
            <a:r>
              <a:rPr lang="en-US" dirty="0"/>
              <a:t>Create the </a:t>
            </a:r>
            <a:r>
              <a:rPr lang="en-US" dirty="0" err="1"/>
              <a:t>Ohai</a:t>
            </a:r>
            <a:r>
              <a:rPr lang="en-US" dirty="0"/>
              <a:t> plugin</a:t>
            </a:r>
          </a:p>
          <a:p>
            <a:pPr marL="342900" indent="-342900">
              <a:buFont typeface="Wingdings" charset="2"/>
              <a:buChar char="q"/>
            </a:pPr>
            <a:r>
              <a:rPr lang="en-US" dirty="0"/>
              <a:t>Define expectations for the recipe to deliver the </a:t>
            </a:r>
            <a:r>
              <a:rPr lang="en-US" dirty="0" err="1"/>
              <a:t>Ohai</a:t>
            </a:r>
            <a:r>
              <a:rPr lang="en-US" dirty="0"/>
              <a:t> plugin</a:t>
            </a:r>
          </a:p>
          <a:p>
            <a:pPr marL="342900" indent="-342900">
              <a:buFont typeface="Wingdings" charset="2"/>
              <a:buChar char="q"/>
            </a:pPr>
            <a:r>
              <a:rPr lang="en-US" dirty="0"/>
              <a:t>Create the recipe that delivers the </a:t>
            </a:r>
            <a:r>
              <a:rPr lang="en-US" dirty="0" err="1"/>
              <a:t>Ohai</a:t>
            </a:r>
            <a:r>
              <a:rPr lang="en-US" dirty="0"/>
              <a:t> plugin</a:t>
            </a:r>
          </a:p>
          <a:p>
            <a:pPr marL="342900" indent="-342900">
              <a:buFont typeface="Wingdings" charset="2"/>
              <a:buChar char="q"/>
            </a:pPr>
            <a:r>
              <a:rPr lang="en-US" dirty="0"/>
              <a:t>Define an integration test</a:t>
            </a:r>
          </a:p>
        </p:txBody>
      </p:sp>
    </p:spTree>
    <p:extLst>
      <p:ext uri="{BB962C8B-B14F-4D97-AF65-F5344CB8AC3E}">
        <p14:creationId xmlns:p14="http://schemas.microsoft.com/office/powerpoint/2010/main" val="516272369"/>
      </p:ext>
    </p:extLst>
  </p:cSld>
  <p:clrMapOvr>
    <a:masterClrMapping/>
  </p:clrMapOvr>
  <p:transition spd="med">
    <p:fade/>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Adding a Dependency on the </a:t>
            </a:r>
            <a:r>
              <a:rPr lang="en-US" dirty="0" err="1"/>
              <a:t>Ohai</a:t>
            </a:r>
            <a:r>
              <a:rPr lang="en-US" dirty="0"/>
              <a:t> Cookbook</a:t>
            </a:r>
          </a:p>
        </p:txBody>
      </p:sp>
      <p:sp>
        <p:nvSpPr>
          <p:cNvPr id="3" name="Content Placeholder 2"/>
          <p:cNvSpPr>
            <a:spLocks noGrp="1"/>
          </p:cNvSpPr>
          <p:nvPr>
            <p:ph sz="quarter" idx="10"/>
          </p:nvPr>
        </p:nvSpPr>
        <p:spPr/>
        <p:txBody>
          <a:bodyPr>
            <a:normAutofit fontScale="77500" lnSpcReduction="20000"/>
          </a:bodyPr>
          <a:lstStyle/>
          <a:p>
            <a:r>
              <a:rPr lang="en-US" b="1" dirty="0"/>
              <a:t>name 'apache'</a:t>
            </a:r>
          </a:p>
          <a:p>
            <a:r>
              <a:rPr lang="en-US" b="1" dirty="0"/>
              <a:t>maintainer 'The Authors'</a:t>
            </a:r>
          </a:p>
          <a:p>
            <a:r>
              <a:rPr lang="en-US" b="1" dirty="0" err="1"/>
              <a:t>maintainer_email</a:t>
            </a:r>
            <a:r>
              <a:rPr lang="en-US" b="1" dirty="0"/>
              <a:t> 'you@example.com'</a:t>
            </a:r>
          </a:p>
          <a:p>
            <a:r>
              <a:rPr lang="en-US" b="1" dirty="0"/>
              <a:t>license 'All Rights Reserved'</a:t>
            </a:r>
          </a:p>
          <a:p>
            <a:r>
              <a:rPr lang="en-US" b="1" dirty="0"/>
              <a:t>description 'Installs/Configures apache'</a:t>
            </a:r>
          </a:p>
          <a:p>
            <a:r>
              <a:rPr lang="en-US" b="1" dirty="0" err="1"/>
              <a:t>long_description</a:t>
            </a:r>
            <a:r>
              <a:rPr lang="en-US" b="1" dirty="0"/>
              <a:t> 'Installs/Configures apache'</a:t>
            </a:r>
          </a:p>
          <a:p>
            <a:r>
              <a:rPr lang="en-US" b="1" dirty="0"/>
              <a:t>version '0.1.0'</a:t>
            </a:r>
          </a:p>
          <a:p>
            <a:r>
              <a:rPr lang="en-US" b="1" dirty="0" err="1"/>
              <a:t>chef_version</a:t>
            </a:r>
            <a:r>
              <a:rPr lang="en-US" b="1" dirty="0"/>
              <a:t> '&gt;= 12.1' if </a:t>
            </a:r>
            <a:r>
              <a:rPr lang="en-US" b="1" dirty="0" err="1"/>
              <a:t>respond_to</a:t>
            </a:r>
            <a:r>
              <a:rPr lang="en-US" b="1" dirty="0"/>
              <a:t>?(:</a:t>
            </a:r>
            <a:r>
              <a:rPr lang="en-US" b="1" dirty="0" err="1"/>
              <a:t>chef_version</a:t>
            </a:r>
            <a:r>
              <a:rPr lang="en-US" b="1" dirty="0"/>
              <a:t>)</a:t>
            </a:r>
          </a:p>
          <a:p>
            <a:endParaRPr lang="en-US" b="1" dirty="0"/>
          </a:p>
          <a:p>
            <a:r>
              <a:rPr lang="en-US" b="1" dirty="0"/>
              <a:t>depends '</a:t>
            </a:r>
            <a:r>
              <a:rPr lang="en-US" b="1" dirty="0" err="1"/>
              <a:t>ohai</a:t>
            </a:r>
            <a:r>
              <a:rPr lang="en-US" b="1" dirty="0"/>
              <a:t>'</a:t>
            </a:r>
          </a:p>
          <a:p>
            <a:r>
              <a:rPr lang="en-US" b="1" dirty="0"/>
              <a:t># The `</a:t>
            </a:r>
            <a:r>
              <a:rPr lang="en-US" b="1" dirty="0" err="1"/>
              <a:t>issues_url</a:t>
            </a:r>
            <a:r>
              <a:rPr lang="en-US" b="1" dirty="0"/>
              <a:t>` points to the location where issues for this cookbook are</a:t>
            </a:r>
          </a:p>
          <a:p>
            <a:r>
              <a:rPr lang="en-US" b="1" dirty="0"/>
              <a:t># tracked.  A `View Issues` link will be displayed on this cookbook's page when</a:t>
            </a:r>
          </a:p>
          <a:p>
            <a:r>
              <a:rPr lang="en-US" b="1" dirty="0"/>
              <a:t># uploaded to a Supermarket.</a:t>
            </a:r>
          </a:p>
          <a:p>
            <a:r>
              <a:rPr lang="en-US" b="1" dirty="0"/>
              <a:t>#</a:t>
            </a:r>
          </a:p>
          <a:p>
            <a:r>
              <a:rPr lang="en-US" b="1" dirty="0"/>
              <a:t># </a:t>
            </a:r>
            <a:r>
              <a:rPr lang="en-US" b="1" dirty="0" err="1"/>
              <a:t>issues_url</a:t>
            </a:r>
            <a:r>
              <a:rPr lang="en-US" b="1" dirty="0"/>
              <a:t> 'https://github.com/&lt;</a:t>
            </a:r>
            <a:r>
              <a:rPr lang="en-US" b="1" dirty="0" err="1"/>
              <a:t>insert_org_here</a:t>
            </a:r>
            <a:r>
              <a:rPr lang="en-US" b="1" dirty="0"/>
              <a:t>&gt;/apache/issues'</a:t>
            </a:r>
          </a:p>
        </p:txBody>
      </p:sp>
      <p:sp>
        <p:nvSpPr>
          <p:cNvPr id="4" name="Text Placeholder 3"/>
          <p:cNvSpPr>
            <a:spLocks noGrp="1"/>
          </p:cNvSpPr>
          <p:nvPr>
            <p:ph type="body" sz="quarter" idx="11"/>
          </p:nvPr>
        </p:nvSpPr>
        <p:spPr/>
        <p:txBody>
          <a:bodyPr/>
          <a:lstStyle/>
          <a:p>
            <a:r>
              <a:rPr lang="en-US" dirty="0"/>
              <a:t>~/apache/</a:t>
            </a:r>
            <a:r>
              <a:rPr lang="en-US" dirty="0" err="1"/>
              <a:t>metadata.rb</a:t>
            </a:r>
            <a:endParaRPr lang="en-US" dirty="0"/>
          </a:p>
        </p:txBody>
      </p:sp>
      <p:sp>
        <p:nvSpPr>
          <p:cNvPr id="6" name="Text Placeholder 5"/>
          <p:cNvSpPr>
            <a:spLocks noGrp="1"/>
          </p:cNvSpPr>
          <p:nvPr>
            <p:ph type="body" sz="quarter" idx="13"/>
          </p:nvPr>
        </p:nvSpPr>
        <p:spPr>
          <a:xfrm>
            <a:off x="1121104" y="5329980"/>
            <a:ext cx="14404273" cy="457680"/>
          </a:xfrm>
        </p:spPr>
        <p:txBody>
          <a:bodyPr/>
          <a:lstStyle/>
          <a:p>
            <a:endParaRPr lang="en-US" dirty="0"/>
          </a:p>
        </p:txBody>
      </p:sp>
    </p:spTree>
    <p:extLst>
      <p:ext uri="{BB962C8B-B14F-4D97-AF65-F5344CB8AC3E}">
        <p14:creationId xmlns:p14="http://schemas.microsoft.com/office/powerpoint/2010/main" val="119251323"/>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Kitchen Driver</a:t>
            </a:r>
          </a:p>
        </p:txBody>
      </p:sp>
      <p:sp>
        <p:nvSpPr>
          <p:cNvPr id="3" name="Content Placeholder 2"/>
          <p:cNvSpPr>
            <a:spLocks noGrp="1"/>
          </p:cNvSpPr>
          <p:nvPr>
            <p:ph sz="quarter" idx="10"/>
          </p:nvPr>
        </p:nvSpPr>
        <p:spPr/>
        <p:txBody>
          <a:bodyPr>
            <a:normAutofit lnSpcReduction="10000"/>
          </a:bodyPr>
          <a:lstStyle/>
          <a:p>
            <a:r>
              <a:rPr lang="en-US" dirty="0"/>
              <a:t>---</a:t>
            </a:r>
          </a:p>
          <a:p>
            <a:r>
              <a:rPr lang="en-US" dirty="0"/>
              <a:t>driver:</a:t>
            </a:r>
          </a:p>
          <a:p>
            <a:r>
              <a:rPr lang="en-US"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dirty="0"/>
              <a:t>verifier:</a:t>
            </a:r>
          </a:p>
          <a:p>
            <a:r>
              <a:rPr lang="en-US" dirty="0"/>
              <a:t>  name: </a:t>
            </a:r>
            <a:r>
              <a:rPr lang="en-US" dirty="0" err="1"/>
              <a:t>inspec</a:t>
            </a:r>
            <a:endParaRPr lang="en-US" dirty="0"/>
          </a:p>
          <a:p>
            <a:endParaRPr lang="en-US" dirty="0"/>
          </a:p>
          <a:p>
            <a:r>
              <a:rPr lang="en-US" dirty="0"/>
              <a:t>platforms:</a:t>
            </a:r>
          </a:p>
          <a:p>
            <a:r>
              <a:rPr lang="en-US" dirty="0"/>
              <a:t>  - name: ubuntu-16.04</a:t>
            </a:r>
          </a:p>
          <a:p>
            <a:r>
              <a:rPr lang="en-US" dirty="0"/>
              <a:t>  - name: centos-7.3</a:t>
            </a:r>
          </a:p>
        </p:txBody>
      </p:sp>
      <p:sp>
        <p:nvSpPr>
          <p:cNvPr id="4" name="Content Placeholder 3"/>
          <p:cNvSpPr>
            <a:spLocks noGrp="1"/>
          </p:cNvSpPr>
          <p:nvPr>
            <p:ph sz="quarter" idx="12"/>
          </p:nvPr>
        </p:nvSpPr>
        <p:spPr/>
        <p:txBody>
          <a:bodyPr/>
          <a:lstStyle/>
          <a:p>
            <a:r>
              <a:rPr lang="en-US" dirty="0"/>
              <a:t>The driver is responsible for creating a machine that we'll use to test our cookbook.</a:t>
            </a:r>
          </a:p>
          <a:p>
            <a:endParaRPr lang="en-US" dirty="0"/>
          </a:p>
          <a:p>
            <a:r>
              <a:rPr lang="en-US" dirty="0"/>
              <a:t>Example Drivers:</a:t>
            </a:r>
          </a:p>
          <a:p>
            <a:pPr marL="609585" indent="-609585">
              <a:buFont typeface="Arial"/>
              <a:buChar char="•"/>
            </a:pPr>
            <a:r>
              <a:rPr lang="en-US" dirty="0" err="1"/>
              <a:t>docker</a:t>
            </a:r>
            <a:r>
              <a:rPr lang="en-US" dirty="0"/>
              <a:t> </a:t>
            </a:r>
          </a:p>
          <a:p>
            <a:pPr marL="609585" indent="-609585">
              <a:buFont typeface="Arial"/>
              <a:buChar char="•"/>
            </a:pPr>
            <a:r>
              <a:rPr lang="en-US" dirty="0"/>
              <a:t>vagrant</a:t>
            </a:r>
          </a:p>
          <a:p>
            <a:endParaRPr lang="en-US" dirty="0"/>
          </a:p>
        </p:txBody>
      </p:sp>
      <p:sp>
        <p:nvSpPr>
          <p:cNvPr id="7" name="Rectangle 6"/>
          <p:cNvSpPr/>
          <p:nvPr/>
        </p:nvSpPr>
        <p:spPr bwMode="auto">
          <a:xfrm>
            <a:off x="609600" y="2329103"/>
            <a:ext cx="7311251" cy="484435"/>
          </a:xfrm>
          <a:prstGeom prst="rect">
            <a:avLst/>
          </a:prstGeom>
          <a:solidFill>
            <a:schemeClr val="accent1">
              <a:alpha val="25000"/>
            </a:schemeClr>
          </a:solidFill>
          <a:ln>
            <a:solidFill>
              <a:schemeClr val="accent1">
                <a:lumMod val="75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741169283"/>
      </p:ext>
    </p:extLst>
  </p:cSld>
  <p:clrMapOvr>
    <a:masterClrMapping/>
  </p:clrMapOvr>
  <p:transition spd="med">
    <p:fade/>
  </p:transition>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Recipe: </a:t>
            </a:r>
            <a:r>
              <a:rPr lang="en-US" b="1" dirty="0" err="1"/>
              <a:t>code_generator</a:t>
            </a:r>
            <a:r>
              <a:rPr lang="en-US" b="1" dirty="0"/>
              <a:t>::recipe</a:t>
            </a:r>
          </a:p>
          <a:p>
            <a:r>
              <a:rPr lang="en-US" b="1" dirty="0"/>
              <a:t>  * directory[/home/chef/apache/spec/unit/recipes] action create (up to date)</a:t>
            </a:r>
          </a:p>
          <a:p>
            <a:r>
              <a:rPr lang="en-US" b="1" dirty="0"/>
              <a:t>  * </a:t>
            </a:r>
            <a:r>
              <a:rPr lang="en-US" b="1" dirty="0" err="1"/>
              <a:t>cookbook_file</a:t>
            </a:r>
            <a:r>
              <a:rPr lang="en-US" b="1" dirty="0"/>
              <a:t>[/home/chef/apache/spec/</a:t>
            </a:r>
            <a:r>
              <a:rPr lang="en-US" b="1" dirty="0" err="1"/>
              <a:t>spec_helper.rb</a:t>
            </a:r>
            <a:r>
              <a:rPr lang="en-US" b="1" dirty="0"/>
              <a:t>] action </a:t>
            </a:r>
            <a:r>
              <a:rPr lang="en-US" b="1" dirty="0" err="1"/>
              <a:t>create_if_missing</a:t>
            </a:r>
            <a:r>
              <a:rPr lang="en-US" b="1" dirty="0"/>
              <a:t> (up to date)</a:t>
            </a:r>
          </a:p>
          <a:p>
            <a:r>
              <a:rPr lang="en-US" b="1" dirty="0"/>
              <a:t>  * template[/home/chef/apache/spec/unit/recipes/</a:t>
            </a:r>
            <a:r>
              <a:rPr lang="en-US" b="1" dirty="0" err="1"/>
              <a:t>ohai_apache_modules_spec.rb</a:t>
            </a:r>
            <a:r>
              <a:rPr lang="en-US" b="1" dirty="0"/>
              <a:t>] action </a:t>
            </a:r>
            <a:r>
              <a:rPr lang="en-US" b="1" dirty="0" err="1"/>
              <a:t>create_if_missing</a:t>
            </a:r>
            <a:endParaRPr lang="en-US" b="1" dirty="0"/>
          </a:p>
          <a:p>
            <a:r>
              <a:rPr lang="en-US" b="1" dirty="0"/>
              <a:t>...</a:t>
            </a:r>
          </a:p>
        </p:txBody>
      </p:sp>
      <p:sp>
        <p:nvSpPr>
          <p:cNvPr id="3" name="Text Placeholder 2"/>
          <p:cNvSpPr>
            <a:spLocks noGrp="1"/>
          </p:cNvSpPr>
          <p:nvPr>
            <p:ph type="body" sz="quarter" idx="11"/>
          </p:nvPr>
        </p:nvSpPr>
        <p:spPr/>
        <p:txBody>
          <a:bodyPr/>
          <a:lstStyle/>
          <a:p>
            <a:r>
              <a:rPr lang="en-US" dirty="0"/>
              <a:t>&gt; chef generate recipe </a:t>
            </a:r>
            <a:r>
              <a:rPr lang="en-US" dirty="0" err="1"/>
              <a:t>ohai_apache_modules</a:t>
            </a:r>
            <a:endParaRPr lang="en-US" dirty="0"/>
          </a:p>
        </p:txBody>
      </p:sp>
      <p:sp>
        <p:nvSpPr>
          <p:cNvPr id="5" name="Title 4"/>
          <p:cNvSpPr>
            <a:spLocks noGrp="1"/>
          </p:cNvSpPr>
          <p:nvPr>
            <p:ph type="title"/>
          </p:nvPr>
        </p:nvSpPr>
        <p:spPr/>
        <p:txBody>
          <a:bodyPr/>
          <a:lstStyle/>
          <a:p>
            <a:r>
              <a:rPr lang="en-US" dirty="0"/>
              <a:t>Creating the Recipe to Add the Plugin</a:t>
            </a:r>
          </a:p>
        </p:txBody>
      </p:sp>
    </p:spTree>
    <p:extLst>
      <p:ext uri="{BB962C8B-B14F-4D97-AF65-F5344CB8AC3E}">
        <p14:creationId xmlns:p14="http://schemas.microsoft.com/office/powerpoint/2010/main" val="34216604"/>
      </p:ext>
    </p:extLst>
  </p:cSld>
  <p:clrMapOvr>
    <a:masterClrMapping/>
  </p:clrMapOvr>
  <p:transition spd="med">
    <p:fade/>
  </p:transition>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Delete the Context for Ubuntu</a:t>
            </a:r>
          </a:p>
        </p:txBody>
      </p:sp>
      <p:sp>
        <p:nvSpPr>
          <p:cNvPr id="3" name="Content Placeholder 2"/>
          <p:cNvSpPr>
            <a:spLocks noGrp="1"/>
          </p:cNvSpPr>
          <p:nvPr>
            <p:ph sz="quarter" idx="10"/>
          </p:nvPr>
        </p:nvSpPr>
        <p:spPr/>
        <p:txBody>
          <a:bodyPr>
            <a:normAutofit fontScale="77500" lnSpcReduction="20000"/>
          </a:bodyPr>
          <a:lstStyle/>
          <a:p>
            <a:r>
              <a:rPr lang="en-US" b="1" dirty="0"/>
              <a:t>require '</a:t>
            </a:r>
            <a:r>
              <a:rPr lang="en-US" b="1" dirty="0" err="1"/>
              <a:t>spec_helper</a:t>
            </a:r>
            <a:r>
              <a:rPr lang="en-US" b="1" dirty="0"/>
              <a:t>'</a:t>
            </a:r>
          </a:p>
          <a:p>
            <a:endParaRPr lang="en-US" b="1" dirty="0"/>
          </a:p>
          <a:p>
            <a:r>
              <a:rPr lang="en-US" b="1" dirty="0"/>
              <a:t>describe 'apache::</a:t>
            </a:r>
            <a:r>
              <a:rPr lang="en-US" b="1" dirty="0" err="1"/>
              <a:t>ohai_apache_modules</a:t>
            </a:r>
            <a:r>
              <a:rPr lang="en-US" b="1" dirty="0"/>
              <a:t>' do</a:t>
            </a:r>
          </a:p>
          <a:p>
            <a:r>
              <a:rPr lang="en-US" b="1" dirty="0"/>
              <a:t>  context 'When all attributes are default, on Ubuntu 16.04' do</a:t>
            </a:r>
          </a:p>
          <a:p>
            <a:r>
              <a:rPr lang="en-US" b="1" dirty="0"/>
              <a:t>    let(:</a:t>
            </a:r>
            <a:r>
              <a:rPr lang="en-US" b="1" dirty="0" err="1"/>
              <a:t>chef_run</a:t>
            </a:r>
            <a:r>
              <a:rPr lang="en-US" b="1" dirty="0"/>
              <a:t>) do</a:t>
            </a:r>
          </a:p>
          <a:p>
            <a:r>
              <a:rPr lang="en-US" b="1" dirty="0"/>
              <a:t>      # for a complete list of available platforms and versions see:</a:t>
            </a:r>
          </a:p>
          <a:p>
            <a:r>
              <a:rPr lang="en-US" b="1" dirty="0"/>
              <a:t>      # https://github.com/customink/fauxhai/blob/master/PLATFORMS.md</a:t>
            </a:r>
          </a:p>
          <a:p>
            <a:r>
              <a:rPr lang="en-US" b="1" dirty="0"/>
              <a:t>      runner = </a:t>
            </a:r>
            <a:r>
              <a:rPr lang="en-US" b="1" dirty="0" err="1"/>
              <a:t>ChefSpec</a:t>
            </a:r>
            <a:r>
              <a:rPr lang="en-US" b="1" dirty="0"/>
              <a:t>::</a:t>
            </a:r>
            <a:r>
              <a:rPr lang="en-US" b="1" dirty="0" err="1"/>
              <a:t>ServerRunner.new</a:t>
            </a:r>
            <a:r>
              <a:rPr lang="en-US" b="1" dirty="0"/>
              <a:t>(platform: 'ubuntu', version: '16.04')</a:t>
            </a:r>
          </a:p>
          <a:p>
            <a:r>
              <a:rPr lang="en-US" b="1" dirty="0"/>
              <a:t>      </a:t>
            </a:r>
            <a:r>
              <a:rPr lang="en-US" b="1" dirty="0" err="1"/>
              <a:t>runner.converge</a:t>
            </a:r>
            <a:r>
              <a:rPr lang="en-US" b="1" dirty="0"/>
              <a:t>(</a:t>
            </a:r>
            <a:r>
              <a:rPr lang="en-US" b="1" dirty="0" err="1"/>
              <a:t>described_recipe</a:t>
            </a:r>
            <a:r>
              <a:rPr lang="en-US" b="1" dirty="0"/>
              <a:t>)</a:t>
            </a:r>
          </a:p>
          <a:p>
            <a:r>
              <a:rPr lang="en-US" b="1" dirty="0"/>
              <a:t>    end</a:t>
            </a:r>
          </a:p>
          <a:p>
            <a:endParaRPr lang="en-US" b="1" dirty="0"/>
          </a:p>
          <a:p>
            <a:r>
              <a:rPr lang="en-US" b="1" dirty="0"/>
              <a:t>    it 'converges successfully' do</a:t>
            </a:r>
          </a:p>
          <a:p>
            <a:r>
              <a:rPr lang="en-US" b="1" dirty="0"/>
              <a:t>      expect { </a:t>
            </a:r>
            <a:r>
              <a:rPr lang="en-US" b="1" dirty="0" err="1"/>
              <a:t>chef_run</a:t>
            </a:r>
            <a:r>
              <a:rPr lang="en-US" b="1" dirty="0"/>
              <a:t> }.</a:t>
            </a:r>
            <a:r>
              <a:rPr lang="en-US" b="1" dirty="0" err="1"/>
              <a:t>to_not</a:t>
            </a:r>
            <a:r>
              <a:rPr lang="en-US" b="1" dirty="0"/>
              <a:t> </a:t>
            </a:r>
            <a:r>
              <a:rPr lang="en-US" b="1" dirty="0" err="1"/>
              <a:t>raise_error</a:t>
            </a:r>
            <a:endParaRPr lang="en-US" b="1" dirty="0"/>
          </a:p>
          <a:p>
            <a:r>
              <a:rPr lang="en-US" b="1" dirty="0"/>
              <a:t>    end</a:t>
            </a:r>
          </a:p>
          <a:p>
            <a:r>
              <a:rPr lang="en-US" b="1" dirty="0"/>
              <a:t>  end</a:t>
            </a:r>
          </a:p>
          <a:p>
            <a:endParaRPr lang="en-US" b="1" dirty="0"/>
          </a:p>
        </p:txBody>
      </p:sp>
      <p:sp>
        <p:nvSpPr>
          <p:cNvPr id="4" name="Text Placeholder 3"/>
          <p:cNvSpPr>
            <a:spLocks noGrp="1"/>
          </p:cNvSpPr>
          <p:nvPr>
            <p:ph type="body" sz="quarter" idx="11"/>
          </p:nvPr>
        </p:nvSpPr>
        <p:spPr/>
        <p:txBody>
          <a:bodyPr/>
          <a:lstStyle/>
          <a:p>
            <a:r>
              <a:rPr lang="en-US" dirty="0"/>
              <a:t>~/apache/spec/unit/recipes/</a:t>
            </a:r>
            <a:r>
              <a:rPr lang="en-US" dirty="0" err="1"/>
              <a:t>ohai_apache_modules_spec.rb</a:t>
            </a:r>
            <a:endParaRPr lang="en-US" dirty="0"/>
          </a:p>
        </p:txBody>
      </p:sp>
      <p:sp>
        <p:nvSpPr>
          <p:cNvPr id="6" name="Text Placeholder 5"/>
          <p:cNvSpPr>
            <a:spLocks noGrp="1"/>
          </p:cNvSpPr>
          <p:nvPr>
            <p:ph type="body" sz="quarter" idx="13"/>
          </p:nvPr>
        </p:nvSpPr>
        <p:spPr>
          <a:xfrm>
            <a:off x="1139359" y="3223029"/>
            <a:ext cx="14404273" cy="4466244"/>
          </a:xfrm>
          <a:solidFill>
            <a:srgbClr val="C00000">
              <a:alpha val="25000"/>
            </a:srgbClr>
          </a:solidFill>
        </p:spPr>
        <p:txBody>
          <a:bodyPr/>
          <a:lstStyle/>
          <a:p>
            <a:endParaRPr lang="en-US" dirty="0"/>
          </a:p>
        </p:txBody>
      </p:sp>
    </p:spTree>
    <p:extLst>
      <p:ext uri="{BB962C8B-B14F-4D97-AF65-F5344CB8AC3E}">
        <p14:creationId xmlns:p14="http://schemas.microsoft.com/office/powerpoint/2010/main" val="109927574"/>
      </p:ext>
    </p:extLst>
  </p:cSld>
  <p:clrMapOvr>
    <a:masterClrMapping/>
  </p:clrMapOvr>
  <p:transition spd="med">
    <p:fade/>
  </p:transition>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Defining the Expectation Plugin Deployed</a:t>
            </a:r>
          </a:p>
        </p:txBody>
      </p:sp>
      <p:sp>
        <p:nvSpPr>
          <p:cNvPr id="3" name="Content Placeholder 2"/>
          <p:cNvSpPr>
            <a:spLocks noGrp="1"/>
          </p:cNvSpPr>
          <p:nvPr>
            <p:ph sz="quarter" idx="10"/>
          </p:nvPr>
        </p:nvSpPr>
        <p:spPr/>
        <p:txBody>
          <a:bodyPr>
            <a:normAutofit fontScale="62500" lnSpcReduction="20000"/>
          </a:bodyPr>
          <a:lstStyle/>
          <a:p>
            <a:r>
              <a:rPr lang="en-US" b="1" dirty="0"/>
              <a:t>describe 'apache::</a:t>
            </a:r>
            <a:r>
              <a:rPr lang="en-US" b="1" dirty="0" err="1"/>
              <a:t>ohai_apache_modules</a:t>
            </a:r>
            <a:r>
              <a:rPr lang="en-US" b="1" dirty="0"/>
              <a:t>' do</a:t>
            </a:r>
          </a:p>
          <a:p>
            <a:r>
              <a:rPr lang="en-US" b="1" dirty="0"/>
              <a:t> context 'When all attributes are default, on CentOS 6.9' do</a:t>
            </a:r>
          </a:p>
          <a:p>
            <a:r>
              <a:rPr lang="en-US" b="1" dirty="0"/>
              <a:t>    let(:</a:t>
            </a:r>
            <a:r>
              <a:rPr lang="en-US" b="1" dirty="0" err="1"/>
              <a:t>chef_run</a:t>
            </a:r>
            <a:r>
              <a:rPr lang="en-US" b="1" dirty="0"/>
              <a:t>) do</a:t>
            </a:r>
          </a:p>
          <a:p>
            <a:r>
              <a:rPr lang="en-US" b="1" dirty="0"/>
              <a:t>      # for a complete list of available platforms and versions see:</a:t>
            </a:r>
          </a:p>
          <a:p>
            <a:r>
              <a:rPr lang="en-US" b="1" dirty="0"/>
              <a:t>      # https://github.com/customink/fauxhai/blob/master/PLATFORMS.md</a:t>
            </a:r>
          </a:p>
          <a:p>
            <a:r>
              <a:rPr lang="en-US" b="1" dirty="0"/>
              <a:t>      runner = </a:t>
            </a:r>
            <a:r>
              <a:rPr lang="en-US" b="1" dirty="0" err="1"/>
              <a:t>ChefSpec</a:t>
            </a:r>
            <a:r>
              <a:rPr lang="en-US" b="1" dirty="0"/>
              <a:t>::</a:t>
            </a:r>
            <a:r>
              <a:rPr lang="en-US" b="1" dirty="0" err="1"/>
              <a:t>ServerRunner.new</a:t>
            </a:r>
            <a:r>
              <a:rPr lang="en-US" b="1" dirty="0"/>
              <a:t>(platform: 'centos', version: '6.9')</a:t>
            </a:r>
          </a:p>
          <a:p>
            <a:r>
              <a:rPr lang="en-US" b="1" dirty="0"/>
              <a:t>      </a:t>
            </a:r>
            <a:r>
              <a:rPr lang="en-US" b="1" dirty="0" err="1"/>
              <a:t>runner.converge</a:t>
            </a:r>
            <a:r>
              <a:rPr lang="en-US" b="1" dirty="0"/>
              <a:t>(</a:t>
            </a:r>
            <a:r>
              <a:rPr lang="en-US" b="1" dirty="0" err="1"/>
              <a:t>described_recipe</a:t>
            </a:r>
            <a:r>
              <a:rPr lang="en-US" b="1" dirty="0"/>
              <a:t>)</a:t>
            </a:r>
          </a:p>
          <a:p>
            <a:r>
              <a:rPr lang="en-US" b="1" dirty="0"/>
              <a:t>    end</a:t>
            </a:r>
          </a:p>
          <a:p>
            <a:endParaRPr lang="en-US" b="1" dirty="0"/>
          </a:p>
          <a:p>
            <a:r>
              <a:rPr lang="en-US" b="1" dirty="0"/>
              <a:t>    it 'converges successfully' do</a:t>
            </a:r>
          </a:p>
          <a:p>
            <a:r>
              <a:rPr lang="en-US" b="1" dirty="0"/>
              <a:t>      expect { </a:t>
            </a:r>
            <a:r>
              <a:rPr lang="en-US" b="1" dirty="0" err="1"/>
              <a:t>chef_run</a:t>
            </a:r>
            <a:r>
              <a:rPr lang="en-US" b="1" dirty="0"/>
              <a:t> }.</a:t>
            </a:r>
            <a:r>
              <a:rPr lang="en-US" b="1" dirty="0" err="1"/>
              <a:t>to_not</a:t>
            </a:r>
            <a:r>
              <a:rPr lang="en-US" b="1" dirty="0"/>
              <a:t> </a:t>
            </a:r>
            <a:r>
              <a:rPr lang="en-US" b="1" dirty="0" err="1"/>
              <a:t>raise_error</a:t>
            </a:r>
            <a:endParaRPr lang="en-US" b="1" dirty="0"/>
          </a:p>
          <a:p>
            <a:r>
              <a:rPr lang="en-US" b="1" dirty="0"/>
              <a:t>    end</a:t>
            </a:r>
          </a:p>
          <a:p>
            <a:endParaRPr lang="en-US" b="1" dirty="0"/>
          </a:p>
          <a:p>
            <a:r>
              <a:rPr lang="en-US" b="1" dirty="0"/>
              <a:t>    it 'installs the modules plugin' do</a:t>
            </a:r>
          </a:p>
          <a:p>
            <a:r>
              <a:rPr lang="en-US" b="1" dirty="0"/>
              <a:t>      expect(</a:t>
            </a:r>
            <a:r>
              <a:rPr lang="en-US" b="1" dirty="0" err="1"/>
              <a:t>chef_run</a:t>
            </a:r>
            <a:r>
              <a:rPr lang="en-US" b="1" dirty="0"/>
              <a:t>).to </a:t>
            </a:r>
            <a:r>
              <a:rPr lang="en-US" b="1" dirty="0" err="1"/>
              <a:t>create_ohai_plugin</a:t>
            </a:r>
            <a:r>
              <a:rPr lang="en-US" b="1" dirty="0"/>
              <a:t>('</a:t>
            </a:r>
            <a:r>
              <a:rPr lang="en-US" b="1" dirty="0" err="1"/>
              <a:t>apache_modules</a:t>
            </a:r>
            <a:r>
              <a:rPr lang="en-US" b="1" dirty="0"/>
              <a:t>')</a:t>
            </a:r>
          </a:p>
          <a:p>
            <a:r>
              <a:rPr lang="en-US" b="1" dirty="0"/>
              <a:t>    end</a:t>
            </a:r>
          </a:p>
          <a:p>
            <a:r>
              <a:rPr lang="en-US" b="1" dirty="0"/>
              <a:t>  end</a:t>
            </a:r>
          </a:p>
          <a:p>
            <a:r>
              <a:rPr lang="en-US" b="1" dirty="0"/>
              <a:t>end</a:t>
            </a:r>
          </a:p>
        </p:txBody>
      </p:sp>
      <p:sp>
        <p:nvSpPr>
          <p:cNvPr id="4" name="Text Placeholder 3"/>
          <p:cNvSpPr>
            <a:spLocks noGrp="1"/>
          </p:cNvSpPr>
          <p:nvPr>
            <p:ph type="body" sz="quarter" idx="11"/>
          </p:nvPr>
        </p:nvSpPr>
        <p:spPr/>
        <p:txBody>
          <a:bodyPr/>
          <a:lstStyle/>
          <a:p>
            <a:r>
              <a:rPr lang="en-US" dirty="0"/>
              <a:t>~/apache/spec/unit/recipes/</a:t>
            </a:r>
            <a:r>
              <a:rPr lang="en-US" dirty="0" err="1"/>
              <a:t>ohai_apache_modules_spec.rb</a:t>
            </a:r>
            <a:endParaRPr lang="en-US" dirty="0"/>
          </a:p>
        </p:txBody>
      </p:sp>
      <p:sp>
        <p:nvSpPr>
          <p:cNvPr id="6" name="Text Placeholder 5"/>
          <p:cNvSpPr>
            <a:spLocks noGrp="1"/>
          </p:cNvSpPr>
          <p:nvPr>
            <p:ph type="body" sz="quarter" idx="13"/>
          </p:nvPr>
        </p:nvSpPr>
        <p:spPr>
          <a:xfrm>
            <a:off x="1135042" y="6049356"/>
            <a:ext cx="14404273" cy="1227094"/>
          </a:xfrm>
        </p:spPr>
        <p:txBody>
          <a:bodyPr/>
          <a:lstStyle/>
          <a:p>
            <a:endParaRPr lang="en-US" dirty="0"/>
          </a:p>
        </p:txBody>
      </p:sp>
      <p:sp>
        <p:nvSpPr>
          <p:cNvPr id="5" name="TextBox 4">
            <a:extLst>
              <a:ext uri="{FF2B5EF4-FFF2-40B4-BE49-F238E27FC236}">
                <a16:creationId xmlns:a16="http://schemas.microsoft.com/office/drawing/2014/main" id="{D0458F8E-A5DF-45E0-A007-30FB171FD264}"/>
              </a:ext>
            </a:extLst>
          </p:cNvPr>
          <p:cNvSpPr txBox="1"/>
          <p:nvPr/>
        </p:nvSpPr>
        <p:spPr bwMode="white">
          <a:xfrm>
            <a:off x="1135042" y="2382982"/>
            <a:ext cx="14422528" cy="387927"/>
          </a:xfrm>
          <a:prstGeom prst="rect">
            <a:avLst/>
          </a:prstGeom>
          <a:solidFill>
            <a:srgbClr val="108001">
              <a:alpha val="25098"/>
            </a:srgbClr>
          </a:solidFill>
        </p:spPr>
        <p:txBody>
          <a:bodyPr vert="horz" wrap="square" lIns="91440" tIns="91440" rIns="91440" bIns="91440" rtlCol="0">
            <a:normAutofit fontScale="62500" lnSpcReduction="20000"/>
          </a:bodyPr>
          <a:lstStyle/>
          <a:p>
            <a:endParaRPr lang="en-US" dirty="0"/>
          </a:p>
        </p:txBody>
      </p:sp>
      <p:sp>
        <p:nvSpPr>
          <p:cNvPr id="7" name="TextBox 6">
            <a:extLst>
              <a:ext uri="{FF2B5EF4-FFF2-40B4-BE49-F238E27FC236}">
                <a16:creationId xmlns:a16="http://schemas.microsoft.com/office/drawing/2014/main" id="{B899D74C-D840-4666-8519-AE54958259B9}"/>
              </a:ext>
            </a:extLst>
          </p:cNvPr>
          <p:cNvSpPr txBox="1"/>
          <p:nvPr/>
        </p:nvSpPr>
        <p:spPr bwMode="white">
          <a:xfrm>
            <a:off x="1108331" y="3633587"/>
            <a:ext cx="14404272" cy="387927"/>
          </a:xfrm>
          <a:prstGeom prst="rect">
            <a:avLst/>
          </a:prstGeom>
          <a:solidFill>
            <a:srgbClr val="108001">
              <a:alpha val="25098"/>
            </a:srgbClr>
          </a:solidFill>
        </p:spPr>
        <p:txBody>
          <a:bodyPr vert="horz" wrap="square" lIns="91440" tIns="91440" rIns="91440" bIns="91440" rtlCol="0">
            <a:normAutofit fontScale="62500" lnSpcReduction="20000"/>
          </a:bodyPr>
          <a:lstStyle/>
          <a:p>
            <a:endParaRPr lang="en-US" dirty="0"/>
          </a:p>
        </p:txBody>
      </p:sp>
    </p:spTree>
    <p:extLst>
      <p:ext uri="{BB962C8B-B14F-4D97-AF65-F5344CB8AC3E}">
        <p14:creationId xmlns:p14="http://schemas.microsoft.com/office/powerpoint/2010/main" val="4201886126"/>
      </p:ext>
    </p:extLst>
  </p:cSld>
  <p:clrMapOvr>
    <a:masterClrMapping/>
  </p:clrMapOvr>
  <p:transition spd="med">
    <p:fade/>
  </p:transition>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..........F</a:t>
            </a:r>
          </a:p>
          <a:p>
            <a:endParaRPr lang="en-US" b="1" dirty="0"/>
          </a:p>
          <a:p>
            <a:r>
              <a:rPr lang="en-US" b="1" dirty="0"/>
              <a:t>Failures:</a:t>
            </a:r>
          </a:p>
          <a:p>
            <a:endParaRPr lang="en-US" b="1" dirty="0"/>
          </a:p>
          <a:p>
            <a:r>
              <a:rPr lang="en-US" b="1" dirty="0"/>
              <a:t>  1) apache::</a:t>
            </a:r>
            <a:r>
              <a:rPr lang="en-US" b="1" dirty="0" err="1"/>
              <a:t>ohai_apache_modules</a:t>
            </a:r>
            <a:r>
              <a:rPr lang="en-US" b="1" dirty="0"/>
              <a:t> When all attributes are default, on an unspecified platform installs the modules plugin</a:t>
            </a:r>
          </a:p>
          <a:p>
            <a:r>
              <a:rPr lang="en-US" b="1" dirty="0"/>
              <a:t>     Failure/Error: expect(</a:t>
            </a:r>
            <a:r>
              <a:rPr lang="en-US" b="1" dirty="0" err="1"/>
              <a:t>chef_run</a:t>
            </a:r>
            <a:r>
              <a:rPr lang="en-US" b="1" dirty="0"/>
              <a:t>).to </a:t>
            </a:r>
            <a:r>
              <a:rPr lang="en-US" b="1" dirty="0" err="1"/>
              <a:t>create_ohai_plugin</a:t>
            </a:r>
            <a:r>
              <a:rPr lang="en-US" b="1" dirty="0"/>
              <a:t>('</a:t>
            </a:r>
            <a:r>
              <a:rPr lang="en-US" b="1" dirty="0" err="1"/>
              <a:t>apache_modules</a:t>
            </a:r>
            <a:r>
              <a:rPr lang="en-US" b="1" dirty="0"/>
              <a:t>')</a:t>
            </a:r>
          </a:p>
          <a:p>
            <a:endParaRPr lang="en-US" b="1" dirty="0"/>
          </a:p>
          <a:p>
            <a:r>
              <a:rPr lang="en-US" b="1" dirty="0"/>
              <a:t>       expected "</a:t>
            </a:r>
            <a:r>
              <a:rPr lang="en-US" b="1" dirty="0" err="1"/>
              <a:t>ohai_plugin</a:t>
            </a:r>
            <a:r>
              <a:rPr lang="en-US" b="1" dirty="0"/>
              <a:t>[</a:t>
            </a:r>
            <a:r>
              <a:rPr lang="en-US" b="1" dirty="0" err="1"/>
              <a:t>apache_modules</a:t>
            </a:r>
            <a:r>
              <a:rPr lang="en-US" b="1" dirty="0"/>
              <a:t>]" with action :create to be in Chef run. Other </a:t>
            </a:r>
            <a:r>
              <a:rPr lang="en-US" b="1" dirty="0" err="1"/>
              <a:t>ohai_plugin</a:t>
            </a:r>
            <a:r>
              <a:rPr lang="en-US" b="1" dirty="0"/>
              <a:t> resources:</a:t>
            </a:r>
          </a:p>
        </p:txBody>
      </p:sp>
      <p:sp>
        <p:nvSpPr>
          <p:cNvPr id="3" name="Text Placeholder 2"/>
          <p:cNvSpPr>
            <a:spLocks noGrp="1"/>
          </p:cNvSpPr>
          <p:nvPr>
            <p:ph type="body" sz="quarter" idx="11"/>
          </p:nvPr>
        </p:nvSpPr>
        <p:spPr/>
        <p:txBody>
          <a:bodyPr/>
          <a:lstStyle/>
          <a:p>
            <a:r>
              <a:rPr lang="en-US" dirty="0"/>
              <a:t>&gt; chef exec </a:t>
            </a:r>
            <a:r>
              <a:rPr lang="en-US" dirty="0" err="1"/>
              <a:t>rspec</a:t>
            </a:r>
            <a:endParaRPr lang="en-US" dirty="0"/>
          </a:p>
        </p:txBody>
      </p:sp>
      <p:sp>
        <p:nvSpPr>
          <p:cNvPr id="5" name="Title 4"/>
          <p:cNvSpPr>
            <a:spLocks noGrp="1"/>
          </p:cNvSpPr>
          <p:nvPr>
            <p:ph type="title"/>
          </p:nvPr>
        </p:nvSpPr>
        <p:spPr/>
        <p:txBody>
          <a:bodyPr/>
          <a:lstStyle/>
          <a:p>
            <a:r>
              <a:rPr lang="en-US" dirty="0"/>
              <a:t>Execute the Tests to See Failure</a:t>
            </a:r>
          </a:p>
        </p:txBody>
      </p:sp>
    </p:spTree>
    <p:extLst>
      <p:ext uri="{BB962C8B-B14F-4D97-AF65-F5344CB8AC3E}">
        <p14:creationId xmlns:p14="http://schemas.microsoft.com/office/powerpoint/2010/main" val="1601304856"/>
      </p:ext>
    </p:extLst>
  </p:cSld>
  <p:clrMapOvr>
    <a:masterClrMapping/>
  </p:clrMapOvr>
  <p:transition spd="med">
    <p:fade/>
  </p:transition>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Creating an </a:t>
            </a:r>
            <a:r>
              <a:rPr lang="en-US" dirty="0" err="1"/>
              <a:t>Ohai</a:t>
            </a:r>
            <a:r>
              <a:rPr lang="en-US" dirty="0"/>
              <a:t> Plugin</a:t>
            </a:r>
          </a:p>
        </p:txBody>
      </p:sp>
      <p:sp>
        <p:nvSpPr>
          <p:cNvPr id="3" name="Content Placeholder 2"/>
          <p:cNvSpPr>
            <a:spLocks noGrp="1"/>
          </p:cNvSpPr>
          <p:nvPr>
            <p:ph sz="quarter" idx="11"/>
          </p:nvPr>
        </p:nvSpPr>
        <p:spPr/>
        <p:txBody>
          <a:bodyPr/>
          <a:lstStyle/>
          <a:p>
            <a:r>
              <a:rPr lang="en-US" dirty="0"/>
              <a:t>Being able to learn more about our nodes will make our reporting more powerful and benefit the recipes we write.</a:t>
            </a:r>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Define expectations for the </a:t>
            </a:r>
            <a:r>
              <a:rPr lang="en-US" dirty="0" err="1"/>
              <a:t>Ohai</a:t>
            </a:r>
            <a:r>
              <a:rPr lang="en-US" dirty="0"/>
              <a:t> plugin</a:t>
            </a:r>
          </a:p>
          <a:p>
            <a:pPr marL="342900" indent="-342900">
              <a:buFont typeface="Wingdings" charset="2"/>
              <a:buChar char="ü"/>
            </a:pPr>
            <a:r>
              <a:rPr lang="en-US" dirty="0"/>
              <a:t>Create the </a:t>
            </a:r>
            <a:r>
              <a:rPr lang="en-US" dirty="0" err="1"/>
              <a:t>Ohai</a:t>
            </a:r>
            <a:r>
              <a:rPr lang="en-US" dirty="0"/>
              <a:t> plugin</a:t>
            </a:r>
          </a:p>
          <a:p>
            <a:pPr marL="342900" indent="-342900">
              <a:buFont typeface="Wingdings" charset="2"/>
              <a:buChar char="ü"/>
            </a:pPr>
            <a:r>
              <a:rPr lang="en-US" dirty="0"/>
              <a:t>Define expectations for the recipe to deliver the </a:t>
            </a:r>
            <a:r>
              <a:rPr lang="en-US" dirty="0" err="1"/>
              <a:t>Ohai</a:t>
            </a:r>
            <a:r>
              <a:rPr lang="en-US" dirty="0"/>
              <a:t> plugin</a:t>
            </a:r>
          </a:p>
          <a:p>
            <a:pPr marL="342900" indent="-342900">
              <a:buFont typeface="Wingdings" charset="2"/>
              <a:buChar char="q"/>
            </a:pPr>
            <a:r>
              <a:rPr lang="en-US" dirty="0"/>
              <a:t>Create the recipe that delivers the </a:t>
            </a:r>
            <a:r>
              <a:rPr lang="en-US" dirty="0" err="1"/>
              <a:t>Ohai</a:t>
            </a:r>
            <a:r>
              <a:rPr lang="en-US" dirty="0"/>
              <a:t> plugin</a:t>
            </a:r>
          </a:p>
          <a:p>
            <a:pPr marL="342900" indent="-342900">
              <a:buFont typeface="Wingdings" charset="2"/>
              <a:buChar char="q"/>
            </a:pPr>
            <a:r>
              <a:rPr lang="en-US" dirty="0"/>
              <a:t>Define an integration test</a:t>
            </a:r>
          </a:p>
        </p:txBody>
      </p:sp>
    </p:spTree>
    <p:extLst>
      <p:ext uri="{BB962C8B-B14F-4D97-AF65-F5344CB8AC3E}">
        <p14:creationId xmlns:p14="http://schemas.microsoft.com/office/powerpoint/2010/main" val="2008508971"/>
      </p:ext>
    </p:extLst>
  </p:cSld>
  <p:clrMapOvr>
    <a:masterClrMapping/>
  </p:clrMapOvr>
  <p:transition spd="med">
    <p:fade/>
  </p:transition>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the </a:t>
            </a:r>
            <a:r>
              <a:rPr lang="en-US" dirty="0" err="1"/>
              <a:t>Ohai</a:t>
            </a:r>
            <a:r>
              <a:rPr lang="en-US" dirty="0"/>
              <a:t> Plugin in the Recipe</a:t>
            </a:r>
          </a:p>
        </p:txBody>
      </p:sp>
      <p:sp>
        <p:nvSpPr>
          <p:cNvPr id="3" name="Content Placeholder 2"/>
          <p:cNvSpPr>
            <a:spLocks noGrp="1"/>
          </p:cNvSpPr>
          <p:nvPr>
            <p:ph sz="quarter" idx="10"/>
          </p:nvPr>
        </p:nvSpPr>
        <p:spPr/>
        <p:txBody>
          <a:bodyPr/>
          <a:lstStyle/>
          <a:p>
            <a:r>
              <a:rPr lang="en-US" b="1" dirty="0"/>
              <a:t>#</a:t>
            </a:r>
          </a:p>
          <a:p>
            <a:r>
              <a:rPr lang="en-US" b="1" dirty="0"/>
              <a:t># Cookbook Name:: apache</a:t>
            </a:r>
          </a:p>
          <a:p>
            <a:r>
              <a:rPr lang="en-US" b="1" dirty="0"/>
              <a:t># Recipe:: </a:t>
            </a:r>
            <a:r>
              <a:rPr lang="en-US" b="1" dirty="0" err="1"/>
              <a:t>ohai_apache_modules</a:t>
            </a:r>
            <a:endParaRPr lang="en-US" b="1" dirty="0"/>
          </a:p>
          <a:p>
            <a:r>
              <a:rPr lang="en-US" b="1" dirty="0"/>
              <a:t>#</a:t>
            </a:r>
          </a:p>
          <a:p>
            <a:r>
              <a:rPr lang="en-US" b="1" dirty="0"/>
              <a:t># Copyright (c) </a:t>
            </a:r>
            <a:r>
              <a:rPr lang="is-IS" b="1" dirty="0"/>
              <a:t>2017</a:t>
            </a:r>
            <a:r>
              <a:rPr lang="en-US" b="1" dirty="0"/>
              <a:t> The Authors, All Rights Reserved.</a:t>
            </a:r>
          </a:p>
          <a:p>
            <a:r>
              <a:rPr lang="en-US" b="1" dirty="0" err="1"/>
              <a:t>ohai_plugin</a:t>
            </a:r>
            <a:r>
              <a:rPr lang="en-US" b="1" dirty="0"/>
              <a:t> '</a:t>
            </a:r>
            <a:r>
              <a:rPr lang="en-US" b="1" dirty="0" err="1"/>
              <a:t>apache_modules</a:t>
            </a:r>
            <a:r>
              <a:rPr lang="en-US" b="1" dirty="0"/>
              <a:t>'</a:t>
            </a:r>
          </a:p>
        </p:txBody>
      </p:sp>
      <p:sp>
        <p:nvSpPr>
          <p:cNvPr id="4" name="Text Placeholder 3"/>
          <p:cNvSpPr>
            <a:spLocks noGrp="1"/>
          </p:cNvSpPr>
          <p:nvPr>
            <p:ph type="body" sz="quarter" idx="11"/>
          </p:nvPr>
        </p:nvSpPr>
        <p:spPr/>
        <p:txBody>
          <a:bodyPr/>
          <a:lstStyle/>
          <a:p>
            <a:r>
              <a:rPr lang="en-US" dirty="0"/>
              <a:t>~/apache/recipes/</a:t>
            </a:r>
            <a:r>
              <a:rPr lang="en-US" dirty="0" err="1"/>
              <a:t>ohai_apache_modules.rb</a:t>
            </a:r>
            <a:endParaRPr lang="en-US" dirty="0"/>
          </a:p>
        </p:txBody>
      </p:sp>
      <p:sp>
        <p:nvSpPr>
          <p:cNvPr id="6" name="Text Placeholder 5"/>
          <p:cNvSpPr>
            <a:spLocks noGrp="1"/>
          </p:cNvSpPr>
          <p:nvPr>
            <p:ph type="body" sz="quarter" idx="13"/>
          </p:nvPr>
        </p:nvSpPr>
        <p:spPr>
          <a:xfrm>
            <a:off x="1135042" y="4766710"/>
            <a:ext cx="14404273" cy="539582"/>
          </a:xfrm>
        </p:spPr>
        <p:txBody>
          <a:bodyPr/>
          <a:lstStyle/>
          <a:p>
            <a:endParaRPr lang="en-US" dirty="0"/>
          </a:p>
        </p:txBody>
      </p:sp>
    </p:spTree>
    <p:extLst>
      <p:ext uri="{BB962C8B-B14F-4D97-AF65-F5344CB8AC3E}">
        <p14:creationId xmlns:p14="http://schemas.microsoft.com/office/powerpoint/2010/main" val="617936620"/>
      </p:ext>
    </p:extLst>
  </p:cSld>
  <p:clrMapOvr>
    <a:masterClrMapping/>
  </p:clrMapOvr>
  <p:transition spd="med">
    <p:fade/>
  </p:transition>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a:t>
            </a:r>
          </a:p>
          <a:p>
            <a:endParaRPr lang="en-US" b="1" dirty="0"/>
          </a:p>
          <a:p>
            <a:r>
              <a:rPr lang="en-US" b="1" dirty="0"/>
              <a:t>Finished in 3.33 seconds (files took 1.87 seconds to load)</a:t>
            </a:r>
          </a:p>
          <a:p>
            <a:r>
              <a:rPr lang="en-US" b="1" dirty="0"/>
              <a:t>14 examples, 0 failures</a:t>
            </a:r>
          </a:p>
        </p:txBody>
      </p:sp>
      <p:sp>
        <p:nvSpPr>
          <p:cNvPr id="3" name="Text Placeholder 2"/>
          <p:cNvSpPr>
            <a:spLocks noGrp="1"/>
          </p:cNvSpPr>
          <p:nvPr>
            <p:ph type="body" sz="quarter" idx="11"/>
          </p:nvPr>
        </p:nvSpPr>
        <p:spPr/>
        <p:txBody>
          <a:bodyPr/>
          <a:lstStyle/>
          <a:p>
            <a:r>
              <a:rPr lang="en-US" dirty="0"/>
              <a:t>&gt; chef exec </a:t>
            </a:r>
            <a:r>
              <a:rPr lang="en-US" dirty="0" err="1"/>
              <a:t>rspec</a:t>
            </a:r>
            <a:endParaRPr lang="en-US" dirty="0"/>
          </a:p>
        </p:txBody>
      </p:sp>
      <p:sp>
        <p:nvSpPr>
          <p:cNvPr id="5" name="Title 4"/>
          <p:cNvSpPr>
            <a:spLocks noGrp="1"/>
          </p:cNvSpPr>
          <p:nvPr>
            <p:ph type="title"/>
          </p:nvPr>
        </p:nvSpPr>
        <p:spPr/>
        <p:txBody>
          <a:bodyPr/>
          <a:lstStyle/>
          <a:p>
            <a:r>
              <a:rPr lang="en-US" dirty="0"/>
              <a:t>Executing the Tests to See Success</a:t>
            </a:r>
          </a:p>
        </p:txBody>
      </p:sp>
    </p:spTree>
    <p:extLst>
      <p:ext uri="{BB962C8B-B14F-4D97-AF65-F5344CB8AC3E}">
        <p14:creationId xmlns:p14="http://schemas.microsoft.com/office/powerpoint/2010/main" val="1018568363"/>
      </p:ext>
    </p:extLst>
  </p:cSld>
  <p:clrMapOvr>
    <a:masterClrMapping/>
  </p:clrMapOvr>
  <p:transition spd="med">
    <p:fade/>
  </p:transition>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Creating an </a:t>
            </a:r>
            <a:r>
              <a:rPr lang="en-US" dirty="0" err="1"/>
              <a:t>Ohai</a:t>
            </a:r>
            <a:r>
              <a:rPr lang="en-US" dirty="0"/>
              <a:t> Plugin</a:t>
            </a:r>
          </a:p>
        </p:txBody>
      </p:sp>
      <p:sp>
        <p:nvSpPr>
          <p:cNvPr id="3" name="Content Placeholder 2"/>
          <p:cNvSpPr>
            <a:spLocks noGrp="1"/>
          </p:cNvSpPr>
          <p:nvPr>
            <p:ph sz="quarter" idx="11"/>
          </p:nvPr>
        </p:nvSpPr>
        <p:spPr/>
        <p:txBody>
          <a:bodyPr/>
          <a:lstStyle/>
          <a:p>
            <a:r>
              <a:rPr lang="en-US" dirty="0"/>
              <a:t>Being able to learn more about our nodes will make our reporting more powerful and benefit the recipes we write.</a:t>
            </a:r>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Define expectations for the </a:t>
            </a:r>
            <a:r>
              <a:rPr lang="en-US" dirty="0" err="1"/>
              <a:t>Ohai</a:t>
            </a:r>
            <a:r>
              <a:rPr lang="en-US" dirty="0"/>
              <a:t> plugin</a:t>
            </a:r>
          </a:p>
          <a:p>
            <a:pPr marL="342900" indent="-342900">
              <a:buFont typeface="Wingdings" charset="2"/>
              <a:buChar char="ü"/>
            </a:pPr>
            <a:r>
              <a:rPr lang="en-US" dirty="0"/>
              <a:t>Create the </a:t>
            </a:r>
            <a:r>
              <a:rPr lang="en-US" dirty="0" err="1"/>
              <a:t>Ohai</a:t>
            </a:r>
            <a:r>
              <a:rPr lang="en-US" dirty="0"/>
              <a:t> plugin</a:t>
            </a:r>
          </a:p>
          <a:p>
            <a:pPr marL="342900" indent="-342900">
              <a:buFont typeface="Wingdings" charset="2"/>
              <a:buChar char="ü"/>
            </a:pPr>
            <a:r>
              <a:rPr lang="en-US" dirty="0"/>
              <a:t>Define expectations for the recipe to deliver the </a:t>
            </a:r>
            <a:r>
              <a:rPr lang="en-US" dirty="0" err="1"/>
              <a:t>Ohai</a:t>
            </a:r>
            <a:r>
              <a:rPr lang="en-US" dirty="0"/>
              <a:t> plugin</a:t>
            </a:r>
          </a:p>
          <a:p>
            <a:pPr marL="342900" indent="-342900">
              <a:buFont typeface="Wingdings" charset="2"/>
              <a:buChar char="ü"/>
            </a:pPr>
            <a:r>
              <a:rPr lang="en-US" dirty="0"/>
              <a:t>Create the recipe that delivers the </a:t>
            </a:r>
            <a:r>
              <a:rPr lang="en-US" dirty="0" err="1"/>
              <a:t>Ohai</a:t>
            </a:r>
            <a:r>
              <a:rPr lang="en-US" dirty="0"/>
              <a:t> plugin</a:t>
            </a:r>
          </a:p>
          <a:p>
            <a:pPr marL="342900" indent="-342900">
              <a:buFont typeface="Wingdings" charset="2"/>
              <a:buChar char="q"/>
            </a:pPr>
            <a:r>
              <a:rPr lang="en-US" dirty="0"/>
              <a:t>Define an integration test</a:t>
            </a:r>
          </a:p>
          <a:p>
            <a:pPr marL="342900" indent="-342900">
              <a:buFont typeface="Wingdings" charset="2"/>
              <a:buChar char="ü"/>
            </a:pPr>
            <a:endParaRPr lang="en-US" dirty="0"/>
          </a:p>
        </p:txBody>
      </p:sp>
    </p:spTree>
    <p:extLst>
      <p:ext uri="{BB962C8B-B14F-4D97-AF65-F5344CB8AC3E}">
        <p14:creationId xmlns:p14="http://schemas.microsoft.com/office/powerpoint/2010/main" val="49027082"/>
      </p:ext>
    </p:extLst>
  </p:cSld>
  <p:clrMapOvr>
    <a:masterClrMapping/>
  </p:clrMapOvr>
  <p:transition spd="med">
    <p:fade/>
  </p:transition>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Appending the New Recipe to the Suite</a:t>
            </a:r>
          </a:p>
        </p:txBody>
      </p:sp>
      <p:sp>
        <p:nvSpPr>
          <p:cNvPr id="3" name="Content Placeholder 2"/>
          <p:cNvSpPr>
            <a:spLocks noGrp="1"/>
          </p:cNvSpPr>
          <p:nvPr>
            <p:ph sz="quarter" idx="10"/>
          </p:nvPr>
        </p:nvSpPr>
        <p:spPr/>
        <p:txBody>
          <a:bodyPr/>
          <a:lstStyle/>
          <a:p>
            <a:r>
              <a:rPr lang="en-US" b="1" dirty="0"/>
              <a:t># ... TOP OF KITCHEN CONFIGURATION ...</a:t>
            </a:r>
          </a:p>
          <a:p>
            <a:r>
              <a:rPr lang="en-US" b="1" dirty="0"/>
              <a:t>suites:</a:t>
            </a:r>
          </a:p>
          <a:p>
            <a:r>
              <a:rPr lang="en-US" b="1" dirty="0"/>
              <a:t>  - name: default</a:t>
            </a:r>
          </a:p>
          <a:p>
            <a:r>
              <a:rPr lang="en-US" b="1" dirty="0"/>
              <a:t>    </a:t>
            </a:r>
            <a:r>
              <a:rPr lang="en-US" b="1" dirty="0" err="1"/>
              <a:t>run_list</a:t>
            </a:r>
            <a:r>
              <a:rPr lang="en-US" b="1" dirty="0"/>
              <a:t>:</a:t>
            </a:r>
          </a:p>
          <a:p>
            <a:r>
              <a:rPr lang="en-US" b="1" dirty="0"/>
              <a:t>      - recipe[apache::default]</a:t>
            </a:r>
          </a:p>
          <a:p>
            <a:r>
              <a:rPr lang="en-US" b="1" dirty="0"/>
              <a:t>      - recipe[apache::</a:t>
            </a:r>
            <a:r>
              <a:rPr lang="en-US" b="1" dirty="0" err="1"/>
              <a:t>ohai_apache_modules</a:t>
            </a:r>
            <a:r>
              <a:rPr lang="en-US" b="1" dirty="0"/>
              <a:t>]</a:t>
            </a:r>
          </a:p>
          <a:p>
            <a:r>
              <a:rPr lang="en-US" b="1" dirty="0"/>
              <a:t>    verifier:</a:t>
            </a:r>
          </a:p>
          <a:p>
            <a:r>
              <a:rPr lang="en-US" b="1" dirty="0"/>
              <a:t>      </a:t>
            </a:r>
            <a:r>
              <a:rPr lang="en-US" b="1" dirty="0" err="1"/>
              <a:t>inspec_tests</a:t>
            </a:r>
            <a:r>
              <a:rPr lang="en-US" b="1" dirty="0"/>
              <a:t>:</a:t>
            </a:r>
          </a:p>
          <a:p>
            <a:r>
              <a:rPr lang="en-US" b="1" dirty="0"/>
              <a:t>        - test/smoke/default</a:t>
            </a:r>
          </a:p>
          <a:p>
            <a:r>
              <a:rPr lang="en-US" b="1" dirty="0"/>
              <a:t>    attributes:</a:t>
            </a:r>
          </a:p>
        </p:txBody>
      </p:sp>
      <p:sp>
        <p:nvSpPr>
          <p:cNvPr id="4" name="Text Placeholder 3"/>
          <p:cNvSpPr>
            <a:spLocks noGrp="1"/>
          </p:cNvSpPr>
          <p:nvPr>
            <p:ph type="body" sz="quarter" idx="11"/>
          </p:nvPr>
        </p:nvSpPr>
        <p:spPr/>
        <p:txBody>
          <a:bodyPr/>
          <a:lstStyle/>
          <a:p>
            <a:r>
              <a:rPr lang="en-US" dirty="0"/>
              <a:t>~/apache/.</a:t>
            </a:r>
            <a:r>
              <a:rPr lang="en-US" dirty="0" err="1"/>
              <a:t>kitchen.yml</a:t>
            </a:r>
            <a:endParaRPr lang="en-US" dirty="0"/>
          </a:p>
        </p:txBody>
      </p:sp>
      <p:sp>
        <p:nvSpPr>
          <p:cNvPr id="6" name="Text Placeholder 5"/>
          <p:cNvSpPr>
            <a:spLocks noGrp="1"/>
          </p:cNvSpPr>
          <p:nvPr>
            <p:ph type="body" sz="quarter" idx="13"/>
          </p:nvPr>
        </p:nvSpPr>
        <p:spPr>
          <a:xfrm>
            <a:off x="1135042" y="4736151"/>
            <a:ext cx="14404273" cy="624310"/>
          </a:xfrm>
        </p:spPr>
        <p:txBody>
          <a:bodyPr/>
          <a:lstStyle/>
          <a:p>
            <a:endParaRPr lang="en-US" dirty="0"/>
          </a:p>
        </p:txBody>
      </p:sp>
    </p:spTree>
    <p:extLst>
      <p:ext uri="{BB962C8B-B14F-4D97-AF65-F5344CB8AC3E}">
        <p14:creationId xmlns:p14="http://schemas.microsoft.com/office/powerpoint/2010/main" val="970036524"/>
      </p:ext>
    </p:extLst>
  </p:cSld>
  <p:clrMapOvr>
    <a:masterClrMapping/>
  </p:clrMapOvr>
  <p:transition spd="med">
    <p:fade/>
  </p:transition>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000" b="1" dirty="0"/>
              <a:t>-----&gt; Starting Kitchen (v1.19.2)</a:t>
            </a:r>
          </a:p>
          <a:p>
            <a:r>
              <a:rPr lang="en-US" sz="2000" b="1" dirty="0"/>
              <a:t>-----&gt; Converging &lt;default-centos-69&gt;...</a:t>
            </a:r>
          </a:p>
          <a:p>
            <a:r>
              <a:rPr lang="en-US" sz="2000" b="1" dirty="0"/>
              <a:t>       Preparing files for transfer</a:t>
            </a:r>
          </a:p>
          <a:p>
            <a:r>
              <a:rPr lang="en-US" sz="2000" b="1" dirty="0"/>
              <a:t>       Preparing </a:t>
            </a:r>
            <a:r>
              <a:rPr lang="en-US" sz="2000" b="1" dirty="0" err="1"/>
              <a:t>dna.json</a:t>
            </a:r>
            <a:endParaRPr lang="en-US" sz="2000" b="1" dirty="0"/>
          </a:p>
          <a:p>
            <a:r>
              <a:rPr lang="en-US" sz="2000" b="1" dirty="0"/>
              <a:t>       Resolving cookbook dependencies with </a:t>
            </a:r>
            <a:r>
              <a:rPr lang="en-US" sz="2000" b="1" dirty="0" err="1"/>
              <a:t>Berkshelf</a:t>
            </a:r>
            <a:r>
              <a:rPr lang="en-US" sz="2000" b="1" dirty="0"/>
              <a:t> 6.3.1...</a:t>
            </a:r>
          </a:p>
          <a:p>
            <a:r>
              <a:rPr lang="en-US" sz="2000" b="1" dirty="0"/>
              <a:t>       Removing non-cookbook files before transfer</a:t>
            </a:r>
          </a:p>
          <a:p>
            <a:r>
              <a:rPr lang="en-US" sz="2000" b="1" dirty="0"/>
              <a:t>       Preparing </a:t>
            </a:r>
            <a:r>
              <a:rPr lang="en-US" sz="2000" b="1" dirty="0" err="1"/>
              <a:t>validation.pem</a:t>
            </a:r>
            <a:endParaRPr lang="en-US" sz="2000" b="1" dirty="0"/>
          </a:p>
          <a:p>
            <a:r>
              <a:rPr lang="en-US" sz="2000" b="1" dirty="0"/>
              <a:t>       Preparing </a:t>
            </a:r>
            <a:r>
              <a:rPr lang="en-US" sz="2000" b="1" dirty="0" err="1"/>
              <a:t>client.rb</a:t>
            </a:r>
            <a:endParaRPr lang="en-US" sz="2000" b="1" dirty="0"/>
          </a:p>
          <a:p>
            <a:r>
              <a:rPr lang="en-US" sz="2000" b="1" dirty="0"/>
              <a:t>-----&gt; Chef Omnibus installation detected (install only if missing)</a:t>
            </a:r>
          </a:p>
          <a:p>
            <a:r>
              <a:rPr lang="en-US" sz="2000" b="1" dirty="0"/>
              <a:t>       Transferring files to &lt;default-centos-69&gt;</a:t>
            </a:r>
          </a:p>
          <a:p>
            <a:r>
              <a:rPr lang="en-US" sz="2000" b="1" dirty="0"/>
              <a:t>       Starting Chef Client, version 13.8.5</a:t>
            </a:r>
          </a:p>
          <a:p>
            <a:r>
              <a:rPr lang="en-US" sz="2000" b="1" dirty="0"/>
              <a:t>       resolving cookbooks for run list: ["apache::default", "apache::</a:t>
            </a:r>
            <a:r>
              <a:rPr lang="en-US" sz="2000" b="1" dirty="0" err="1"/>
              <a:t>ohai_apache_modu</a:t>
            </a:r>
            <a:r>
              <a:rPr lang="en-US" sz="2000" b="1" dirty="0"/>
              <a:t>           les"]</a:t>
            </a:r>
          </a:p>
          <a:p>
            <a:r>
              <a:rPr lang="en-US" sz="2000" b="1" dirty="0"/>
              <a:t>       Synchronizing Cookbooks:</a:t>
            </a:r>
          </a:p>
        </p:txBody>
      </p:sp>
      <p:sp>
        <p:nvSpPr>
          <p:cNvPr id="3" name="Text Placeholder 2"/>
          <p:cNvSpPr>
            <a:spLocks noGrp="1"/>
          </p:cNvSpPr>
          <p:nvPr>
            <p:ph type="body" sz="quarter" idx="11"/>
          </p:nvPr>
        </p:nvSpPr>
        <p:spPr/>
        <p:txBody>
          <a:bodyPr/>
          <a:lstStyle/>
          <a:p>
            <a:r>
              <a:rPr lang="en-US" dirty="0"/>
              <a:t>&gt; kitchen converge</a:t>
            </a:r>
          </a:p>
        </p:txBody>
      </p:sp>
      <p:sp>
        <p:nvSpPr>
          <p:cNvPr id="4" name="Content Placeholder 3"/>
          <p:cNvSpPr>
            <a:spLocks noGrp="1"/>
          </p:cNvSpPr>
          <p:nvPr>
            <p:ph sz="quarter" idx="12"/>
          </p:nvPr>
        </p:nvSpPr>
        <p:spPr>
          <a:xfrm>
            <a:off x="1121104" y="6787662"/>
            <a:ext cx="14420850" cy="738553"/>
          </a:xfrm>
        </p:spPr>
        <p:txBody>
          <a:bodyPr/>
          <a:lstStyle/>
          <a:p>
            <a:endParaRPr lang="en-US" dirty="0"/>
          </a:p>
        </p:txBody>
      </p:sp>
      <p:sp>
        <p:nvSpPr>
          <p:cNvPr id="5" name="Title 4"/>
          <p:cNvSpPr>
            <a:spLocks noGrp="1"/>
          </p:cNvSpPr>
          <p:nvPr>
            <p:ph type="title"/>
          </p:nvPr>
        </p:nvSpPr>
        <p:spPr/>
        <p:txBody>
          <a:bodyPr/>
          <a:lstStyle/>
          <a:p>
            <a:r>
              <a:rPr lang="en-US" dirty="0"/>
              <a:t>Converging the Updated Default Suite</a:t>
            </a:r>
          </a:p>
        </p:txBody>
      </p:sp>
    </p:spTree>
    <p:extLst>
      <p:ext uri="{BB962C8B-B14F-4D97-AF65-F5344CB8AC3E}">
        <p14:creationId xmlns:p14="http://schemas.microsoft.com/office/powerpoint/2010/main" val="3734536480"/>
      </p:ext>
    </p:extLst>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Kitchen </a:t>
            </a:r>
            <a:r>
              <a:rPr lang="en-US" dirty="0" err="1"/>
              <a:t>Provisioner</a:t>
            </a:r>
            <a:endParaRPr lang="en-US" dirty="0"/>
          </a:p>
        </p:txBody>
      </p:sp>
      <p:sp>
        <p:nvSpPr>
          <p:cNvPr id="3" name="Content Placeholder 2"/>
          <p:cNvSpPr>
            <a:spLocks noGrp="1"/>
          </p:cNvSpPr>
          <p:nvPr>
            <p:ph sz="quarter" idx="10"/>
          </p:nvPr>
        </p:nvSpPr>
        <p:spPr/>
        <p:txBody>
          <a:bodyPr>
            <a:normAutofit lnSpcReduction="10000"/>
          </a:bodyPr>
          <a:lstStyle/>
          <a:p>
            <a:r>
              <a:rPr lang="en-US" dirty="0"/>
              <a:t>---</a:t>
            </a:r>
          </a:p>
          <a:p>
            <a:r>
              <a:rPr lang="en-US" dirty="0"/>
              <a:t>driver:</a:t>
            </a:r>
          </a:p>
          <a:p>
            <a:r>
              <a:rPr lang="en-US"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dirty="0"/>
              <a:t>verifier:</a:t>
            </a:r>
          </a:p>
          <a:p>
            <a:r>
              <a:rPr lang="en-US" dirty="0"/>
              <a:t>  name: </a:t>
            </a:r>
            <a:r>
              <a:rPr lang="en-US" dirty="0" err="1"/>
              <a:t>inspec</a:t>
            </a:r>
            <a:endParaRPr lang="en-US" dirty="0"/>
          </a:p>
          <a:p>
            <a:endParaRPr lang="en-US" dirty="0"/>
          </a:p>
          <a:p>
            <a:r>
              <a:rPr lang="en-US" dirty="0"/>
              <a:t>platforms:</a:t>
            </a:r>
          </a:p>
          <a:p>
            <a:r>
              <a:rPr lang="en-US" dirty="0"/>
              <a:t>  - name: ubuntu-16.04</a:t>
            </a:r>
          </a:p>
          <a:p>
            <a:r>
              <a:rPr lang="en-US" dirty="0"/>
              <a:t>  - name: centos-7.3</a:t>
            </a:r>
          </a:p>
        </p:txBody>
      </p:sp>
      <p:sp>
        <p:nvSpPr>
          <p:cNvPr id="4" name="Content Placeholder 3"/>
          <p:cNvSpPr>
            <a:spLocks noGrp="1"/>
          </p:cNvSpPr>
          <p:nvPr>
            <p:ph sz="quarter" idx="12"/>
          </p:nvPr>
        </p:nvSpPr>
        <p:spPr/>
        <p:txBody>
          <a:bodyPr/>
          <a:lstStyle/>
          <a:p>
            <a:r>
              <a:rPr lang="en-US" dirty="0"/>
              <a:t>This tells Test Kitchen how to run Chef, to apply the code in our cookbook to the machine under test.</a:t>
            </a:r>
          </a:p>
          <a:p>
            <a:endParaRPr lang="en-US" dirty="0"/>
          </a:p>
          <a:p>
            <a:r>
              <a:rPr lang="en-US" dirty="0"/>
              <a:t>The default and simplest approach is to use </a:t>
            </a:r>
            <a:r>
              <a:rPr lang="en-US" dirty="0" err="1">
                <a:cs typeface="Courier New" panose="02070309020205020404" pitchFamily="49" charset="0"/>
              </a:rPr>
              <a:t>chef_zero</a:t>
            </a:r>
            <a:r>
              <a:rPr lang="en-US" dirty="0"/>
              <a:t>.</a:t>
            </a:r>
            <a:endParaRPr lang="en-US" dirty="0">
              <a:cs typeface="Courier New" panose="02070309020205020404" pitchFamily="49" charset="0"/>
            </a:endParaRPr>
          </a:p>
        </p:txBody>
      </p:sp>
      <p:sp>
        <p:nvSpPr>
          <p:cNvPr id="7" name="Rectangle 6"/>
          <p:cNvSpPr/>
          <p:nvPr/>
        </p:nvSpPr>
        <p:spPr bwMode="auto">
          <a:xfrm>
            <a:off x="609600" y="3767161"/>
            <a:ext cx="7311251" cy="546931"/>
          </a:xfrm>
          <a:prstGeom prst="rect">
            <a:avLst/>
          </a:prstGeom>
          <a:solidFill>
            <a:schemeClr val="accent1">
              <a:alpha val="25000"/>
            </a:schemeClr>
          </a:solidFill>
          <a:ln>
            <a:solidFill>
              <a:schemeClr val="accent1">
                <a:lumMod val="75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00789644"/>
      </p:ext>
    </p:extLst>
  </p:cSld>
  <p:clrMapOvr>
    <a:masterClrMapping/>
  </p:clrMapOvr>
  <p:transition spd="med">
    <p:fade/>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an Expectation for the Plugin</a:t>
            </a:r>
          </a:p>
        </p:txBody>
      </p:sp>
      <p:sp>
        <p:nvSpPr>
          <p:cNvPr id="3" name="Content Placeholder 2"/>
          <p:cNvSpPr>
            <a:spLocks noGrp="1"/>
          </p:cNvSpPr>
          <p:nvPr>
            <p:ph sz="quarter" idx="10"/>
          </p:nvPr>
        </p:nvSpPr>
        <p:spPr/>
        <p:txBody>
          <a:bodyPr/>
          <a:lstStyle/>
          <a:p>
            <a:r>
              <a:rPr lang="en-US" b="1" dirty="0" err="1"/>
              <a:t>plugin_directory</a:t>
            </a:r>
            <a:r>
              <a:rPr lang="en-US" b="1" dirty="0"/>
              <a:t> = '/</a:t>
            </a:r>
            <a:r>
              <a:rPr lang="en-US" b="1" dirty="0" err="1"/>
              <a:t>tmp</a:t>
            </a:r>
            <a:r>
              <a:rPr lang="en-US" b="1" dirty="0"/>
              <a:t>/kitchen/</a:t>
            </a:r>
            <a:r>
              <a:rPr lang="en-US" b="1" dirty="0" err="1"/>
              <a:t>ohai</a:t>
            </a:r>
            <a:r>
              <a:rPr lang="en-US" b="1" dirty="0"/>
              <a:t>/plugins'</a:t>
            </a:r>
          </a:p>
          <a:p>
            <a:endParaRPr lang="en-US" b="1" dirty="0"/>
          </a:p>
          <a:p>
            <a:r>
              <a:rPr lang="en-US" b="1" dirty="0"/>
              <a:t>describe command("</a:t>
            </a:r>
            <a:r>
              <a:rPr lang="en-US" b="1" dirty="0" err="1"/>
              <a:t>ohai</a:t>
            </a:r>
            <a:r>
              <a:rPr lang="en-US" b="1" dirty="0"/>
              <a:t> -d #{</a:t>
            </a:r>
            <a:r>
              <a:rPr lang="en-US" b="1" dirty="0" err="1"/>
              <a:t>plugin_directory</a:t>
            </a:r>
            <a:r>
              <a:rPr lang="en-US" b="1" dirty="0"/>
              <a:t>} apache") do</a:t>
            </a:r>
          </a:p>
          <a:p>
            <a:r>
              <a:rPr lang="en-US" b="1" dirty="0"/>
              <a:t>  its(:</a:t>
            </a:r>
            <a:r>
              <a:rPr lang="en-US" b="1" dirty="0" err="1"/>
              <a:t>stdout</a:t>
            </a:r>
            <a:r>
              <a:rPr lang="en-US" b="1" dirty="0"/>
              <a:t>) { should match(/</a:t>
            </a:r>
            <a:r>
              <a:rPr lang="en-US" b="1" dirty="0" err="1"/>
              <a:t>core_module</a:t>
            </a:r>
            <a:r>
              <a:rPr lang="en-US" b="1" dirty="0"/>
              <a:t>/) }</a:t>
            </a:r>
          </a:p>
          <a:p>
            <a:r>
              <a:rPr lang="en-US" b="1" dirty="0"/>
              <a:t>end</a:t>
            </a:r>
          </a:p>
        </p:txBody>
      </p:sp>
      <p:sp>
        <p:nvSpPr>
          <p:cNvPr id="4" name="Text Placeholder 3"/>
          <p:cNvSpPr>
            <a:spLocks noGrp="1"/>
          </p:cNvSpPr>
          <p:nvPr>
            <p:ph type="body" sz="quarter" idx="11"/>
          </p:nvPr>
        </p:nvSpPr>
        <p:spPr/>
        <p:txBody>
          <a:bodyPr/>
          <a:lstStyle/>
          <a:p>
            <a:r>
              <a:rPr lang="en-US" dirty="0"/>
              <a:t>~/apache/test/smoke/default/</a:t>
            </a:r>
            <a:r>
              <a:rPr lang="en-US" dirty="0" err="1"/>
              <a:t>ohai_apache_modules.rb</a:t>
            </a:r>
            <a:endParaRPr lang="en-US" dirty="0"/>
          </a:p>
        </p:txBody>
      </p:sp>
    </p:spTree>
    <p:extLst>
      <p:ext uri="{BB962C8B-B14F-4D97-AF65-F5344CB8AC3E}">
        <p14:creationId xmlns:p14="http://schemas.microsoft.com/office/powerpoint/2010/main" val="2003418142"/>
      </p:ext>
    </p:extLst>
  </p:cSld>
  <p:clrMapOvr>
    <a:masterClrMapping/>
  </p:clrMapOvr>
  <p:transition spd="med">
    <p:fade/>
  </p:transition>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b="1" dirty="0"/>
              <a:t>Target:  ssh://kitchen@localhost:32769</a:t>
            </a:r>
          </a:p>
          <a:p>
            <a:endParaRPr lang="en-US" sz="2400" b="1" dirty="0"/>
          </a:p>
          <a:p>
            <a:endParaRPr lang="en-US" sz="2400" b="1" dirty="0"/>
          </a:p>
          <a:p>
            <a:r>
              <a:rPr lang="en-US" sz="2400" b="1" dirty="0"/>
              <a:t>  Command curl</a:t>
            </a:r>
          </a:p>
          <a:p>
            <a:r>
              <a:rPr lang="en-US" sz="2400" b="1" dirty="0"/>
              <a:t>     ✔  http://localhost </a:t>
            </a:r>
            <a:r>
              <a:rPr lang="en-US" sz="2400" b="1" dirty="0" err="1"/>
              <a:t>stdout</a:t>
            </a:r>
            <a:r>
              <a:rPr lang="en-US" sz="2400" b="1" dirty="0"/>
              <a:t> should match /Welcome users/</a:t>
            </a:r>
          </a:p>
          <a:p>
            <a:r>
              <a:rPr lang="en-US" sz="2400" b="1" dirty="0"/>
              <a:t>  Command curl</a:t>
            </a:r>
          </a:p>
          <a:p>
            <a:r>
              <a:rPr lang="en-US" sz="2400" b="1" dirty="0"/>
              <a:t>     ✔  http://localhost:8080 </a:t>
            </a:r>
            <a:r>
              <a:rPr lang="en-US" sz="2400" b="1" dirty="0" err="1"/>
              <a:t>stdout</a:t>
            </a:r>
            <a:r>
              <a:rPr lang="en-US" sz="2400" b="1" dirty="0"/>
              <a:t> should match /Welcome admins/</a:t>
            </a:r>
          </a:p>
          <a:p>
            <a:r>
              <a:rPr lang="en-US" sz="2400" b="1" dirty="0"/>
              <a:t>  Command </a:t>
            </a:r>
            <a:r>
              <a:rPr lang="en-US" sz="2400" b="1" dirty="0" err="1"/>
              <a:t>ohai</a:t>
            </a:r>
            <a:endParaRPr lang="en-US" sz="2400" b="1" dirty="0"/>
          </a:p>
          <a:p>
            <a:r>
              <a:rPr lang="en-US" sz="2400" b="1" dirty="0"/>
              <a:t>     ✔  -d /</a:t>
            </a:r>
            <a:r>
              <a:rPr lang="en-US" sz="2400" b="1" dirty="0" err="1"/>
              <a:t>tmp</a:t>
            </a:r>
            <a:r>
              <a:rPr lang="en-US" sz="2400" b="1" dirty="0"/>
              <a:t>/kitchen/</a:t>
            </a:r>
            <a:r>
              <a:rPr lang="en-US" sz="2400" b="1" dirty="0" err="1"/>
              <a:t>ohai</a:t>
            </a:r>
            <a:r>
              <a:rPr lang="en-US" sz="2400" b="1" dirty="0"/>
              <a:t>/plugins apache </a:t>
            </a:r>
            <a:r>
              <a:rPr lang="en-US" sz="2400" b="1" dirty="0" err="1"/>
              <a:t>stdout</a:t>
            </a:r>
            <a:r>
              <a:rPr lang="en-US" sz="2400" b="1" dirty="0"/>
              <a:t> should match /</a:t>
            </a:r>
            <a:r>
              <a:rPr lang="en-US" sz="2400" b="1" dirty="0" err="1"/>
              <a:t>core_module</a:t>
            </a:r>
            <a:r>
              <a:rPr lang="en-US" sz="2400" b="1" dirty="0"/>
              <a:t>/</a:t>
            </a:r>
          </a:p>
          <a:p>
            <a:endParaRPr lang="en-US" sz="2400" b="1" dirty="0"/>
          </a:p>
          <a:p>
            <a:r>
              <a:rPr lang="en-US" sz="2400" b="1" dirty="0"/>
              <a:t>Test Summary: 3 successful, 0 failures, 0 skipped</a:t>
            </a:r>
          </a:p>
        </p:txBody>
      </p:sp>
      <p:sp>
        <p:nvSpPr>
          <p:cNvPr id="3" name="Text Placeholder 2"/>
          <p:cNvSpPr>
            <a:spLocks noGrp="1"/>
          </p:cNvSpPr>
          <p:nvPr>
            <p:ph type="body" sz="quarter" idx="11"/>
          </p:nvPr>
        </p:nvSpPr>
        <p:spPr/>
        <p:txBody>
          <a:bodyPr/>
          <a:lstStyle/>
          <a:p>
            <a:r>
              <a:rPr lang="en-US" dirty="0"/>
              <a:t>&gt; kitchen verify</a:t>
            </a:r>
          </a:p>
        </p:txBody>
      </p:sp>
      <p:sp>
        <p:nvSpPr>
          <p:cNvPr id="4" name="Content Placeholder 3"/>
          <p:cNvSpPr>
            <a:spLocks noGrp="1"/>
          </p:cNvSpPr>
          <p:nvPr>
            <p:ph sz="quarter" idx="12"/>
          </p:nvPr>
        </p:nvSpPr>
        <p:spPr>
          <a:xfrm>
            <a:off x="1121104" y="5608099"/>
            <a:ext cx="14420850" cy="969437"/>
          </a:xfrm>
        </p:spPr>
        <p:txBody>
          <a:bodyPr/>
          <a:lstStyle/>
          <a:p>
            <a:endParaRPr lang="en-US" dirty="0"/>
          </a:p>
        </p:txBody>
      </p:sp>
      <p:sp>
        <p:nvSpPr>
          <p:cNvPr id="5" name="Title 4"/>
          <p:cNvSpPr>
            <a:spLocks noGrp="1"/>
          </p:cNvSpPr>
          <p:nvPr>
            <p:ph type="title"/>
          </p:nvPr>
        </p:nvSpPr>
        <p:spPr/>
        <p:txBody>
          <a:bodyPr/>
          <a:lstStyle/>
          <a:p>
            <a:r>
              <a:rPr lang="en-US" dirty="0"/>
              <a:t>Verifying the New Expectation</a:t>
            </a:r>
          </a:p>
        </p:txBody>
      </p:sp>
    </p:spTree>
    <p:extLst>
      <p:ext uri="{BB962C8B-B14F-4D97-AF65-F5344CB8AC3E}">
        <p14:creationId xmlns:p14="http://schemas.microsoft.com/office/powerpoint/2010/main" val="1011817208"/>
      </p:ext>
    </p:extLst>
  </p:cSld>
  <p:clrMapOvr>
    <a:masterClrMapping/>
  </p:clrMapOvr>
  <p:transition spd="med">
    <p:fade/>
  </p:transition>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Creating an </a:t>
            </a:r>
            <a:r>
              <a:rPr lang="en-US" dirty="0" err="1"/>
              <a:t>Ohai</a:t>
            </a:r>
            <a:r>
              <a:rPr lang="en-US" dirty="0"/>
              <a:t> Plugin</a:t>
            </a:r>
          </a:p>
        </p:txBody>
      </p:sp>
      <p:sp>
        <p:nvSpPr>
          <p:cNvPr id="3" name="Content Placeholder 2"/>
          <p:cNvSpPr>
            <a:spLocks noGrp="1"/>
          </p:cNvSpPr>
          <p:nvPr>
            <p:ph sz="quarter" idx="11"/>
          </p:nvPr>
        </p:nvSpPr>
        <p:spPr/>
        <p:txBody>
          <a:bodyPr/>
          <a:lstStyle/>
          <a:p>
            <a:r>
              <a:rPr lang="en-US" dirty="0"/>
              <a:t>Being able to learn more about our nodes will make our reporting more powerful and benefit the recipes we write.</a:t>
            </a:r>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Define expectations for the </a:t>
            </a:r>
            <a:r>
              <a:rPr lang="en-US" dirty="0" err="1"/>
              <a:t>Ohai</a:t>
            </a:r>
            <a:r>
              <a:rPr lang="en-US" dirty="0"/>
              <a:t> plugin</a:t>
            </a:r>
          </a:p>
          <a:p>
            <a:pPr marL="342900" indent="-342900">
              <a:buFont typeface="Wingdings" charset="2"/>
              <a:buChar char="ü"/>
            </a:pPr>
            <a:r>
              <a:rPr lang="en-US" dirty="0"/>
              <a:t>Create the </a:t>
            </a:r>
            <a:r>
              <a:rPr lang="en-US" dirty="0" err="1"/>
              <a:t>Ohai</a:t>
            </a:r>
            <a:r>
              <a:rPr lang="en-US" dirty="0"/>
              <a:t> plugin</a:t>
            </a:r>
          </a:p>
          <a:p>
            <a:pPr marL="342900" indent="-342900">
              <a:buFont typeface="Wingdings" charset="2"/>
              <a:buChar char="ü"/>
            </a:pPr>
            <a:r>
              <a:rPr lang="en-US" dirty="0"/>
              <a:t>Define expectations for the recipe to deliver the </a:t>
            </a:r>
            <a:r>
              <a:rPr lang="en-US" dirty="0" err="1"/>
              <a:t>Ohai</a:t>
            </a:r>
            <a:r>
              <a:rPr lang="en-US" dirty="0"/>
              <a:t> plugin</a:t>
            </a:r>
          </a:p>
          <a:p>
            <a:pPr marL="342900" indent="-342900">
              <a:buFont typeface="Wingdings" charset="2"/>
              <a:buChar char="ü"/>
            </a:pPr>
            <a:r>
              <a:rPr lang="en-US" dirty="0"/>
              <a:t>Create the recipe that delivers the </a:t>
            </a:r>
            <a:r>
              <a:rPr lang="en-US" dirty="0" err="1"/>
              <a:t>Ohai</a:t>
            </a:r>
            <a:r>
              <a:rPr lang="en-US" dirty="0"/>
              <a:t> plugin</a:t>
            </a:r>
          </a:p>
          <a:p>
            <a:pPr marL="342900" indent="-342900">
              <a:buFont typeface="Wingdings" charset="2"/>
              <a:buChar char="ü"/>
            </a:pPr>
            <a:r>
              <a:rPr lang="en-US" dirty="0"/>
              <a:t>Define an integration test</a:t>
            </a:r>
          </a:p>
        </p:txBody>
      </p:sp>
    </p:spTree>
    <p:extLst>
      <p:ext uri="{BB962C8B-B14F-4D97-AF65-F5344CB8AC3E}">
        <p14:creationId xmlns:p14="http://schemas.microsoft.com/office/powerpoint/2010/main" val="349100700"/>
      </p:ext>
    </p:extLst>
  </p:cSld>
  <p:clrMapOvr>
    <a:masterClrMapping/>
  </p:clrMapOvr>
  <p:transition spd="med">
    <p:fade/>
  </p:transition>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Q&amp;A</a:t>
            </a:r>
          </a:p>
        </p:txBody>
      </p:sp>
      <p:sp>
        <p:nvSpPr>
          <p:cNvPr id="3" name="Subtitle 2"/>
          <p:cNvSpPr>
            <a:spLocks noGrp="1"/>
          </p:cNvSpPr>
          <p:nvPr>
            <p:ph type="subTitle" idx="1"/>
          </p:nvPr>
        </p:nvSpPr>
        <p:spPr/>
        <p:txBody>
          <a:bodyPr/>
          <a:lstStyle/>
          <a:p>
            <a:r>
              <a:rPr lang="en-US" dirty="0"/>
              <a:t>What questions can we answer for you?</a:t>
            </a:r>
          </a:p>
        </p:txBody>
      </p:sp>
    </p:spTree>
    <p:extLst>
      <p:ext uri="{BB962C8B-B14F-4D97-AF65-F5344CB8AC3E}">
        <p14:creationId xmlns:p14="http://schemas.microsoft.com/office/powerpoint/2010/main" val="923945765"/>
      </p:ext>
    </p:extLst>
  </p:cSld>
  <p:clrMapOvr>
    <a:masterClrMapping/>
  </p:clrMapOvr>
  <p:transition spd="med">
    <p:fade/>
  </p:transition>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5283307"/>
      </p:ext>
    </p:extLst>
  </p:cSld>
  <p:clrMapOvr>
    <a:masterClrMapping/>
  </p:clrMapOvr>
  <p:transition spd="med">
    <p:fade/>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Tuning </a:t>
            </a:r>
            <a:r>
              <a:rPr lang="en-US" dirty="0" err="1"/>
              <a:t>Ohai</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88456520"/>
      </p:ext>
    </p:extLst>
  </p:cSld>
  <p:clrMapOvr>
    <a:masterClrMapping/>
  </p:clrMapOvr>
  <p:transition spd="med">
    <p:fade/>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Text Placeholder 2"/>
          <p:cNvSpPr>
            <a:spLocks noGrp="1"/>
          </p:cNvSpPr>
          <p:nvPr>
            <p:ph type="body" sz="quarter" idx="12"/>
          </p:nvPr>
        </p:nvSpPr>
        <p:spPr/>
        <p:txBody>
          <a:bodyPr/>
          <a:lstStyle/>
          <a:p>
            <a:r>
              <a:rPr lang="en-US" dirty="0"/>
              <a:t>After completing this module, you should be able to:</a:t>
            </a:r>
          </a:p>
          <a:p>
            <a:endParaRPr lang="en-US" dirty="0"/>
          </a:p>
          <a:p>
            <a:pPr marL="457200" indent="-457200">
              <a:buFont typeface="Wingdings" charset="2"/>
              <a:buChar char="Ø"/>
            </a:pPr>
            <a:r>
              <a:rPr lang="en-US" dirty="0"/>
              <a:t>Describe how you configure the node to automatically load </a:t>
            </a:r>
            <a:r>
              <a:rPr lang="en-US" dirty="0" err="1"/>
              <a:t>ohai</a:t>
            </a:r>
            <a:r>
              <a:rPr lang="en-US" dirty="0"/>
              <a:t> plugins</a:t>
            </a:r>
          </a:p>
          <a:p>
            <a:pPr marL="457200" indent="-457200">
              <a:buFont typeface="Wingdings" charset="2"/>
              <a:buChar char="Ø"/>
            </a:pPr>
            <a:r>
              <a:rPr lang="en-US" dirty="0"/>
              <a:t>Describe how to enable </a:t>
            </a:r>
            <a:r>
              <a:rPr lang="en-US" dirty="0" err="1"/>
              <a:t>ohai</a:t>
            </a:r>
            <a:r>
              <a:rPr lang="en-US" dirty="0"/>
              <a:t> hints</a:t>
            </a:r>
          </a:p>
          <a:p>
            <a:pPr marL="457200" indent="-457200">
              <a:buFont typeface="Wingdings" charset="2"/>
              <a:buChar char="Ø"/>
            </a:pPr>
            <a:r>
              <a:rPr lang="en-US" dirty="0"/>
              <a:t>Describe how to remove plugins that you do not want executed</a:t>
            </a:r>
          </a:p>
          <a:p>
            <a:pPr marL="457200" indent="-457200">
              <a:buFont typeface="Wingdings" charset="2"/>
              <a:buChar char="Ø"/>
            </a:pPr>
            <a:r>
              <a:rPr lang="en-US" dirty="0"/>
              <a:t>Describe where you can fine more information about better </a:t>
            </a:r>
            <a:r>
              <a:rPr lang="en-US" dirty="0" err="1"/>
              <a:t>Ohai</a:t>
            </a:r>
            <a:r>
              <a:rPr lang="en-US" dirty="0"/>
              <a:t> performance</a:t>
            </a:r>
          </a:p>
        </p:txBody>
      </p:sp>
    </p:spTree>
    <p:extLst>
      <p:ext uri="{BB962C8B-B14F-4D97-AF65-F5344CB8AC3E}">
        <p14:creationId xmlns:p14="http://schemas.microsoft.com/office/powerpoint/2010/main" val="1406624552"/>
      </p:ext>
    </p:extLst>
  </p:cSld>
  <p:clrMapOvr>
    <a:masterClrMapping/>
  </p:clrMapOvr>
  <p:transition spd="med">
    <p:fade/>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Run </a:t>
            </a:r>
            <a:r>
              <a:rPr lang="en-US" dirty="0" err="1"/>
              <a:t>Ohai</a:t>
            </a:r>
            <a:r>
              <a:rPr lang="en-US" dirty="0"/>
              <a:t> Smoother</a:t>
            </a:r>
          </a:p>
        </p:txBody>
      </p:sp>
      <p:sp>
        <p:nvSpPr>
          <p:cNvPr id="3" name="Content Placeholder 2"/>
          <p:cNvSpPr>
            <a:spLocks noGrp="1"/>
          </p:cNvSpPr>
          <p:nvPr>
            <p:ph sz="quarter" idx="11"/>
          </p:nvPr>
        </p:nvSpPr>
        <p:spPr/>
        <p:txBody>
          <a:bodyPr/>
          <a:lstStyle/>
          <a:p>
            <a:r>
              <a:rPr lang="en-US" dirty="0"/>
              <a:t>There are a few more things to learn about </a:t>
            </a:r>
            <a:r>
              <a:rPr lang="en-US" dirty="0" err="1"/>
              <a:t>Ohai</a:t>
            </a:r>
            <a:r>
              <a:rPr lang="en-US" dirty="0"/>
              <a:t> that could help increase performance.</a:t>
            </a:r>
          </a:p>
        </p:txBody>
      </p:sp>
      <p:sp>
        <p:nvSpPr>
          <p:cNvPr id="4" name="Text Placeholder 3"/>
          <p:cNvSpPr>
            <a:spLocks noGrp="1"/>
          </p:cNvSpPr>
          <p:nvPr>
            <p:ph type="body" sz="quarter" idx="10"/>
          </p:nvPr>
        </p:nvSpPr>
        <p:spPr/>
        <p:txBody>
          <a:bodyPr/>
          <a:lstStyle/>
          <a:p>
            <a:pPr marL="457200" indent="-457200">
              <a:buFont typeface="Wingdings" charset="2"/>
              <a:buChar char="q"/>
            </a:pPr>
            <a:r>
              <a:rPr lang="en-US" dirty="0"/>
              <a:t>Configure the node to automatically load </a:t>
            </a:r>
            <a:r>
              <a:rPr lang="en-US" dirty="0" err="1"/>
              <a:t>ohai</a:t>
            </a:r>
            <a:r>
              <a:rPr lang="en-US" dirty="0"/>
              <a:t> plugins</a:t>
            </a:r>
          </a:p>
          <a:p>
            <a:pPr marL="457200" indent="-457200">
              <a:buFont typeface="Wingdings" charset="2"/>
              <a:buChar char="q"/>
            </a:pPr>
            <a:r>
              <a:rPr lang="en-US" dirty="0"/>
              <a:t>Enable </a:t>
            </a:r>
            <a:r>
              <a:rPr lang="en-US" dirty="0" err="1"/>
              <a:t>ohai</a:t>
            </a:r>
            <a:r>
              <a:rPr lang="en-US" dirty="0"/>
              <a:t> hints</a:t>
            </a:r>
          </a:p>
          <a:p>
            <a:pPr marL="457200" indent="-457200">
              <a:buFont typeface="Wingdings" charset="2"/>
              <a:buChar char="q"/>
            </a:pPr>
            <a:r>
              <a:rPr lang="en-US" dirty="0"/>
              <a:t>Remove plugins that you do not want executed</a:t>
            </a:r>
          </a:p>
          <a:p>
            <a:pPr marL="457200" indent="-457200">
              <a:buFont typeface="Wingdings" charset="2"/>
              <a:buChar char="q"/>
            </a:pPr>
            <a:r>
              <a:rPr lang="en-US" dirty="0"/>
              <a:t>Choose only the plugins you want executed</a:t>
            </a:r>
          </a:p>
          <a:p>
            <a:pPr marL="342900" indent="-342900">
              <a:buFont typeface="Wingdings" charset="2"/>
              <a:buChar char="q"/>
            </a:pPr>
            <a:endParaRPr lang="en-US" dirty="0"/>
          </a:p>
        </p:txBody>
      </p:sp>
    </p:spTree>
    <p:extLst>
      <p:ext uri="{BB962C8B-B14F-4D97-AF65-F5344CB8AC3E}">
        <p14:creationId xmlns:p14="http://schemas.microsoft.com/office/powerpoint/2010/main" val="186644585"/>
      </p:ext>
    </p:extLst>
  </p:cSld>
  <p:clrMapOvr>
    <a:masterClrMapping/>
  </p:clrMapOvr>
  <p:transition spd="med">
    <p:fade/>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Node Configuration File</a:t>
            </a:r>
          </a:p>
        </p:txBody>
      </p:sp>
      <p:sp>
        <p:nvSpPr>
          <p:cNvPr id="3" name="Subtitle 2"/>
          <p:cNvSpPr>
            <a:spLocks noGrp="1"/>
          </p:cNvSpPr>
          <p:nvPr>
            <p:ph type="subTitle" idx="1"/>
          </p:nvPr>
        </p:nvSpPr>
        <p:spPr/>
        <p:txBody>
          <a:bodyPr/>
          <a:lstStyle/>
          <a:p>
            <a:r>
              <a:rPr lang="en-US" dirty="0"/>
              <a:t>All nodes have a configuration file that contain details about node, overrides, and other data. This is the </a:t>
            </a:r>
            <a:r>
              <a:rPr lang="en-US" dirty="0" err="1"/>
              <a:t>client.rb</a:t>
            </a:r>
            <a:r>
              <a:rPr lang="en-US" dirty="0"/>
              <a:t> file on the node.</a:t>
            </a:r>
          </a:p>
        </p:txBody>
      </p:sp>
    </p:spTree>
    <p:extLst>
      <p:ext uri="{BB962C8B-B14F-4D97-AF65-F5344CB8AC3E}">
        <p14:creationId xmlns:p14="http://schemas.microsoft.com/office/powerpoint/2010/main" val="500462959"/>
      </p:ext>
    </p:extLst>
  </p:cSld>
  <p:clrMapOvr>
    <a:masterClrMapping/>
  </p:clrMapOvr>
  <p:transition spd="med">
    <p:fade/>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40"/>
          <p:cNvSpPr/>
          <p:nvPr/>
        </p:nvSpPr>
        <p:spPr>
          <a:xfrm>
            <a:off x="400050" y="1028700"/>
            <a:ext cx="15455900" cy="7086600"/>
          </a:xfrm>
          <a:prstGeom prst="rect">
            <a:avLst/>
          </a:prstGeom>
          <a:blipFill>
            <a:blip r:embed="rId3" cstate="print"/>
            <a:stretch>
              <a:fillRect/>
            </a:stretch>
          </a:blipFill>
        </p:spPr>
        <p:txBody>
          <a:bodyPr wrap="square" lIns="0" tIns="0" rIns="0" bIns="0" rtlCol="0"/>
          <a:lstStyle/>
          <a:p>
            <a:endParaRPr/>
          </a:p>
        </p:txBody>
      </p:sp>
      <p:sp>
        <p:nvSpPr>
          <p:cNvPr id="2" name="Title 1"/>
          <p:cNvSpPr>
            <a:spLocks noGrp="1"/>
          </p:cNvSpPr>
          <p:nvPr>
            <p:ph type="title"/>
          </p:nvPr>
        </p:nvSpPr>
        <p:spPr/>
        <p:txBody>
          <a:bodyPr/>
          <a:lstStyle/>
          <a:p>
            <a:r>
              <a:rPr lang="en-US" dirty="0"/>
              <a:t>The Anatomy of a chef-client Run</a:t>
            </a:r>
          </a:p>
        </p:txBody>
      </p:sp>
    </p:spTree>
    <p:extLst>
      <p:ext uri="{BB962C8B-B14F-4D97-AF65-F5344CB8AC3E}">
        <p14:creationId xmlns:p14="http://schemas.microsoft.com/office/powerpoint/2010/main" val="519532733"/>
      </p:ext>
    </p:extLst>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Kitchen Verifier</a:t>
            </a:r>
          </a:p>
        </p:txBody>
      </p:sp>
      <p:sp>
        <p:nvSpPr>
          <p:cNvPr id="3" name="Content Placeholder 2"/>
          <p:cNvSpPr>
            <a:spLocks noGrp="1"/>
          </p:cNvSpPr>
          <p:nvPr>
            <p:ph sz="quarter" idx="10"/>
          </p:nvPr>
        </p:nvSpPr>
        <p:spPr/>
        <p:txBody>
          <a:bodyPr>
            <a:normAutofit lnSpcReduction="10000"/>
          </a:bodyPr>
          <a:lstStyle/>
          <a:p>
            <a:r>
              <a:rPr lang="en-US" dirty="0"/>
              <a:t>---</a:t>
            </a:r>
          </a:p>
          <a:p>
            <a:r>
              <a:rPr lang="en-US" dirty="0"/>
              <a:t>driver:</a:t>
            </a:r>
          </a:p>
          <a:p>
            <a:r>
              <a:rPr lang="en-US"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dirty="0"/>
              <a:t>verifier:</a:t>
            </a:r>
          </a:p>
          <a:p>
            <a:r>
              <a:rPr lang="en-US" dirty="0"/>
              <a:t>  name: </a:t>
            </a:r>
            <a:r>
              <a:rPr lang="en-US" dirty="0" err="1"/>
              <a:t>inspec</a:t>
            </a:r>
            <a:endParaRPr lang="en-US" dirty="0"/>
          </a:p>
          <a:p>
            <a:endParaRPr lang="en-US" dirty="0"/>
          </a:p>
          <a:p>
            <a:r>
              <a:rPr lang="en-US" dirty="0"/>
              <a:t>platforms:</a:t>
            </a:r>
          </a:p>
          <a:p>
            <a:r>
              <a:rPr lang="en-US" dirty="0"/>
              <a:t>  - name: ubuntu-16.04</a:t>
            </a:r>
          </a:p>
          <a:p>
            <a:r>
              <a:rPr lang="en-US" dirty="0"/>
              <a:t>  - name: centos-7.3</a:t>
            </a:r>
          </a:p>
        </p:txBody>
      </p:sp>
      <p:sp>
        <p:nvSpPr>
          <p:cNvPr id="4" name="Content Placeholder 3"/>
          <p:cNvSpPr>
            <a:spLocks noGrp="1"/>
          </p:cNvSpPr>
          <p:nvPr>
            <p:ph sz="quarter" idx="12"/>
          </p:nvPr>
        </p:nvSpPr>
        <p:spPr/>
        <p:txBody>
          <a:bodyPr/>
          <a:lstStyle/>
          <a:p>
            <a:r>
              <a:rPr lang="en-US" dirty="0"/>
              <a:t>This is the framework that is used to verify the state of the system meets the expectations defined.</a:t>
            </a:r>
            <a:endParaRPr lang="en-US" dirty="0">
              <a:latin typeface="Courier New" panose="02070309020205020404" pitchFamily="49" charset="0"/>
              <a:cs typeface="Courier New" panose="02070309020205020404" pitchFamily="49" charset="0"/>
            </a:endParaRPr>
          </a:p>
        </p:txBody>
      </p:sp>
      <p:sp>
        <p:nvSpPr>
          <p:cNvPr id="7" name="Rectangle 6"/>
          <p:cNvSpPr/>
          <p:nvPr/>
        </p:nvSpPr>
        <p:spPr bwMode="auto">
          <a:xfrm>
            <a:off x="609600" y="5191715"/>
            <a:ext cx="7311251" cy="552593"/>
          </a:xfrm>
          <a:prstGeom prst="rect">
            <a:avLst/>
          </a:prstGeom>
          <a:solidFill>
            <a:schemeClr val="accent1">
              <a:alpha val="25000"/>
            </a:schemeClr>
          </a:solidFill>
          <a:ln>
            <a:solidFill>
              <a:schemeClr val="accent1">
                <a:lumMod val="75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64149783"/>
      </p:ext>
    </p:extLst>
  </p:cSld>
  <p:clrMapOvr>
    <a:masterClrMapping/>
  </p:clrMapOvr>
  <p:transition spd="med">
    <p:fade/>
  </p:transition>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chef-client cookbook</a:t>
            </a:r>
          </a:p>
        </p:txBody>
      </p:sp>
      <p:sp>
        <p:nvSpPr>
          <p:cNvPr id="3" name="Subtitle 2"/>
          <p:cNvSpPr>
            <a:spLocks noGrp="1"/>
          </p:cNvSpPr>
          <p:nvPr>
            <p:ph type="subTitle" idx="1"/>
          </p:nvPr>
        </p:nvSpPr>
        <p:spPr>
          <a:xfrm>
            <a:off x="1671638" y="3271838"/>
            <a:ext cx="12319000" cy="3931067"/>
          </a:xfrm>
        </p:spPr>
        <p:txBody>
          <a:bodyPr/>
          <a:lstStyle/>
          <a:p>
            <a:r>
              <a:rPr lang="en-US" dirty="0"/>
              <a:t>The chef-client cookbook contains a number of useful recipes:</a:t>
            </a:r>
          </a:p>
          <a:p>
            <a:endParaRPr lang="en-US" dirty="0"/>
          </a:p>
          <a:p>
            <a:pPr marL="457200" indent="-457200">
              <a:buFont typeface="Arial" charset="0"/>
              <a:buChar char="•"/>
            </a:pPr>
            <a:r>
              <a:rPr lang="en-US" dirty="0"/>
              <a:t>service (default)</a:t>
            </a:r>
          </a:p>
          <a:p>
            <a:r>
              <a:rPr lang="en-US" dirty="0"/>
              <a:t>	</a:t>
            </a:r>
            <a:r>
              <a:rPr lang="en-US" sz="2400" dirty="0">
                <a:solidFill>
                  <a:schemeClr val="bg1">
                    <a:lumMod val="50000"/>
                  </a:schemeClr>
                </a:solidFill>
              </a:rPr>
              <a:t>Run chef-client as a service, converging at a periodic interval</a:t>
            </a:r>
          </a:p>
          <a:p>
            <a:pPr marL="457200" indent="-457200">
              <a:buFont typeface="Arial" charset="0"/>
              <a:buChar char="•"/>
            </a:pPr>
            <a:r>
              <a:rPr lang="en-US" dirty="0" err="1"/>
              <a:t>delete_validation</a:t>
            </a:r>
            <a:endParaRPr lang="en-US" dirty="0"/>
          </a:p>
          <a:p>
            <a:r>
              <a:rPr lang="en-US" dirty="0"/>
              <a:t>	</a:t>
            </a:r>
            <a:r>
              <a:rPr lang="en-US" sz="2400" dirty="0">
                <a:solidFill>
                  <a:schemeClr val="bg1">
                    <a:lumMod val="50000"/>
                  </a:schemeClr>
                </a:solidFill>
              </a:rPr>
              <a:t>Remove the organization validation key [SECURITY ISSUE]</a:t>
            </a:r>
          </a:p>
          <a:p>
            <a:pPr marL="457200" indent="-457200">
              <a:buFont typeface="Arial" charset="0"/>
              <a:buChar char="•"/>
            </a:pPr>
            <a:r>
              <a:rPr lang="en-US" dirty="0" err="1"/>
              <a:t>config</a:t>
            </a:r>
            <a:endParaRPr lang="en-US" dirty="0"/>
          </a:p>
          <a:p>
            <a:r>
              <a:rPr lang="en-US" dirty="0"/>
              <a:t>	</a:t>
            </a:r>
            <a:r>
              <a:rPr lang="en-US" sz="2400" dirty="0">
                <a:solidFill>
                  <a:schemeClr val="bg1">
                    <a:lumMod val="50000"/>
                  </a:schemeClr>
                </a:solidFill>
              </a:rPr>
              <a:t>Define node configuration</a:t>
            </a:r>
          </a:p>
          <a:p>
            <a:endParaRPr lang="en-US" dirty="0"/>
          </a:p>
        </p:txBody>
      </p:sp>
      <p:sp>
        <p:nvSpPr>
          <p:cNvPr id="4" name="TextBox 3"/>
          <p:cNvSpPr txBox="1"/>
          <p:nvPr/>
        </p:nvSpPr>
        <p:spPr bwMode="white">
          <a:xfrm>
            <a:off x="3253205" y="7475621"/>
            <a:ext cx="9673390" cy="541602"/>
          </a:xfrm>
          <a:prstGeom prst="rect">
            <a:avLst/>
          </a:prstGeom>
        </p:spPr>
        <p:txBody>
          <a:bodyPr vert="horz" wrap="square" lIns="91440" tIns="91440" rIns="91440" bIns="91440" rtlCol="0">
            <a:normAutofit lnSpcReduction="10000"/>
          </a:bodyPr>
          <a:lstStyle/>
          <a:p>
            <a:pPr algn="ctr"/>
            <a:r>
              <a:rPr lang="en-US" b="1" dirty="0">
                <a:hlinkClick r:id="rId3"/>
              </a:rPr>
              <a:t>https://supermarket.chef.io/cookbooks/chef-client</a:t>
            </a:r>
            <a:endParaRPr lang="en-US" b="1" dirty="0"/>
          </a:p>
        </p:txBody>
      </p:sp>
    </p:spTree>
    <p:extLst>
      <p:ext uri="{BB962C8B-B14F-4D97-AF65-F5344CB8AC3E}">
        <p14:creationId xmlns:p14="http://schemas.microsoft.com/office/powerpoint/2010/main" val="61949817"/>
      </p:ext>
    </p:extLst>
  </p:cSld>
  <p:clrMapOvr>
    <a:masterClrMapping/>
  </p:clrMapOvr>
  <p:transition spd="med">
    <p:fade/>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Viewing the chef-client </a:t>
            </a:r>
            <a:r>
              <a:rPr lang="en-US" dirty="0" err="1"/>
              <a:t>config</a:t>
            </a:r>
            <a:r>
              <a:rPr lang="en-US" dirty="0"/>
              <a:t> Recipe</a:t>
            </a:r>
          </a:p>
        </p:txBody>
      </p:sp>
      <p:sp>
        <p:nvSpPr>
          <p:cNvPr id="3" name="Content Placeholder 2"/>
          <p:cNvSpPr>
            <a:spLocks noGrp="1"/>
          </p:cNvSpPr>
          <p:nvPr>
            <p:ph sz="quarter" idx="10"/>
          </p:nvPr>
        </p:nvSpPr>
        <p:spPr/>
        <p:txBody>
          <a:bodyPr>
            <a:noAutofit/>
          </a:bodyPr>
          <a:lstStyle/>
          <a:p>
            <a:r>
              <a:rPr lang="en-US" sz="2000" b="1" dirty="0">
                <a:latin typeface="Courier New" charset="0"/>
                <a:ea typeface="Courier New" charset="0"/>
                <a:cs typeface="Courier New" charset="0"/>
              </a:rPr>
              <a:t># ... OTHER RESOURCES ...</a:t>
            </a:r>
          </a:p>
          <a:p>
            <a:r>
              <a:rPr lang="en-US" sz="2000" b="1" dirty="0">
                <a:latin typeface="Courier New" charset="0"/>
                <a:ea typeface="Courier New" charset="0"/>
                <a:cs typeface="Courier New" charset="0"/>
              </a:rPr>
              <a:t>template "#{node['</a:t>
            </a:r>
            <a:r>
              <a:rPr lang="en-US" sz="2000" b="1" dirty="0" err="1">
                <a:latin typeface="Courier New" charset="0"/>
                <a:ea typeface="Courier New" charset="0"/>
                <a:cs typeface="Courier New" charset="0"/>
              </a:rPr>
              <a:t>chef_client</a:t>
            </a:r>
            <a:r>
              <a:rPr lang="en-US" sz="2000" b="1" dirty="0">
                <a:latin typeface="Courier New" charset="0"/>
                <a:ea typeface="Courier New" charset="0"/>
                <a:cs typeface="Courier New" charset="0"/>
              </a:rPr>
              <a:t>']['</a:t>
            </a:r>
            <a:r>
              <a:rPr lang="en-US" sz="2000" b="1" dirty="0" err="1">
                <a:latin typeface="Courier New" charset="0"/>
                <a:ea typeface="Courier New" charset="0"/>
                <a:cs typeface="Courier New" charset="0"/>
              </a:rPr>
              <a:t>conf_dir</a:t>
            </a:r>
            <a:r>
              <a:rPr lang="en-US" sz="2000" b="1" dirty="0">
                <a:latin typeface="Courier New" charset="0"/>
                <a:ea typeface="Courier New" charset="0"/>
                <a:cs typeface="Courier New" charset="0"/>
              </a:rPr>
              <a:t>']}/</a:t>
            </a:r>
            <a:r>
              <a:rPr lang="en-US" sz="2000" b="1" dirty="0" err="1">
                <a:latin typeface="Courier New" charset="0"/>
                <a:ea typeface="Courier New" charset="0"/>
                <a:cs typeface="Courier New" charset="0"/>
              </a:rPr>
              <a:t>client.rb</a:t>
            </a:r>
            <a:r>
              <a:rPr lang="en-US" sz="2000" b="1" dirty="0">
                <a:latin typeface="Courier New" charset="0"/>
                <a:ea typeface="Courier New" charset="0"/>
                <a:cs typeface="Courier New" charset="0"/>
              </a:rPr>
              <a:t>" do</a:t>
            </a:r>
          </a:p>
          <a:p>
            <a:r>
              <a:rPr lang="en-US" sz="2000" b="1" dirty="0">
                <a:latin typeface="Courier New" charset="0"/>
                <a:ea typeface="Courier New" charset="0"/>
                <a:cs typeface="Courier New" charset="0"/>
              </a:rPr>
              <a:t>  source '</a:t>
            </a:r>
            <a:r>
              <a:rPr lang="en-US" sz="2000" b="1" dirty="0" err="1">
                <a:latin typeface="Courier New" charset="0"/>
                <a:ea typeface="Courier New" charset="0"/>
                <a:cs typeface="Courier New" charset="0"/>
              </a:rPr>
              <a:t>client.rb.erb</a:t>
            </a:r>
            <a:r>
              <a:rPr lang="en-US" sz="2000" b="1" dirty="0">
                <a:latin typeface="Courier New" charset="0"/>
                <a:ea typeface="Courier New" charset="0"/>
                <a:cs typeface="Courier New" charset="0"/>
              </a:rPr>
              <a:t>'</a:t>
            </a:r>
          </a:p>
          <a:p>
            <a:r>
              <a:rPr lang="en-US" sz="2000" b="1" dirty="0">
                <a:latin typeface="Courier New" charset="0"/>
                <a:ea typeface="Courier New" charset="0"/>
                <a:cs typeface="Courier New" charset="0"/>
              </a:rPr>
              <a:t>  owner </a:t>
            </a:r>
            <a:r>
              <a:rPr lang="en-US" sz="2000" b="1" dirty="0" err="1">
                <a:latin typeface="Courier New" charset="0"/>
                <a:ea typeface="Courier New" charset="0"/>
                <a:cs typeface="Courier New" charset="0"/>
              </a:rPr>
              <a:t>d_owner</a:t>
            </a:r>
            <a:endParaRPr lang="en-US" sz="2000" b="1" dirty="0">
              <a:latin typeface="Courier New" charset="0"/>
              <a:ea typeface="Courier New" charset="0"/>
              <a:cs typeface="Courier New" charset="0"/>
            </a:endParaRPr>
          </a:p>
          <a:p>
            <a:r>
              <a:rPr lang="en-US" sz="2000" b="1" dirty="0">
                <a:latin typeface="Courier New" charset="0"/>
                <a:ea typeface="Courier New" charset="0"/>
                <a:cs typeface="Courier New" charset="0"/>
              </a:rPr>
              <a:t>  group node['</a:t>
            </a:r>
            <a:r>
              <a:rPr lang="en-US" sz="2000" b="1" dirty="0" err="1">
                <a:latin typeface="Courier New" charset="0"/>
                <a:ea typeface="Courier New" charset="0"/>
                <a:cs typeface="Courier New" charset="0"/>
              </a:rPr>
              <a:t>root_group</a:t>
            </a:r>
            <a:r>
              <a:rPr lang="en-US" sz="2000" b="1" dirty="0">
                <a:latin typeface="Courier New" charset="0"/>
                <a:ea typeface="Courier New" charset="0"/>
                <a:cs typeface="Courier New" charset="0"/>
              </a:rPr>
              <a:t>']</a:t>
            </a:r>
          </a:p>
          <a:p>
            <a:r>
              <a:rPr lang="en-US" sz="2000" b="1" dirty="0">
                <a:latin typeface="Courier New" charset="0"/>
                <a:ea typeface="Courier New" charset="0"/>
                <a:cs typeface="Courier New" charset="0"/>
              </a:rPr>
              <a:t>  mode '0644'</a:t>
            </a:r>
          </a:p>
          <a:p>
            <a:r>
              <a:rPr lang="en-US" sz="2000" b="1" dirty="0">
                <a:latin typeface="Courier New" charset="0"/>
                <a:ea typeface="Courier New" charset="0"/>
                <a:cs typeface="Courier New" charset="0"/>
              </a:rPr>
              <a:t>  variables(</a:t>
            </a:r>
          </a:p>
          <a:p>
            <a:r>
              <a:rPr lang="en-US" sz="2000" b="1" dirty="0">
                <a:latin typeface="Courier New" charset="0"/>
                <a:ea typeface="Courier New" charset="0"/>
                <a:cs typeface="Courier New" charset="0"/>
              </a:rPr>
              <a:t>    </a:t>
            </a:r>
            <a:r>
              <a:rPr lang="en-US" sz="2000" b="1" dirty="0" err="1">
                <a:latin typeface="Courier New" charset="0"/>
                <a:ea typeface="Courier New" charset="0"/>
                <a:cs typeface="Courier New" charset="0"/>
              </a:rPr>
              <a:t>chef_config</a:t>
            </a:r>
            <a:r>
              <a:rPr lang="en-US" sz="2000" b="1" dirty="0">
                <a:latin typeface="Courier New" charset="0"/>
                <a:ea typeface="Courier New" charset="0"/>
                <a:cs typeface="Courier New" charset="0"/>
              </a:rPr>
              <a:t>: node['</a:t>
            </a:r>
            <a:r>
              <a:rPr lang="en-US" sz="2000" b="1" dirty="0" err="1">
                <a:latin typeface="Courier New" charset="0"/>
                <a:ea typeface="Courier New" charset="0"/>
                <a:cs typeface="Courier New" charset="0"/>
              </a:rPr>
              <a:t>chef_client</a:t>
            </a:r>
            <a:r>
              <a:rPr lang="en-US" sz="2000" b="1" dirty="0">
                <a:latin typeface="Courier New" charset="0"/>
                <a:ea typeface="Courier New" charset="0"/>
                <a:cs typeface="Courier New" charset="0"/>
              </a:rPr>
              <a:t>']['config'],</a:t>
            </a:r>
          </a:p>
          <a:p>
            <a:r>
              <a:rPr lang="en-US" sz="2000" b="1" dirty="0">
                <a:latin typeface="Courier New" charset="0"/>
                <a:ea typeface="Courier New" charset="0"/>
                <a:cs typeface="Courier New" charset="0"/>
              </a:rPr>
              <a:t>    </a:t>
            </a:r>
            <a:r>
              <a:rPr lang="en-US" sz="2000" b="1" dirty="0" err="1">
                <a:latin typeface="Courier New" charset="0"/>
                <a:ea typeface="Courier New" charset="0"/>
                <a:cs typeface="Courier New" charset="0"/>
              </a:rPr>
              <a:t>chef_requires</a:t>
            </a:r>
            <a:r>
              <a:rPr lang="en-US" sz="2000" b="1" dirty="0">
                <a:latin typeface="Courier New" charset="0"/>
                <a:ea typeface="Courier New" charset="0"/>
                <a:cs typeface="Courier New" charset="0"/>
              </a:rPr>
              <a:t>: </a:t>
            </a:r>
            <a:r>
              <a:rPr lang="en-US" sz="2000" b="1" dirty="0" err="1">
                <a:latin typeface="Courier New" charset="0"/>
                <a:ea typeface="Courier New" charset="0"/>
                <a:cs typeface="Courier New" charset="0"/>
              </a:rPr>
              <a:t>chef_requires</a:t>
            </a:r>
            <a:r>
              <a:rPr lang="en-US" sz="2000" b="1" dirty="0">
                <a:latin typeface="Courier New" charset="0"/>
                <a:ea typeface="Courier New" charset="0"/>
                <a:cs typeface="Courier New" charset="0"/>
              </a:rPr>
              <a:t>,</a:t>
            </a:r>
          </a:p>
          <a:p>
            <a:r>
              <a:rPr lang="en-US" sz="2000" b="1" dirty="0">
                <a:latin typeface="Courier New" charset="0"/>
                <a:ea typeface="Courier New" charset="0"/>
                <a:cs typeface="Courier New" charset="0"/>
              </a:rPr>
              <a:t>    </a:t>
            </a:r>
            <a:r>
              <a:rPr lang="en-US" sz="2000" b="1" dirty="0" err="1">
                <a:latin typeface="Courier New" charset="0"/>
                <a:ea typeface="Courier New" charset="0"/>
                <a:cs typeface="Courier New" charset="0"/>
              </a:rPr>
              <a:t>ohai_disabled_plugins</a:t>
            </a:r>
            <a:r>
              <a:rPr lang="en-US" sz="2000" b="1" dirty="0">
                <a:latin typeface="Courier New" charset="0"/>
                <a:ea typeface="Courier New" charset="0"/>
                <a:cs typeface="Courier New" charset="0"/>
              </a:rPr>
              <a:t>: node['</a:t>
            </a:r>
            <a:r>
              <a:rPr lang="en-US" sz="2000" b="1" dirty="0" err="1">
                <a:latin typeface="Courier New" charset="0"/>
                <a:ea typeface="Courier New" charset="0"/>
                <a:cs typeface="Courier New" charset="0"/>
              </a:rPr>
              <a:t>ohai</a:t>
            </a:r>
            <a:r>
              <a:rPr lang="en-US" sz="2000" b="1" dirty="0">
                <a:latin typeface="Courier New" charset="0"/>
                <a:ea typeface="Courier New" charset="0"/>
                <a:cs typeface="Courier New" charset="0"/>
              </a:rPr>
              <a:t>']['</a:t>
            </a:r>
            <a:r>
              <a:rPr lang="en-US" sz="2000" b="1" dirty="0" err="1">
                <a:latin typeface="Courier New" charset="0"/>
                <a:ea typeface="Courier New" charset="0"/>
                <a:cs typeface="Courier New" charset="0"/>
              </a:rPr>
              <a:t>disabled_plugins</a:t>
            </a:r>
            <a:r>
              <a:rPr lang="en-US" sz="2000" b="1" dirty="0">
                <a:latin typeface="Courier New" charset="0"/>
                <a:ea typeface="Courier New" charset="0"/>
                <a:cs typeface="Courier New" charset="0"/>
              </a:rPr>
              <a:t>'],</a:t>
            </a:r>
          </a:p>
          <a:p>
            <a:r>
              <a:rPr lang="en-US" sz="2000" b="1" dirty="0">
                <a:latin typeface="Courier New" charset="0"/>
                <a:ea typeface="Courier New" charset="0"/>
                <a:cs typeface="Courier New" charset="0"/>
              </a:rPr>
              <a:t>    </a:t>
            </a:r>
            <a:r>
              <a:rPr lang="en-US" sz="2000" b="1" dirty="0" err="1">
                <a:latin typeface="Courier New" charset="0"/>
                <a:ea typeface="Courier New" charset="0"/>
                <a:cs typeface="Courier New" charset="0"/>
              </a:rPr>
              <a:t>start_handlers</a:t>
            </a:r>
            <a:r>
              <a:rPr lang="en-US" sz="2000" b="1" dirty="0">
                <a:latin typeface="Courier New" charset="0"/>
                <a:ea typeface="Courier New" charset="0"/>
                <a:cs typeface="Courier New" charset="0"/>
              </a:rPr>
              <a:t>: node['</a:t>
            </a:r>
            <a:r>
              <a:rPr lang="en-US" sz="2000" b="1" dirty="0" err="1">
                <a:latin typeface="Courier New" charset="0"/>
                <a:ea typeface="Courier New" charset="0"/>
                <a:cs typeface="Courier New" charset="0"/>
              </a:rPr>
              <a:t>chef_client</a:t>
            </a:r>
            <a:r>
              <a:rPr lang="en-US" sz="2000" b="1" dirty="0">
                <a:latin typeface="Courier New" charset="0"/>
                <a:ea typeface="Courier New" charset="0"/>
                <a:cs typeface="Courier New" charset="0"/>
              </a:rPr>
              <a:t>']['config']['</a:t>
            </a:r>
            <a:r>
              <a:rPr lang="en-US" sz="2000" b="1" dirty="0" err="1">
                <a:latin typeface="Courier New" charset="0"/>
                <a:ea typeface="Courier New" charset="0"/>
                <a:cs typeface="Courier New" charset="0"/>
              </a:rPr>
              <a:t>start_handlers</a:t>
            </a:r>
            <a:r>
              <a:rPr lang="en-US" sz="2000" b="1" dirty="0">
                <a:latin typeface="Courier New" charset="0"/>
                <a:ea typeface="Courier New" charset="0"/>
                <a:cs typeface="Courier New" charset="0"/>
              </a:rPr>
              <a:t>'],</a:t>
            </a:r>
          </a:p>
          <a:p>
            <a:r>
              <a:rPr lang="en-US" sz="2000" b="1" dirty="0">
                <a:latin typeface="Courier New" charset="0"/>
                <a:ea typeface="Courier New" charset="0"/>
                <a:cs typeface="Courier New" charset="0"/>
              </a:rPr>
              <a:t>    </a:t>
            </a:r>
            <a:r>
              <a:rPr lang="en-US" sz="2000" b="1" dirty="0" err="1">
                <a:latin typeface="Courier New" charset="0"/>
                <a:ea typeface="Courier New" charset="0"/>
                <a:cs typeface="Courier New" charset="0"/>
              </a:rPr>
              <a:t>report_handlers</a:t>
            </a:r>
            <a:r>
              <a:rPr lang="en-US" sz="2000" b="1" dirty="0">
                <a:latin typeface="Courier New" charset="0"/>
                <a:ea typeface="Courier New" charset="0"/>
                <a:cs typeface="Courier New" charset="0"/>
              </a:rPr>
              <a:t>: node['</a:t>
            </a:r>
            <a:r>
              <a:rPr lang="en-US" sz="2000" b="1" dirty="0" err="1">
                <a:latin typeface="Courier New" charset="0"/>
                <a:ea typeface="Courier New" charset="0"/>
                <a:cs typeface="Courier New" charset="0"/>
              </a:rPr>
              <a:t>chef_client</a:t>
            </a:r>
            <a:r>
              <a:rPr lang="en-US" sz="2000" b="1" dirty="0">
                <a:latin typeface="Courier New" charset="0"/>
                <a:ea typeface="Courier New" charset="0"/>
                <a:cs typeface="Courier New" charset="0"/>
              </a:rPr>
              <a:t>']['config']['</a:t>
            </a:r>
            <a:r>
              <a:rPr lang="en-US" sz="2000" b="1" dirty="0" err="1">
                <a:latin typeface="Courier New" charset="0"/>
                <a:ea typeface="Courier New" charset="0"/>
                <a:cs typeface="Courier New" charset="0"/>
              </a:rPr>
              <a:t>report_handlers</a:t>
            </a:r>
            <a:r>
              <a:rPr lang="en-US" sz="2000" b="1" dirty="0">
                <a:latin typeface="Courier New" charset="0"/>
                <a:ea typeface="Courier New" charset="0"/>
                <a:cs typeface="Courier New" charset="0"/>
              </a:rPr>
              <a:t>'],</a:t>
            </a:r>
          </a:p>
          <a:p>
            <a:r>
              <a:rPr lang="en-US" sz="2000" b="1" dirty="0">
                <a:latin typeface="Courier New" charset="0"/>
                <a:ea typeface="Courier New" charset="0"/>
                <a:cs typeface="Courier New" charset="0"/>
              </a:rPr>
              <a:t>    </a:t>
            </a:r>
            <a:r>
              <a:rPr lang="en-US" sz="2000" b="1" dirty="0" err="1">
                <a:latin typeface="Courier New" charset="0"/>
                <a:ea typeface="Courier New" charset="0"/>
                <a:cs typeface="Courier New" charset="0"/>
              </a:rPr>
              <a:t>exception_handlers</a:t>
            </a:r>
            <a:r>
              <a:rPr lang="en-US" sz="2000" b="1" dirty="0">
                <a:latin typeface="Courier New" charset="0"/>
                <a:ea typeface="Courier New" charset="0"/>
                <a:cs typeface="Courier New" charset="0"/>
              </a:rPr>
              <a:t>: node['</a:t>
            </a:r>
            <a:r>
              <a:rPr lang="en-US" sz="2000" b="1" dirty="0" err="1">
                <a:latin typeface="Courier New" charset="0"/>
                <a:ea typeface="Courier New" charset="0"/>
                <a:cs typeface="Courier New" charset="0"/>
              </a:rPr>
              <a:t>chef_client</a:t>
            </a:r>
            <a:r>
              <a:rPr lang="en-US" sz="2000" b="1" dirty="0">
                <a:latin typeface="Courier New" charset="0"/>
                <a:ea typeface="Courier New" charset="0"/>
                <a:cs typeface="Courier New" charset="0"/>
              </a:rPr>
              <a:t>']['config']['</a:t>
            </a:r>
            <a:r>
              <a:rPr lang="en-US" sz="2000" b="1" dirty="0" err="1">
                <a:latin typeface="Courier New" charset="0"/>
                <a:ea typeface="Courier New" charset="0"/>
                <a:cs typeface="Courier New" charset="0"/>
              </a:rPr>
              <a:t>exception_handlers</a:t>
            </a:r>
            <a:r>
              <a:rPr lang="en-US" sz="2000" b="1" dirty="0">
                <a:latin typeface="Courier New" charset="0"/>
                <a:ea typeface="Courier New" charset="0"/>
                <a:cs typeface="Courier New" charset="0"/>
              </a:rPr>
              <a:t>']</a:t>
            </a:r>
          </a:p>
          <a:p>
            <a:r>
              <a:rPr lang="en-US" sz="2000" b="1" dirty="0">
                <a:latin typeface="Courier New" charset="0"/>
                <a:ea typeface="Courier New" charset="0"/>
                <a:cs typeface="Courier New" charset="0"/>
              </a:rPr>
              <a:t>  )</a:t>
            </a:r>
          </a:p>
        </p:txBody>
      </p:sp>
      <p:sp>
        <p:nvSpPr>
          <p:cNvPr id="4" name="Text Placeholder 3"/>
          <p:cNvSpPr>
            <a:spLocks noGrp="1"/>
          </p:cNvSpPr>
          <p:nvPr>
            <p:ph type="body" sz="quarter" idx="11"/>
          </p:nvPr>
        </p:nvSpPr>
        <p:spPr/>
        <p:txBody>
          <a:bodyPr/>
          <a:lstStyle/>
          <a:p>
            <a:r>
              <a:rPr lang="en-US" dirty="0"/>
              <a:t>~/cookbooks/chef-client/recipes/</a:t>
            </a:r>
            <a:r>
              <a:rPr lang="en-US" dirty="0" err="1"/>
              <a:t>config.rb</a:t>
            </a:r>
            <a:endParaRPr lang="en-US" dirty="0"/>
          </a:p>
        </p:txBody>
      </p:sp>
      <p:sp>
        <p:nvSpPr>
          <p:cNvPr id="7" name="Rectangle 6"/>
          <p:cNvSpPr/>
          <p:nvPr/>
        </p:nvSpPr>
        <p:spPr bwMode="auto">
          <a:xfrm>
            <a:off x="1121104" y="2884911"/>
            <a:ext cx="14422528" cy="451847"/>
          </a:xfrm>
          <a:prstGeom prst="rect">
            <a:avLst/>
          </a:prstGeom>
          <a:solidFill>
            <a:schemeClr val="accent1">
              <a:alpha val="3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815671521"/>
      </p:ext>
    </p:extLst>
  </p:cSld>
  <p:clrMapOvr>
    <a:masterClrMapping/>
  </p:clrMapOvr>
  <p:transition spd="med">
    <p:fade/>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0"/>
          </p:nvPr>
        </p:nvSpPr>
        <p:spPr/>
        <p:txBody>
          <a:bodyPr>
            <a:normAutofit/>
          </a:bodyPr>
          <a:lstStyle/>
          <a:p>
            <a:r>
              <a:rPr lang="en-US" sz="2400" b="1" dirty="0">
                <a:latin typeface="Courier New" charset="0"/>
                <a:ea typeface="Courier New" charset="0"/>
                <a:cs typeface="Courier New" charset="0"/>
              </a:rPr>
              <a:t># ... OTHER STATEMENTS ...</a:t>
            </a:r>
          </a:p>
          <a:p>
            <a:endParaRPr lang="en-US" sz="2400" b="1" dirty="0">
              <a:latin typeface="Courier New" charset="0"/>
              <a:ea typeface="Courier New" charset="0"/>
              <a:cs typeface="Courier New" charset="0"/>
            </a:endParaRPr>
          </a:p>
          <a:p>
            <a:r>
              <a:rPr lang="en-US" sz="2400" b="1" dirty="0">
                <a:latin typeface="Courier New" charset="0"/>
                <a:ea typeface="Courier New" charset="0"/>
                <a:cs typeface="Courier New" charset="0"/>
              </a:rPr>
              <a:t>&lt;% unless node["</a:t>
            </a:r>
            <a:r>
              <a:rPr lang="en-US" sz="2400" b="1" dirty="0" err="1">
                <a:latin typeface="Courier New" charset="0"/>
                <a:ea typeface="Courier New" charset="0"/>
                <a:cs typeface="Courier New" charset="0"/>
              </a:rPr>
              <a:t>ohai</a:t>
            </a:r>
            <a:r>
              <a:rPr lang="en-US" sz="2400" b="1" dirty="0">
                <a:latin typeface="Courier New" charset="0"/>
                <a:ea typeface="Courier New" charset="0"/>
                <a:cs typeface="Courier New" charset="0"/>
              </a:rPr>
              <a:t>"]["</a:t>
            </a:r>
            <a:r>
              <a:rPr lang="en-US" sz="2400" b="1" dirty="0" err="1">
                <a:latin typeface="Courier New" charset="0"/>
                <a:ea typeface="Courier New" charset="0"/>
                <a:cs typeface="Courier New" charset="0"/>
              </a:rPr>
              <a:t>plugin_path</a:t>
            </a:r>
            <a:r>
              <a:rPr lang="en-US" sz="2400" b="1" dirty="0">
                <a:latin typeface="Courier New" charset="0"/>
                <a:ea typeface="Courier New" charset="0"/>
                <a:cs typeface="Courier New" charset="0"/>
              </a:rPr>
              <a:t>"].nil? -%&gt;</a:t>
            </a:r>
          </a:p>
          <a:p>
            <a:r>
              <a:rPr lang="en-US" sz="2400" b="1" dirty="0" err="1">
                <a:latin typeface="Courier New" charset="0"/>
                <a:ea typeface="Courier New" charset="0"/>
                <a:cs typeface="Courier New" charset="0"/>
              </a:rPr>
              <a:t>ohai.plugin_path</a:t>
            </a:r>
            <a:r>
              <a:rPr lang="en-US" sz="2400" b="1" dirty="0">
                <a:latin typeface="Courier New" charset="0"/>
                <a:ea typeface="Courier New" charset="0"/>
                <a:cs typeface="Courier New" charset="0"/>
              </a:rPr>
              <a:t> &lt;&lt; "&lt;%= node["</a:t>
            </a:r>
            <a:r>
              <a:rPr lang="en-US" sz="2400" b="1" dirty="0" err="1">
                <a:latin typeface="Courier New" charset="0"/>
                <a:ea typeface="Courier New" charset="0"/>
                <a:cs typeface="Courier New" charset="0"/>
              </a:rPr>
              <a:t>ohai</a:t>
            </a:r>
            <a:r>
              <a:rPr lang="en-US" sz="2400" b="1" dirty="0">
                <a:latin typeface="Courier New" charset="0"/>
                <a:ea typeface="Courier New" charset="0"/>
                <a:cs typeface="Courier New" charset="0"/>
              </a:rPr>
              <a:t>"]["</a:t>
            </a:r>
            <a:r>
              <a:rPr lang="en-US" sz="2400" b="1" dirty="0" err="1">
                <a:latin typeface="Courier New" charset="0"/>
                <a:ea typeface="Courier New" charset="0"/>
                <a:cs typeface="Courier New" charset="0"/>
              </a:rPr>
              <a:t>plugin_path</a:t>
            </a:r>
            <a:r>
              <a:rPr lang="en-US" sz="2400" b="1" dirty="0">
                <a:latin typeface="Courier New" charset="0"/>
                <a:ea typeface="Courier New" charset="0"/>
                <a:cs typeface="Courier New" charset="0"/>
              </a:rPr>
              <a:t>"] %&gt;"</a:t>
            </a:r>
          </a:p>
          <a:p>
            <a:r>
              <a:rPr lang="en-US" sz="2400" b="1" dirty="0">
                <a:latin typeface="Courier New" charset="0"/>
                <a:ea typeface="Courier New" charset="0"/>
                <a:cs typeface="Courier New" charset="0"/>
              </a:rPr>
              <a:t>&lt;% end -%&gt;</a:t>
            </a:r>
          </a:p>
          <a:p>
            <a:r>
              <a:rPr lang="en-US" sz="2400" b="1" dirty="0">
                <a:latin typeface="Courier New" charset="0"/>
                <a:ea typeface="Courier New" charset="0"/>
                <a:cs typeface="Courier New" charset="0"/>
              </a:rPr>
              <a:t>&lt;% unless @</a:t>
            </a:r>
            <a:r>
              <a:rPr lang="en-US" sz="2400" b="1" dirty="0" err="1">
                <a:latin typeface="Courier New" charset="0"/>
                <a:ea typeface="Courier New" charset="0"/>
                <a:cs typeface="Courier New" charset="0"/>
              </a:rPr>
              <a:t>ohai_disabled_plugins.empty</a:t>
            </a:r>
            <a:r>
              <a:rPr lang="en-US" sz="2400" b="1" dirty="0">
                <a:latin typeface="Courier New" charset="0"/>
                <a:ea typeface="Courier New" charset="0"/>
                <a:cs typeface="Courier New" charset="0"/>
              </a:rPr>
              <a:t>? -%&gt;</a:t>
            </a:r>
          </a:p>
          <a:p>
            <a:r>
              <a:rPr lang="en-US" sz="2400" b="1" dirty="0" err="1">
                <a:latin typeface="Courier New" charset="0"/>
                <a:ea typeface="Courier New" charset="0"/>
                <a:cs typeface="Courier New" charset="0"/>
              </a:rPr>
              <a:t>ohai.disabled_plugins</a:t>
            </a:r>
            <a:r>
              <a:rPr lang="en-US" sz="2400" b="1" dirty="0">
                <a:latin typeface="Courier New" charset="0"/>
                <a:ea typeface="Courier New" charset="0"/>
                <a:cs typeface="Courier New" charset="0"/>
              </a:rPr>
              <a:t> = [&lt;%= @</a:t>
            </a:r>
            <a:r>
              <a:rPr lang="en-US" sz="2400" b="1" dirty="0" err="1">
                <a:latin typeface="Courier New" charset="0"/>
                <a:ea typeface="Courier New" charset="0"/>
                <a:cs typeface="Courier New" charset="0"/>
              </a:rPr>
              <a:t>ohai_disabled_plugins.map</a:t>
            </a:r>
            <a:r>
              <a:rPr lang="en-US" sz="2400" b="1" dirty="0">
                <a:latin typeface="Courier New" charset="0"/>
                <a:ea typeface="Courier New" charset="0"/>
                <a:cs typeface="Courier New" charset="0"/>
              </a:rPr>
              <a:t> { |k| </a:t>
            </a:r>
            <a:r>
              <a:rPr lang="en-US" sz="2400" b="1" dirty="0" err="1">
                <a:latin typeface="Courier New" charset="0"/>
                <a:ea typeface="Courier New" charset="0"/>
                <a:cs typeface="Courier New" charset="0"/>
              </a:rPr>
              <a:t>k.match</a:t>
            </a:r>
            <a:r>
              <a:rPr lang="en-US" sz="2400" b="1" dirty="0">
                <a:latin typeface="Courier New" charset="0"/>
                <a:ea typeface="Courier New" charset="0"/>
                <a:cs typeface="Courier New" charset="0"/>
              </a:rPr>
              <a:t>(/:/) ? </a:t>
            </a:r>
            <a:r>
              <a:rPr lang="en-US" sz="2400" b="1" dirty="0" err="1">
                <a:latin typeface="Courier New" charset="0"/>
                <a:ea typeface="Courier New" charset="0"/>
                <a:cs typeface="Courier New" charset="0"/>
              </a:rPr>
              <a:t>k.gsub</a:t>
            </a:r>
            <a:r>
              <a:rPr lang="en-US" sz="2400" b="1" dirty="0">
                <a:latin typeface="Courier New" charset="0"/>
                <a:ea typeface="Courier New" charset="0"/>
                <a:cs typeface="Courier New" charset="0"/>
              </a:rPr>
              <a:t>(/^:/, '').</a:t>
            </a:r>
            <a:r>
              <a:rPr lang="en-US" sz="2400" b="1" dirty="0" err="1">
                <a:latin typeface="Courier New" charset="0"/>
                <a:ea typeface="Courier New" charset="0"/>
                <a:cs typeface="Courier New" charset="0"/>
              </a:rPr>
              <a:t>to_sym.inspect</a:t>
            </a:r>
            <a:r>
              <a:rPr lang="en-US" sz="2400" b="1" dirty="0">
                <a:latin typeface="Courier New" charset="0"/>
                <a:ea typeface="Courier New" charset="0"/>
                <a:cs typeface="Courier New" charset="0"/>
              </a:rPr>
              <a:t> : </a:t>
            </a:r>
            <a:r>
              <a:rPr lang="en-US" sz="2400" b="1" dirty="0" err="1">
                <a:latin typeface="Courier New" charset="0"/>
                <a:ea typeface="Courier New" charset="0"/>
                <a:cs typeface="Courier New" charset="0"/>
              </a:rPr>
              <a:t>k.inspect</a:t>
            </a:r>
            <a:r>
              <a:rPr lang="en-US" sz="2400" b="1" dirty="0">
                <a:latin typeface="Courier New" charset="0"/>
                <a:ea typeface="Courier New" charset="0"/>
                <a:cs typeface="Courier New" charset="0"/>
              </a:rPr>
              <a:t> }.join(",") %&gt;]</a:t>
            </a:r>
          </a:p>
          <a:p>
            <a:r>
              <a:rPr lang="en-US" sz="2400" b="1" dirty="0">
                <a:latin typeface="Courier New" charset="0"/>
                <a:ea typeface="Courier New" charset="0"/>
                <a:cs typeface="Courier New" charset="0"/>
              </a:rPr>
              <a:t>&lt;% end -%&gt;</a:t>
            </a:r>
          </a:p>
          <a:p>
            <a:endParaRPr lang="en-US" sz="2400" b="1" dirty="0">
              <a:latin typeface="Courier New" charset="0"/>
              <a:ea typeface="Courier New" charset="0"/>
              <a:cs typeface="Courier New" charset="0"/>
            </a:endParaRPr>
          </a:p>
          <a:p>
            <a:r>
              <a:rPr lang="en-US" sz="2400" b="1" dirty="0">
                <a:latin typeface="Courier New" charset="0"/>
                <a:ea typeface="Courier New" charset="0"/>
                <a:cs typeface="Courier New" charset="0"/>
              </a:rPr>
              <a:t># ... OTHER STATEMENTS ...</a:t>
            </a:r>
          </a:p>
          <a:p>
            <a:endParaRPr lang="en-US" sz="2400" b="1" dirty="0">
              <a:latin typeface="Courier New" charset="0"/>
              <a:ea typeface="Courier New" charset="0"/>
              <a:cs typeface="Courier New" charset="0"/>
            </a:endParaRPr>
          </a:p>
        </p:txBody>
      </p:sp>
      <p:sp>
        <p:nvSpPr>
          <p:cNvPr id="4" name="Text Placeholder 3"/>
          <p:cNvSpPr>
            <a:spLocks noGrp="1"/>
          </p:cNvSpPr>
          <p:nvPr>
            <p:ph type="body" sz="quarter" idx="11"/>
          </p:nvPr>
        </p:nvSpPr>
        <p:spPr/>
        <p:txBody>
          <a:bodyPr/>
          <a:lstStyle/>
          <a:p>
            <a:r>
              <a:rPr lang="en-US" dirty="0"/>
              <a:t>~/cookbooks/chef-client/templates/default/</a:t>
            </a:r>
            <a:r>
              <a:rPr lang="en-US" dirty="0" err="1"/>
              <a:t>client.rb.erb</a:t>
            </a:r>
            <a:endParaRPr lang="en-US" dirty="0"/>
          </a:p>
        </p:txBody>
      </p:sp>
      <p:sp>
        <p:nvSpPr>
          <p:cNvPr id="7" name="Rectangle 6"/>
          <p:cNvSpPr/>
          <p:nvPr/>
        </p:nvSpPr>
        <p:spPr bwMode="auto">
          <a:xfrm>
            <a:off x="1121104" y="3438364"/>
            <a:ext cx="14422528" cy="619286"/>
          </a:xfrm>
          <a:prstGeom prst="rect">
            <a:avLst/>
          </a:prstGeom>
          <a:solidFill>
            <a:schemeClr val="accent1">
              <a:alpha val="3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21207137"/>
      </p:ext>
    </p:extLst>
  </p:cSld>
  <p:clrMapOvr>
    <a:masterClrMapping/>
  </p:clrMapOvr>
  <p:transition spd="med">
    <p:fade/>
  </p:transition>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normAutofit fontScale="90000"/>
          </a:bodyPr>
          <a:lstStyle/>
          <a:p>
            <a:r>
              <a:rPr lang="en-US" dirty="0"/>
              <a:t>The Work</a:t>
            </a:r>
          </a:p>
        </p:txBody>
      </p:sp>
      <p:sp>
        <p:nvSpPr>
          <p:cNvPr id="8" name="Subtitle 7"/>
          <p:cNvSpPr>
            <a:spLocks noGrp="1"/>
          </p:cNvSpPr>
          <p:nvPr>
            <p:ph type="subTitle" idx="1"/>
          </p:nvPr>
        </p:nvSpPr>
        <p:spPr/>
        <p:txBody>
          <a:bodyPr/>
          <a:lstStyle/>
          <a:p>
            <a:pPr marL="457200" indent="-457200">
              <a:buFont typeface="Arial" charset="0"/>
              <a:buChar char="•"/>
            </a:pPr>
            <a:r>
              <a:rPr lang="en-US" dirty="0"/>
              <a:t>Add the chef-client cookbook to your cookbook collection</a:t>
            </a:r>
          </a:p>
          <a:p>
            <a:pPr marL="457200" indent="-457200">
              <a:buFont typeface="Arial" charset="0"/>
              <a:buChar char="•"/>
            </a:pPr>
            <a:r>
              <a:rPr lang="en-US" dirty="0"/>
              <a:t>Provide attributes in a wrapper cookbook, role, or environment for:</a:t>
            </a:r>
          </a:p>
          <a:p>
            <a:endParaRPr lang="en-US" dirty="0"/>
          </a:p>
          <a:p>
            <a:r>
              <a:rPr lang="en-US" b="1" dirty="0">
                <a:latin typeface="Courier New" charset="0"/>
                <a:ea typeface="Courier New" charset="0"/>
                <a:cs typeface="Courier New" charset="0"/>
              </a:rPr>
              <a:t>	node['</a:t>
            </a:r>
            <a:r>
              <a:rPr lang="en-US" b="1" dirty="0" err="1">
                <a:latin typeface="Courier New" charset="0"/>
                <a:ea typeface="Courier New" charset="0"/>
                <a:cs typeface="Courier New" charset="0"/>
              </a:rPr>
              <a:t>ohai</a:t>
            </a:r>
            <a:r>
              <a:rPr lang="en-US" b="1" dirty="0">
                <a:latin typeface="Courier New" charset="0"/>
                <a:ea typeface="Courier New" charset="0"/>
                <a:cs typeface="Courier New" charset="0"/>
              </a:rPr>
              <a:t>']['</a:t>
            </a:r>
            <a:r>
              <a:rPr lang="en-US" b="1" dirty="0" err="1">
                <a:latin typeface="Courier New" charset="0"/>
                <a:ea typeface="Courier New" charset="0"/>
                <a:cs typeface="Courier New" charset="0"/>
              </a:rPr>
              <a:t>plugin_path</a:t>
            </a:r>
            <a:r>
              <a:rPr lang="en-US" b="1" dirty="0">
                <a:latin typeface="Courier New" charset="0"/>
                <a:ea typeface="Courier New" charset="0"/>
                <a:cs typeface="Courier New" charset="0"/>
              </a:rPr>
              <a:t>']</a:t>
            </a:r>
          </a:p>
          <a:p>
            <a:endParaRPr lang="en-US" b="1" dirty="0">
              <a:latin typeface="Courier New" charset="0"/>
              <a:ea typeface="Courier New" charset="0"/>
              <a:cs typeface="Courier New" charset="0"/>
            </a:endParaRPr>
          </a:p>
          <a:p>
            <a:pPr marL="457200" indent="-457200">
              <a:buFont typeface="Arial" charset="0"/>
              <a:buChar char="•"/>
            </a:pPr>
            <a:r>
              <a:rPr lang="en-US" dirty="0"/>
              <a:t>Add chef-client cookbook to every node's run list</a:t>
            </a:r>
          </a:p>
        </p:txBody>
      </p:sp>
    </p:spTree>
    <p:extLst>
      <p:ext uri="{BB962C8B-B14F-4D97-AF65-F5344CB8AC3E}">
        <p14:creationId xmlns:p14="http://schemas.microsoft.com/office/powerpoint/2010/main" val="1000712682"/>
      </p:ext>
    </p:extLst>
  </p:cSld>
  <p:clrMapOvr>
    <a:masterClrMapping/>
  </p:clrMapOvr>
  <p:transition spd="med">
    <p:fade/>
  </p:transition>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Run </a:t>
            </a:r>
            <a:r>
              <a:rPr lang="en-US" dirty="0" err="1"/>
              <a:t>Ohai</a:t>
            </a:r>
            <a:r>
              <a:rPr lang="en-US" dirty="0"/>
              <a:t> Smoother</a:t>
            </a:r>
          </a:p>
        </p:txBody>
      </p:sp>
      <p:sp>
        <p:nvSpPr>
          <p:cNvPr id="3" name="Content Placeholder 2"/>
          <p:cNvSpPr>
            <a:spLocks noGrp="1"/>
          </p:cNvSpPr>
          <p:nvPr>
            <p:ph sz="quarter" idx="11"/>
          </p:nvPr>
        </p:nvSpPr>
        <p:spPr/>
        <p:txBody>
          <a:bodyPr/>
          <a:lstStyle/>
          <a:p>
            <a:r>
              <a:rPr lang="en-US" dirty="0"/>
              <a:t>There are a few more things to learn about </a:t>
            </a:r>
            <a:r>
              <a:rPr lang="en-US" dirty="0" err="1"/>
              <a:t>Ohai</a:t>
            </a:r>
            <a:r>
              <a:rPr lang="en-US" dirty="0"/>
              <a:t> that could help increase performance.</a:t>
            </a:r>
          </a:p>
        </p:txBody>
      </p:sp>
      <p:sp>
        <p:nvSpPr>
          <p:cNvPr id="4" name="Text Placeholder 3"/>
          <p:cNvSpPr>
            <a:spLocks noGrp="1"/>
          </p:cNvSpPr>
          <p:nvPr>
            <p:ph type="body" sz="quarter" idx="10"/>
          </p:nvPr>
        </p:nvSpPr>
        <p:spPr/>
        <p:txBody>
          <a:bodyPr/>
          <a:lstStyle/>
          <a:p>
            <a:pPr marL="457200" indent="-457200">
              <a:buFont typeface="Wingdings" charset="2"/>
              <a:buChar char="ü"/>
            </a:pPr>
            <a:r>
              <a:rPr lang="en-US" dirty="0"/>
              <a:t>Configure the node to automatically load </a:t>
            </a:r>
            <a:r>
              <a:rPr lang="en-US" dirty="0" err="1"/>
              <a:t>ohai</a:t>
            </a:r>
            <a:r>
              <a:rPr lang="en-US" dirty="0"/>
              <a:t> plugins</a:t>
            </a:r>
          </a:p>
          <a:p>
            <a:pPr marL="457200" indent="-457200">
              <a:buFont typeface="Wingdings" charset="2"/>
              <a:buChar char="q"/>
            </a:pPr>
            <a:r>
              <a:rPr lang="en-US" dirty="0"/>
              <a:t>Enable </a:t>
            </a:r>
            <a:r>
              <a:rPr lang="en-US" dirty="0" err="1"/>
              <a:t>ohai</a:t>
            </a:r>
            <a:r>
              <a:rPr lang="en-US" dirty="0"/>
              <a:t> hints</a:t>
            </a:r>
          </a:p>
          <a:p>
            <a:pPr marL="457200" indent="-457200">
              <a:buFont typeface="Wingdings" charset="2"/>
              <a:buChar char="q"/>
            </a:pPr>
            <a:r>
              <a:rPr lang="en-US" dirty="0"/>
              <a:t>Remove plugins that you do not want executed</a:t>
            </a:r>
          </a:p>
          <a:p>
            <a:pPr marL="457200" indent="-457200">
              <a:buFont typeface="Wingdings" charset="2"/>
              <a:buChar char="q"/>
            </a:pPr>
            <a:r>
              <a:rPr lang="en-US" dirty="0"/>
              <a:t>Choose only the plugins you want executed</a:t>
            </a:r>
          </a:p>
          <a:p>
            <a:pPr marL="342900" indent="-342900">
              <a:buFont typeface="Wingdings" charset="2"/>
              <a:buChar char="q"/>
            </a:pPr>
            <a:endParaRPr lang="en-US" dirty="0"/>
          </a:p>
        </p:txBody>
      </p:sp>
    </p:spTree>
    <p:extLst>
      <p:ext uri="{BB962C8B-B14F-4D97-AF65-F5344CB8AC3E}">
        <p14:creationId xmlns:p14="http://schemas.microsoft.com/office/powerpoint/2010/main" val="1443461773"/>
      </p:ext>
    </p:extLst>
  </p:cSld>
  <p:clrMapOvr>
    <a:masterClrMapping/>
  </p:clrMapOvr>
  <p:transition spd="med">
    <p:fade/>
  </p:transition>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Not all Node Plugins are Executed</a:t>
            </a:r>
          </a:p>
        </p:txBody>
      </p:sp>
      <p:sp>
        <p:nvSpPr>
          <p:cNvPr id="3" name="Subtitle 2"/>
          <p:cNvSpPr>
            <a:spLocks noGrp="1"/>
          </p:cNvSpPr>
          <p:nvPr>
            <p:ph type="subTitle" idx="1"/>
          </p:nvPr>
        </p:nvSpPr>
        <p:spPr/>
        <p:txBody>
          <a:bodyPr/>
          <a:lstStyle/>
          <a:p>
            <a:r>
              <a:rPr lang="en-US" dirty="0"/>
              <a:t>Some of the plugins will not automatically run against your node. This is particularly true of the cloud provider plugins. As the node does not often know the environment in which is being run.</a:t>
            </a:r>
          </a:p>
        </p:txBody>
      </p:sp>
    </p:spTree>
    <p:extLst>
      <p:ext uri="{BB962C8B-B14F-4D97-AF65-F5344CB8AC3E}">
        <p14:creationId xmlns:p14="http://schemas.microsoft.com/office/powerpoint/2010/main" val="539451599"/>
      </p:ext>
    </p:extLst>
  </p:cSld>
  <p:clrMapOvr>
    <a:masterClrMapping/>
  </p:clrMapOvr>
  <p:transition spd="med">
    <p:fade/>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Ohai</a:t>
            </a:r>
            <a:r>
              <a:rPr lang="en-US" dirty="0"/>
              <a:t> Hints</a:t>
            </a:r>
          </a:p>
        </p:txBody>
      </p:sp>
      <p:sp>
        <p:nvSpPr>
          <p:cNvPr id="3" name="Subtitle 2"/>
          <p:cNvSpPr>
            <a:spLocks noGrp="1"/>
          </p:cNvSpPr>
          <p:nvPr>
            <p:ph type="subTitle" idx="1"/>
          </p:nvPr>
        </p:nvSpPr>
        <p:spPr/>
        <p:txBody>
          <a:bodyPr/>
          <a:lstStyle/>
          <a:p>
            <a:r>
              <a:rPr lang="en-US" dirty="0"/>
              <a:t>For those plugins that are not executed you can leave them a hint file that will ensure they are executed.</a:t>
            </a:r>
          </a:p>
        </p:txBody>
      </p:sp>
    </p:spTree>
    <p:extLst>
      <p:ext uri="{BB962C8B-B14F-4D97-AF65-F5344CB8AC3E}">
        <p14:creationId xmlns:p14="http://schemas.microsoft.com/office/powerpoint/2010/main" val="1289644872"/>
      </p:ext>
    </p:extLst>
  </p:cSld>
  <p:clrMapOvr>
    <a:masterClrMapping/>
  </p:clrMapOvr>
  <p:transition spd="med">
    <p:fade/>
  </p:transition>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t>The Work</a:t>
            </a:r>
          </a:p>
        </p:txBody>
      </p:sp>
      <p:sp>
        <p:nvSpPr>
          <p:cNvPr id="5" name="Subtitle 4"/>
          <p:cNvSpPr>
            <a:spLocks noGrp="1"/>
          </p:cNvSpPr>
          <p:nvPr>
            <p:ph type="subTitle" idx="1"/>
          </p:nvPr>
        </p:nvSpPr>
        <p:spPr/>
        <p:txBody>
          <a:bodyPr/>
          <a:lstStyle/>
          <a:p>
            <a:pPr marL="457200" indent="-457200">
              <a:buFont typeface="Arial" charset="0"/>
              <a:buChar char="•"/>
            </a:pPr>
            <a:r>
              <a:rPr lang="en-US" dirty="0"/>
              <a:t>Add the </a:t>
            </a:r>
            <a:r>
              <a:rPr lang="en-US" dirty="0" err="1"/>
              <a:t>ohai</a:t>
            </a:r>
            <a:r>
              <a:rPr lang="en-US" dirty="0"/>
              <a:t> cookbook to your cookbook collection</a:t>
            </a:r>
          </a:p>
          <a:p>
            <a:pPr marL="457200" indent="-457200">
              <a:buFont typeface="Arial" charset="0"/>
              <a:buChar char="•"/>
            </a:pPr>
            <a:r>
              <a:rPr lang="en-US" dirty="0"/>
              <a:t>Define a recipe that uses the </a:t>
            </a:r>
            <a:r>
              <a:rPr lang="en-US" dirty="0" err="1"/>
              <a:t>ohai</a:t>
            </a:r>
            <a:r>
              <a:rPr lang="en-US" dirty="0"/>
              <a:t> cookbook's </a:t>
            </a:r>
            <a:r>
              <a:rPr lang="en-US" dirty="0" err="1"/>
              <a:t>ohai_hint</a:t>
            </a:r>
            <a:r>
              <a:rPr lang="en-US" dirty="0"/>
              <a:t> resource</a:t>
            </a:r>
          </a:p>
          <a:p>
            <a:pPr marL="457200" indent="-457200">
              <a:buFont typeface="Arial" charset="0"/>
              <a:buChar char="•"/>
            </a:pPr>
            <a:r>
              <a:rPr lang="en-US" dirty="0"/>
              <a:t>Add this recipe to every node's run list</a:t>
            </a:r>
          </a:p>
        </p:txBody>
      </p:sp>
      <p:sp>
        <p:nvSpPr>
          <p:cNvPr id="2" name="TextBox 1">
            <a:extLst>
              <a:ext uri="{FF2B5EF4-FFF2-40B4-BE49-F238E27FC236}">
                <a16:creationId xmlns:a16="http://schemas.microsoft.com/office/drawing/2014/main" id="{5525A3D1-CCA3-44F7-8421-5D16B9488552}"/>
              </a:ext>
            </a:extLst>
          </p:cNvPr>
          <p:cNvSpPr txBox="1"/>
          <p:nvPr/>
        </p:nvSpPr>
        <p:spPr bwMode="white">
          <a:xfrm>
            <a:off x="4718050" y="7467600"/>
            <a:ext cx="6819900" cy="514350"/>
          </a:xfrm>
          <a:prstGeom prst="rect">
            <a:avLst/>
          </a:prstGeom>
        </p:spPr>
        <p:txBody>
          <a:bodyPr vert="horz" wrap="square" lIns="91440" tIns="91440" rIns="91440" bIns="91440" rtlCol="0">
            <a:normAutofit lnSpcReduction="10000"/>
          </a:bodyPr>
          <a:lstStyle/>
          <a:p>
            <a:pPr algn="ctr"/>
            <a:r>
              <a:rPr lang="en-US" dirty="0">
                <a:hlinkClick r:id="rId3"/>
              </a:rPr>
              <a:t>https://github.com/chef-cookbooks/ohai</a:t>
            </a:r>
            <a:endParaRPr lang="en-US" dirty="0"/>
          </a:p>
        </p:txBody>
      </p:sp>
    </p:spTree>
    <p:extLst>
      <p:ext uri="{BB962C8B-B14F-4D97-AF65-F5344CB8AC3E}">
        <p14:creationId xmlns:p14="http://schemas.microsoft.com/office/powerpoint/2010/main" val="1953637778"/>
      </p:ext>
    </p:extLst>
  </p:cSld>
  <p:clrMapOvr>
    <a:masterClrMapping/>
  </p:clrMapOvr>
  <p:transition spd="med">
    <p:fade/>
  </p:transition>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t> </a:t>
            </a:r>
          </a:p>
        </p:txBody>
      </p:sp>
      <p:sp>
        <p:nvSpPr>
          <p:cNvPr id="5" name="Subtitle 4"/>
          <p:cNvSpPr>
            <a:spLocks noGrp="1"/>
          </p:cNvSpPr>
          <p:nvPr>
            <p:ph type="subTitle" idx="1"/>
          </p:nvPr>
        </p:nvSpPr>
        <p:spPr/>
        <p:txBody>
          <a:bodyPr/>
          <a:lstStyle/>
          <a:p>
            <a:r>
              <a:rPr lang="en-US" dirty="0"/>
              <a:t> </a:t>
            </a:r>
          </a:p>
        </p:txBody>
      </p:sp>
      <p:pic>
        <p:nvPicPr>
          <p:cNvPr id="3" name="Picture 2">
            <a:extLst>
              <a:ext uri="{FF2B5EF4-FFF2-40B4-BE49-F238E27FC236}">
                <a16:creationId xmlns:a16="http://schemas.microsoft.com/office/drawing/2014/main" id="{EE303063-E7CB-49DE-826F-7BC93ED02751}"/>
              </a:ext>
            </a:extLst>
          </p:cNvPr>
          <p:cNvPicPr>
            <a:picLocks noChangeAspect="1"/>
          </p:cNvPicPr>
          <p:nvPr/>
        </p:nvPicPr>
        <p:blipFill>
          <a:blip r:embed="rId3"/>
          <a:stretch>
            <a:fillRect/>
          </a:stretch>
        </p:blipFill>
        <p:spPr>
          <a:xfrm>
            <a:off x="3668713" y="2720974"/>
            <a:ext cx="9285288" cy="5432425"/>
          </a:xfrm>
          <a:prstGeom prst="rect">
            <a:avLst/>
          </a:prstGeom>
        </p:spPr>
      </p:pic>
    </p:spTree>
    <p:extLst>
      <p:ext uri="{BB962C8B-B14F-4D97-AF65-F5344CB8AC3E}">
        <p14:creationId xmlns:p14="http://schemas.microsoft.com/office/powerpoint/2010/main" val="1286879662"/>
      </p:ext>
    </p:extLst>
  </p:cSld>
  <p:clrMapOvr>
    <a:masterClrMapping/>
  </p:clrMapOvr>
  <p:transition spd="med">
    <p:fade/>
  </p:transition>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Run </a:t>
            </a:r>
            <a:r>
              <a:rPr lang="en-US" dirty="0" err="1"/>
              <a:t>Ohai</a:t>
            </a:r>
            <a:r>
              <a:rPr lang="en-US" dirty="0"/>
              <a:t> Smoother</a:t>
            </a:r>
          </a:p>
        </p:txBody>
      </p:sp>
      <p:sp>
        <p:nvSpPr>
          <p:cNvPr id="3" name="Content Placeholder 2"/>
          <p:cNvSpPr>
            <a:spLocks noGrp="1"/>
          </p:cNvSpPr>
          <p:nvPr>
            <p:ph sz="quarter" idx="11"/>
          </p:nvPr>
        </p:nvSpPr>
        <p:spPr/>
        <p:txBody>
          <a:bodyPr/>
          <a:lstStyle/>
          <a:p>
            <a:r>
              <a:rPr lang="en-US" dirty="0"/>
              <a:t>There are a few more things to learn about </a:t>
            </a:r>
            <a:r>
              <a:rPr lang="en-US" dirty="0" err="1"/>
              <a:t>Ohai</a:t>
            </a:r>
            <a:r>
              <a:rPr lang="en-US" dirty="0"/>
              <a:t> that could help increase performance.</a:t>
            </a:r>
          </a:p>
        </p:txBody>
      </p:sp>
      <p:sp>
        <p:nvSpPr>
          <p:cNvPr id="4" name="Text Placeholder 3"/>
          <p:cNvSpPr>
            <a:spLocks noGrp="1"/>
          </p:cNvSpPr>
          <p:nvPr>
            <p:ph type="body" sz="quarter" idx="10"/>
          </p:nvPr>
        </p:nvSpPr>
        <p:spPr/>
        <p:txBody>
          <a:bodyPr/>
          <a:lstStyle/>
          <a:p>
            <a:pPr marL="457200" indent="-457200">
              <a:buFont typeface="Wingdings" charset="2"/>
              <a:buChar char="ü"/>
            </a:pPr>
            <a:r>
              <a:rPr lang="en-US" dirty="0"/>
              <a:t>Configure the node to automatically load </a:t>
            </a:r>
            <a:r>
              <a:rPr lang="en-US" dirty="0" err="1"/>
              <a:t>ohai</a:t>
            </a:r>
            <a:r>
              <a:rPr lang="en-US" dirty="0"/>
              <a:t> plugins</a:t>
            </a:r>
          </a:p>
          <a:p>
            <a:pPr marL="457200" indent="-457200">
              <a:buFont typeface="Wingdings" charset="2"/>
              <a:buChar char="ü"/>
            </a:pPr>
            <a:r>
              <a:rPr lang="en-US" dirty="0"/>
              <a:t>Enable </a:t>
            </a:r>
            <a:r>
              <a:rPr lang="en-US" dirty="0" err="1"/>
              <a:t>ohai</a:t>
            </a:r>
            <a:r>
              <a:rPr lang="en-US" dirty="0"/>
              <a:t> hints</a:t>
            </a:r>
          </a:p>
          <a:p>
            <a:pPr marL="457200" indent="-457200">
              <a:buFont typeface="Wingdings" charset="2"/>
              <a:buChar char="q"/>
            </a:pPr>
            <a:r>
              <a:rPr lang="en-US" dirty="0"/>
              <a:t>Remove plugins that you do not want executed</a:t>
            </a:r>
          </a:p>
          <a:p>
            <a:pPr marL="457200" indent="-457200">
              <a:buFont typeface="Wingdings" charset="2"/>
              <a:buChar char="q"/>
            </a:pPr>
            <a:r>
              <a:rPr lang="en-US" dirty="0"/>
              <a:t>Choose only the plugins you want executed</a:t>
            </a:r>
          </a:p>
          <a:p>
            <a:pPr marL="342900" indent="-342900">
              <a:buFont typeface="Wingdings" charset="2"/>
              <a:buChar char="q"/>
            </a:pPr>
            <a:endParaRPr lang="en-US" dirty="0"/>
          </a:p>
        </p:txBody>
      </p:sp>
    </p:spTree>
    <p:extLst>
      <p:ext uri="{BB962C8B-B14F-4D97-AF65-F5344CB8AC3E}">
        <p14:creationId xmlns:p14="http://schemas.microsoft.com/office/powerpoint/2010/main" val="118661711"/>
      </p:ext>
    </p:extLst>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Kitchen Platforms</a:t>
            </a:r>
          </a:p>
        </p:txBody>
      </p:sp>
      <p:sp>
        <p:nvSpPr>
          <p:cNvPr id="3" name="Content Placeholder 2"/>
          <p:cNvSpPr>
            <a:spLocks noGrp="1"/>
          </p:cNvSpPr>
          <p:nvPr>
            <p:ph sz="quarter" idx="10"/>
          </p:nvPr>
        </p:nvSpPr>
        <p:spPr/>
        <p:txBody>
          <a:bodyPr>
            <a:normAutofit lnSpcReduction="10000"/>
          </a:bodyPr>
          <a:lstStyle/>
          <a:p>
            <a:r>
              <a:rPr lang="en-US" dirty="0"/>
              <a:t>---</a:t>
            </a:r>
          </a:p>
          <a:p>
            <a:r>
              <a:rPr lang="en-US" dirty="0"/>
              <a:t>driver:</a:t>
            </a:r>
          </a:p>
          <a:p>
            <a:r>
              <a:rPr lang="en-US"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dirty="0"/>
              <a:t>verifier:</a:t>
            </a:r>
          </a:p>
          <a:p>
            <a:r>
              <a:rPr lang="en-US" dirty="0"/>
              <a:t>  name: </a:t>
            </a:r>
            <a:r>
              <a:rPr lang="en-US" dirty="0" err="1"/>
              <a:t>inspec</a:t>
            </a:r>
            <a:endParaRPr lang="en-US" dirty="0"/>
          </a:p>
          <a:p>
            <a:endParaRPr lang="en-US" dirty="0"/>
          </a:p>
          <a:p>
            <a:r>
              <a:rPr lang="en-US" dirty="0"/>
              <a:t>platforms:</a:t>
            </a:r>
          </a:p>
          <a:p>
            <a:r>
              <a:rPr lang="en-US" dirty="0"/>
              <a:t>  - name: ubuntu-16.04</a:t>
            </a:r>
          </a:p>
          <a:p>
            <a:r>
              <a:rPr lang="en-US" dirty="0"/>
              <a:t>  - name: centos-7.3</a:t>
            </a:r>
          </a:p>
        </p:txBody>
      </p:sp>
      <p:sp>
        <p:nvSpPr>
          <p:cNvPr id="4" name="Content Placeholder 3"/>
          <p:cNvSpPr>
            <a:spLocks noGrp="1"/>
          </p:cNvSpPr>
          <p:nvPr>
            <p:ph sz="quarter" idx="12"/>
          </p:nvPr>
        </p:nvSpPr>
        <p:spPr/>
        <p:txBody>
          <a:bodyPr/>
          <a:lstStyle/>
          <a:p>
            <a:r>
              <a:rPr lang="en-US" dirty="0"/>
              <a:t>This is a list of platforms on which we want to apply our recipes.</a:t>
            </a:r>
            <a:endParaRPr lang="en-US" dirty="0">
              <a:latin typeface="Courier New" panose="02070309020205020404" pitchFamily="49" charset="0"/>
              <a:cs typeface="Courier New" panose="02070309020205020404" pitchFamily="49" charset="0"/>
            </a:endParaRPr>
          </a:p>
        </p:txBody>
      </p:sp>
      <p:sp>
        <p:nvSpPr>
          <p:cNvPr id="7" name="Rectangle 6"/>
          <p:cNvSpPr/>
          <p:nvPr/>
        </p:nvSpPr>
        <p:spPr bwMode="auto">
          <a:xfrm>
            <a:off x="609600" y="6705018"/>
            <a:ext cx="7311251" cy="1090705"/>
          </a:xfrm>
          <a:prstGeom prst="rect">
            <a:avLst/>
          </a:prstGeom>
          <a:solidFill>
            <a:schemeClr val="accent1">
              <a:alpha val="25000"/>
            </a:schemeClr>
          </a:solidFill>
          <a:ln>
            <a:solidFill>
              <a:schemeClr val="accent1">
                <a:lumMod val="75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05119847"/>
      </p:ext>
    </p:extLst>
  </p:cSld>
  <p:clrMapOvr>
    <a:masterClrMapping/>
  </p:clrMapOvr>
  <p:transition spd="med">
    <p:fade/>
  </p:transition>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ormAutofit/>
          </a:bodyPr>
          <a:lstStyle/>
          <a:p>
            <a:r>
              <a:rPr lang="en-US" sz="2400" b="1" dirty="0">
                <a:latin typeface="Courier New" charset="0"/>
                <a:ea typeface="Courier New" charset="0"/>
                <a:cs typeface="Courier New" charset="0"/>
              </a:rPr>
              <a:t>&lt;% unless node["</a:t>
            </a:r>
            <a:r>
              <a:rPr lang="en-US" sz="2400" b="1" dirty="0" err="1">
                <a:latin typeface="Courier New" charset="0"/>
                <a:ea typeface="Courier New" charset="0"/>
                <a:cs typeface="Courier New" charset="0"/>
              </a:rPr>
              <a:t>ohai</a:t>
            </a:r>
            <a:r>
              <a:rPr lang="en-US" sz="2400" b="1" dirty="0">
                <a:latin typeface="Courier New" charset="0"/>
                <a:ea typeface="Courier New" charset="0"/>
                <a:cs typeface="Courier New" charset="0"/>
              </a:rPr>
              <a:t>"]["</a:t>
            </a:r>
            <a:r>
              <a:rPr lang="en-US" sz="2400" b="1" dirty="0" err="1">
                <a:latin typeface="Courier New" charset="0"/>
                <a:ea typeface="Courier New" charset="0"/>
                <a:cs typeface="Courier New" charset="0"/>
              </a:rPr>
              <a:t>plugin_path</a:t>
            </a:r>
            <a:r>
              <a:rPr lang="en-US" sz="2400" b="1" dirty="0">
                <a:latin typeface="Courier New" charset="0"/>
                <a:ea typeface="Courier New" charset="0"/>
                <a:cs typeface="Courier New" charset="0"/>
              </a:rPr>
              <a:t>"].nil? -%&gt;</a:t>
            </a:r>
          </a:p>
          <a:p>
            <a:r>
              <a:rPr lang="en-US" sz="2400" b="1" dirty="0" err="1">
                <a:latin typeface="Courier New" charset="0"/>
                <a:ea typeface="Courier New" charset="0"/>
                <a:cs typeface="Courier New" charset="0"/>
              </a:rPr>
              <a:t>ohai.plugin_path</a:t>
            </a:r>
            <a:r>
              <a:rPr lang="en-US" sz="2400" b="1" dirty="0">
                <a:latin typeface="Courier New" charset="0"/>
                <a:ea typeface="Courier New" charset="0"/>
                <a:cs typeface="Courier New" charset="0"/>
              </a:rPr>
              <a:t> &lt;&lt; "&lt;%= node["</a:t>
            </a:r>
            <a:r>
              <a:rPr lang="en-US" sz="2400" b="1" dirty="0" err="1">
                <a:latin typeface="Courier New" charset="0"/>
                <a:ea typeface="Courier New" charset="0"/>
                <a:cs typeface="Courier New" charset="0"/>
              </a:rPr>
              <a:t>ohai</a:t>
            </a:r>
            <a:r>
              <a:rPr lang="en-US" sz="2400" b="1" dirty="0">
                <a:latin typeface="Courier New" charset="0"/>
                <a:ea typeface="Courier New" charset="0"/>
                <a:cs typeface="Courier New" charset="0"/>
              </a:rPr>
              <a:t>"]["</a:t>
            </a:r>
            <a:r>
              <a:rPr lang="en-US" sz="2400" b="1" dirty="0" err="1">
                <a:latin typeface="Courier New" charset="0"/>
                <a:ea typeface="Courier New" charset="0"/>
                <a:cs typeface="Courier New" charset="0"/>
              </a:rPr>
              <a:t>plugin_path</a:t>
            </a:r>
            <a:r>
              <a:rPr lang="en-US" sz="2400" b="1" dirty="0">
                <a:latin typeface="Courier New" charset="0"/>
                <a:ea typeface="Courier New" charset="0"/>
                <a:cs typeface="Courier New" charset="0"/>
              </a:rPr>
              <a:t>"] %&gt;"</a:t>
            </a:r>
          </a:p>
          <a:p>
            <a:r>
              <a:rPr lang="en-US" sz="2400" b="1" dirty="0">
                <a:latin typeface="Courier New" charset="0"/>
                <a:ea typeface="Courier New" charset="0"/>
                <a:cs typeface="Courier New" charset="0"/>
              </a:rPr>
              <a:t>&lt;% end -%&gt;</a:t>
            </a:r>
          </a:p>
          <a:p>
            <a:r>
              <a:rPr lang="en-US" sz="2400" b="1" dirty="0">
                <a:latin typeface="Courier New" charset="0"/>
                <a:ea typeface="Courier New" charset="0"/>
                <a:cs typeface="Courier New" charset="0"/>
              </a:rPr>
              <a:t>&lt;% unless @</a:t>
            </a:r>
            <a:r>
              <a:rPr lang="en-US" sz="2400" b="1" dirty="0" err="1">
                <a:latin typeface="Courier New" charset="0"/>
                <a:ea typeface="Courier New" charset="0"/>
                <a:cs typeface="Courier New" charset="0"/>
              </a:rPr>
              <a:t>ohai_disabled_plugins.empty</a:t>
            </a:r>
            <a:r>
              <a:rPr lang="en-US" sz="2400" b="1" dirty="0">
                <a:latin typeface="Courier New" charset="0"/>
                <a:ea typeface="Courier New" charset="0"/>
                <a:cs typeface="Courier New" charset="0"/>
              </a:rPr>
              <a:t>? -%&gt;</a:t>
            </a:r>
          </a:p>
          <a:p>
            <a:r>
              <a:rPr lang="en-US" sz="2400" b="1" dirty="0" err="1">
                <a:latin typeface="Courier New" charset="0"/>
                <a:ea typeface="Courier New" charset="0"/>
                <a:cs typeface="Courier New" charset="0"/>
              </a:rPr>
              <a:t>ohai.disabled_plugins</a:t>
            </a:r>
            <a:r>
              <a:rPr lang="en-US" sz="2400" b="1" dirty="0">
                <a:latin typeface="Courier New" charset="0"/>
                <a:ea typeface="Courier New" charset="0"/>
                <a:cs typeface="Courier New" charset="0"/>
              </a:rPr>
              <a:t> = [&lt;%= @</a:t>
            </a:r>
            <a:r>
              <a:rPr lang="en-US" sz="2400" b="1" dirty="0" err="1">
                <a:latin typeface="Courier New" charset="0"/>
                <a:ea typeface="Courier New" charset="0"/>
                <a:cs typeface="Courier New" charset="0"/>
              </a:rPr>
              <a:t>ohai_disabled_plugins.map</a:t>
            </a:r>
            <a:r>
              <a:rPr lang="en-US" sz="2400" b="1" dirty="0">
                <a:latin typeface="Courier New" charset="0"/>
                <a:ea typeface="Courier New" charset="0"/>
                <a:cs typeface="Courier New" charset="0"/>
              </a:rPr>
              <a:t> { |k| </a:t>
            </a:r>
            <a:r>
              <a:rPr lang="en-US" sz="2400" b="1" dirty="0" err="1">
                <a:latin typeface="Courier New" charset="0"/>
                <a:ea typeface="Courier New" charset="0"/>
                <a:cs typeface="Courier New" charset="0"/>
              </a:rPr>
              <a:t>k.match</a:t>
            </a:r>
            <a:r>
              <a:rPr lang="en-US" sz="2400" b="1" dirty="0">
                <a:latin typeface="Courier New" charset="0"/>
                <a:ea typeface="Courier New" charset="0"/>
                <a:cs typeface="Courier New" charset="0"/>
              </a:rPr>
              <a:t>(/:/) ? </a:t>
            </a:r>
            <a:r>
              <a:rPr lang="en-US" sz="2400" b="1" dirty="0" err="1">
                <a:latin typeface="Courier New" charset="0"/>
                <a:ea typeface="Courier New" charset="0"/>
                <a:cs typeface="Courier New" charset="0"/>
              </a:rPr>
              <a:t>k.gsub</a:t>
            </a:r>
            <a:r>
              <a:rPr lang="en-US" sz="2400" b="1" dirty="0">
                <a:latin typeface="Courier New" charset="0"/>
                <a:ea typeface="Courier New" charset="0"/>
                <a:cs typeface="Courier New" charset="0"/>
              </a:rPr>
              <a:t>(/^:/, '').</a:t>
            </a:r>
            <a:r>
              <a:rPr lang="en-US" sz="2400" b="1" dirty="0" err="1">
                <a:latin typeface="Courier New" charset="0"/>
                <a:ea typeface="Courier New" charset="0"/>
                <a:cs typeface="Courier New" charset="0"/>
              </a:rPr>
              <a:t>to_sym.inspect</a:t>
            </a:r>
            <a:r>
              <a:rPr lang="en-US" sz="2400" b="1" dirty="0">
                <a:latin typeface="Courier New" charset="0"/>
                <a:ea typeface="Courier New" charset="0"/>
                <a:cs typeface="Courier New" charset="0"/>
              </a:rPr>
              <a:t> : </a:t>
            </a:r>
            <a:r>
              <a:rPr lang="en-US" sz="2400" b="1" dirty="0" err="1">
                <a:latin typeface="Courier New" charset="0"/>
                <a:ea typeface="Courier New" charset="0"/>
                <a:cs typeface="Courier New" charset="0"/>
              </a:rPr>
              <a:t>k.inspect</a:t>
            </a:r>
            <a:r>
              <a:rPr lang="en-US" sz="2400" b="1" dirty="0">
                <a:latin typeface="Courier New" charset="0"/>
                <a:ea typeface="Courier New" charset="0"/>
                <a:cs typeface="Courier New" charset="0"/>
              </a:rPr>
              <a:t> }.join(",") %&gt;]</a:t>
            </a:r>
          </a:p>
          <a:p>
            <a:r>
              <a:rPr lang="en-US" sz="2400" b="1" dirty="0">
                <a:latin typeface="Courier New" charset="0"/>
                <a:ea typeface="Courier New" charset="0"/>
                <a:cs typeface="Courier New" charset="0"/>
              </a:rPr>
              <a:t>&lt;% end -%&gt;</a:t>
            </a:r>
          </a:p>
          <a:p>
            <a:endParaRPr lang="en-US" sz="2400" b="1" dirty="0">
              <a:latin typeface="Courier New" charset="0"/>
              <a:ea typeface="Courier New" charset="0"/>
              <a:cs typeface="Courier New" charset="0"/>
            </a:endParaRPr>
          </a:p>
        </p:txBody>
      </p:sp>
      <p:sp>
        <p:nvSpPr>
          <p:cNvPr id="4" name="Text Placeholder 3"/>
          <p:cNvSpPr>
            <a:spLocks noGrp="1"/>
          </p:cNvSpPr>
          <p:nvPr>
            <p:ph type="body" sz="quarter" idx="11"/>
          </p:nvPr>
        </p:nvSpPr>
        <p:spPr/>
        <p:txBody>
          <a:bodyPr/>
          <a:lstStyle/>
          <a:p>
            <a:r>
              <a:rPr lang="en-US"/>
              <a:t>~/cookbooks/chef-client/templates/default/client.rb.erb</a:t>
            </a:r>
            <a:endParaRPr lang="en-US" dirty="0"/>
          </a:p>
        </p:txBody>
      </p:sp>
      <p:sp>
        <p:nvSpPr>
          <p:cNvPr id="7" name="Rectangle 6"/>
          <p:cNvSpPr/>
          <p:nvPr/>
        </p:nvSpPr>
        <p:spPr bwMode="auto">
          <a:xfrm>
            <a:off x="1121104" y="3573072"/>
            <a:ext cx="14422528" cy="1760928"/>
          </a:xfrm>
          <a:prstGeom prst="rect">
            <a:avLst/>
          </a:prstGeom>
          <a:solidFill>
            <a:schemeClr val="accent1">
              <a:alpha val="3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2" name="TextBox 1">
            <a:extLst>
              <a:ext uri="{FF2B5EF4-FFF2-40B4-BE49-F238E27FC236}">
                <a16:creationId xmlns:a16="http://schemas.microsoft.com/office/drawing/2014/main" id="{9E36522E-40C8-4073-8961-046BA22FBE6B}"/>
              </a:ext>
            </a:extLst>
          </p:cNvPr>
          <p:cNvSpPr txBox="1"/>
          <p:nvPr/>
        </p:nvSpPr>
        <p:spPr bwMode="white">
          <a:xfrm>
            <a:off x="2051050" y="7440358"/>
            <a:ext cx="12153900" cy="625000"/>
          </a:xfrm>
          <a:prstGeom prst="rect">
            <a:avLst/>
          </a:prstGeom>
        </p:spPr>
        <p:txBody>
          <a:bodyPr vert="horz" wrap="square" lIns="91440" tIns="91440" rIns="91440" bIns="91440" rtlCol="0">
            <a:noAutofit/>
          </a:bodyPr>
          <a:lstStyle/>
          <a:p>
            <a:pPr algn="ctr"/>
            <a:r>
              <a:rPr lang="en-US" dirty="0">
                <a:hlinkClick r:id="rId3"/>
              </a:rPr>
              <a:t>https://github.com/chef-cookbooks/chef-client/blob/master/templates/default/client.rb.erb</a:t>
            </a:r>
            <a:endParaRPr lang="en-US" dirty="0"/>
          </a:p>
        </p:txBody>
      </p:sp>
    </p:spTree>
    <p:extLst>
      <p:ext uri="{BB962C8B-B14F-4D97-AF65-F5344CB8AC3E}">
        <p14:creationId xmlns:p14="http://schemas.microsoft.com/office/powerpoint/2010/main" val="2057979673"/>
      </p:ext>
    </p:extLst>
  </p:cSld>
  <p:clrMapOvr>
    <a:masterClrMapping/>
  </p:clrMapOvr>
  <p:transition spd="med">
    <p:fade/>
  </p:transition>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Viewing the chef-client </a:t>
            </a:r>
            <a:r>
              <a:rPr lang="en-US" dirty="0" err="1"/>
              <a:t>config</a:t>
            </a:r>
            <a:r>
              <a:rPr lang="en-US" dirty="0"/>
              <a:t> Recipe</a:t>
            </a:r>
          </a:p>
        </p:txBody>
      </p:sp>
      <p:sp>
        <p:nvSpPr>
          <p:cNvPr id="3" name="Content Placeholder 2"/>
          <p:cNvSpPr>
            <a:spLocks noGrp="1"/>
          </p:cNvSpPr>
          <p:nvPr>
            <p:ph sz="quarter" idx="10"/>
          </p:nvPr>
        </p:nvSpPr>
        <p:spPr/>
        <p:txBody>
          <a:bodyPr>
            <a:noAutofit/>
          </a:bodyPr>
          <a:lstStyle/>
          <a:p>
            <a:r>
              <a:rPr lang="en-US" sz="2400" b="1" dirty="0">
                <a:latin typeface="Courier New" charset="0"/>
                <a:ea typeface="Courier New" charset="0"/>
                <a:cs typeface="Courier New" charset="0"/>
              </a:rPr>
              <a:t>template "#{node['</a:t>
            </a:r>
            <a:r>
              <a:rPr lang="en-US" sz="2400" b="1" dirty="0" err="1">
                <a:latin typeface="Courier New" charset="0"/>
                <a:ea typeface="Courier New" charset="0"/>
                <a:cs typeface="Courier New" charset="0"/>
              </a:rPr>
              <a:t>chef_client</a:t>
            </a:r>
            <a:r>
              <a:rPr lang="en-US" sz="2400" b="1" dirty="0">
                <a:latin typeface="Courier New" charset="0"/>
                <a:ea typeface="Courier New" charset="0"/>
                <a:cs typeface="Courier New" charset="0"/>
              </a:rPr>
              <a:t>']['</a:t>
            </a:r>
            <a:r>
              <a:rPr lang="en-US" sz="2400" b="1" dirty="0" err="1">
                <a:latin typeface="Courier New" charset="0"/>
                <a:ea typeface="Courier New" charset="0"/>
                <a:cs typeface="Courier New" charset="0"/>
              </a:rPr>
              <a:t>conf_dir</a:t>
            </a:r>
            <a:r>
              <a:rPr lang="en-US" sz="2400" b="1" dirty="0">
                <a:latin typeface="Courier New" charset="0"/>
                <a:ea typeface="Courier New" charset="0"/>
                <a:cs typeface="Courier New" charset="0"/>
              </a:rPr>
              <a:t>']}/</a:t>
            </a:r>
            <a:r>
              <a:rPr lang="en-US" sz="2400" b="1" dirty="0" err="1">
                <a:latin typeface="Courier New" charset="0"/>
                <a:ea typeface="Courier New" charset="0"/>
                <a:cs typeface="Courier New" charset="0"/>
              </a:rPr>
              <a:t>client.rb</a:t>
            </a:r>
            <a:r>
              <a:rPr lang="en-US" sz="2400" b="1" dirty="0">
                <a:latin typeface="Courier New" charset="0"/>
                <a:ea typeface="Courier New" charset="0"/>
                <a:cs typeface="Courier New" charset="0"/>
              </a:rPr>
              <a:t>" do</a:t>
            </a:r>
          </a:p>
          <a:p>
            <a:r>
              <a:rPr lang="en-US" sz="2400" b="1" dirty="0">
                <a:latin typeface="Courier New" charset="0"/>
                <a:ea typeface="Courier New" charset="0"/>
                <a:cs typeface="Courier New" charset="0"/>
              </a:rPr>
              <a:t>  source '</a:t>
            </a:r>
            <a:r>
              <a:rPr lang="en-US" sz="2400" b="1" dirty="0" err="1">
                <a:latin typeface="Courier New" charset="0"/>
                <a:ea typeface="Courier New" charset="0"/>
                <a:cs typeface="Courier New" charset="0"/>
              </a:rPr>
              <a:t>client.rb.erb</a:t>
            </a:r>
            <a:r>
              <a:rPr lang="en-US" sz="2400" b="1" dirty="0">
                <a:latin typeface="Courier New" charset="0"/>
                <a:ea typeface="Courier New" charset="0"/>
                <a:cs typeface="Courier New" charset="0"/>
              </a:rPr>
              <a:t>'</a:t>
            </a:r>
          </a:p>
          <a:p>
            <a:r>
              <a:rPr lang="en-US" sz="2400" b="1" dirty="0">
                <a:latin typeface="Courier New" charset="0"/>
                <a:ea typeface="Courier New" charset="0"/>
                <a:cs typeface="Courier New" charset="0"/>
              </a:rPr>
              <a:t>  owner </a:t>
            </a:r>
            <a:r>
              <a:rPr lang="en-US" sz="2400" b="1" dirty="0" err="1">
                <a:latin typeface="Courier New" charset="0"/>
                <a:ea typeface="Courier New" charset="0"/>
                <a:cs typeface="Courier New" charset="0"/>
              </a:rPr>
              <a:t>d_owner</a:t>
            </a:r>
            <a:endParaRPr lang="en-US" sz="2400" b="1" dirty="0">
              <a:latin typeface="Courier New" charset="0"/>
              <a:ea typeface="Courier New" charset="0"/>
              <a:cs typeface="Courier New" charset="0"/>
            </a:endParaRPr>
          </a:p>
          <a:p>
            <a:r>
              <a:rPr lang="en-US" sz="2400" b="1" dirty="0">
                <a:latin typeface="Courier New" charset="0"/>
                <a:ea typeface="Courier New" charset="0"/>
                <a:cs typeface="Courier New" charset="0"/>
              </a:rPr>
              <a:t>  group node['</a:t>
            </a:r>
            <a:r>
              <a:rPr lang="en-US" sz="2400" b="1" dirty="0" err="1">
                <a:latin typeface="Courier New" charset="0"/>
                <a:ea typeface="Courier New" charset="0"/>
                <a:cs typeface="Courier New" charset="0"/>
              </a:rPr>
              <a:t>root_group</a:t>
            </a:r>
            <a:r>
              <a:rPr lang="en-US" sz="2400" b="1" dirty="0">
                <a:latin typeface="Courier New" charset="0"/>
                <a:ea typeface="Courier New" charset="0"/>
                <a:cs typeface="Courier New" charset="0"/>
              </a:rPr>
              <a:t>']</a:t>
            </a:r>
          </a:p>
          <a:p>
            <a:r>
              <a:rPr lang="en-US" sz="2400" b="1" dirty="0">
                <a:latin typeface="Courier New" charset="0"/>
                <a:ea typeface="Courier New" charset="0"/>
                <a:cs typeface="Courier New" charset="0"/>
              </a:rPr>
              <a:t>  mode '0644'</a:t>
            </a:r>
          </a:p>
          <a:p>
            <a:r>
              <a:rPr lang="en-US" sz="2400" b="1" dirty="0">
                <a:latin typeface="Courier New" charset="0"/>
                <a:ea typeface="Courier New" charset="0"/>
                <a:cs typeface="Courier New" charset="0"/>
              </a:rPr>
              <a:t>  variables(</a:t>
            </a:r>
          </a:p>
          <a:p>
            <a:r>
              <a:rPr lang="en-US" sz="2400" b="1" dirty="0">
                <a:latin typeface="Courier New" charset="0"/>
                <a:ea typeface="Courier New" charset="0"/>
                <a:cs typeface="Courier New" charset="0"/>
              </a:rPr>
              <a:t>    </a:t>
            </a:r>
            <a:r>
              <a:rPr lang="en-US" sz="2400" b="1" dirty="0" err="1">
                <a:latin typeface="Courier New" charset="0"/>
                <a:ea typeface="Courier New" charset="0"/>
                <a:cs typeface="Courier New" charset="0"/>
              </a:rPr>
              <a:t>chef_config</a:t>
            </a:r>
            <a:r>
              <a:rPr lang="en-US" sz="2400" b="1" dirty="0">
                <a:latin typeface="Courier New" charset="0"/>
                <a:ea typeface="Courier New" charset="0"/>
                <a:cs typeface="Courier New" charset="0"/>
              </a:rPr>
              <a:t>: node['</a:t>
            </a:r>
            <a:r>
              <a:rPr lang="en-US" sz="2400" b="1" dirty="0" err="1">
                <a:latin typeface="Courier New" charset="0"/>
                <a:ea typeface="Courier New" charset="0"/>
                <a:cs typeface="Courier New" charset="0"/>
              </a:rPr>
              <a:t>chef_client</a:t>
            </a:r>
            <a:r>
              <a:rPr lang="en-US" sz="2400" b="1" dirty="0">
                <a:latin typeface="Courier New" charset="0"/>
                <a:ea typeface="Courier New" charset="0"/>
                <a:cs typeface="Courier New" charset="0"/>
              </a:rPr>
              <a:t>']['config'],</a:t>
            </a:r>
          </a:p>
          <a:p>
            <a:r>
              <a:rPr lang="en-US" sz="2400" b="1" dirty="0">
                <a:latin typeface="Courier New" charset="0"/>
                <a:ea typeface="Courier New" charset="0"/>
                <a:cs typeface="Courier New" charset="0"/>
              </a:rPr>
              <a:t>    </a:t>
            </a:r>
            <a:r>
              <a:rPr lang="en-US" sz="2400" b="1" dirty="0" err="1">
                <a:latin typeface="Courier New" charset="0"/>
                <a:ea typeface="Courier New" charset="0"/>
                <a:cs typeface="Courier New" charset="0"/>
              </a:rPr>
              <a:t>chef_requires</a:t>
            </a:r>
            <a:r>
              <a:rPr lang="en-US" sz="2400" b="1" dirty="0">
                <a:latin typeface="Courier New" charset="0"/>
                <a:ea typeface="Courier New" charset="0"/>
                <a:cs typeface="Courier New" charset="0"/>
              </a:rPr>
              <a:t>: </a:t>
            </a:r>
            <a:r>
              <a:rPr lang="en-US" sz="2400" b="1" dirty="0" err="1">
                <a:latin typeface="Courier New" charset="0"/>
                <a:ea typeface="Courier New" charset="0"/>
                <a:cs typeface="Courier New" charset="0"/>
              </a:rPr>
              <a:t>chef_requires</a:t>
            </a:r>
            <a:r>
              <a:rPr lang="en-US" sz="2400" b="1" dirty="0">
                <a:latin typeface="Courier New" charset="0"/>
                <a:ea typeface="Courier New" charset="0"/>
                <a:cs typeface="Courier New" charset="0"/>
              </a:rPr>
              <a:t>,</a:t>
            </a:r>
          </a:p>
          <a:p>
            <a:r>
              <a:rPr lang="en-US" sz="2400" b="1" dirty="0">
                <a:latin typeface="Courier New" charset="0"/>
                <a:ea typeface="Courier New" charset="0"/>
                <a:cs typeface="Courier New" charset="0"/>
              </a:rPr>
              <a:t>    </a:t>
            </a:r>
            <a:r>
              <a:rPr lang="en-US" sz="2400" b="1" dirty="0" err="1">
                <a:latin typeface="Courier New" charset="0"/>
                <a:ea typeface="Courier New" charset="0"/>
                <a:cs typeface="Courier New" charset="0"/>
              </a:rPr>
              <a:t>ohai_disabled_plugins</a:t>
            </a:r>
            <a:r>
              <a:rPr lang="en-US" sz="2400" b="1" dirty="0">
                <a:latin typeface="Courier New" charset="0"/>
                <a:ea typeface="Courier New" charset="0"/>
                <a:cs typeface="Courier New" charset="0"/>
              </a:rPr>
              <a:t>: node['</a:t>
            </a:r>
            <a:r>
              <a:rPr lang="en-US" sz="2400" b="1" dirty="0" err="1">
                <a:latin typeface="Courier New" charset="0"/>
                <a:ea typeface="Courier New" charset="0"/>
                <a:cs typeface="Courier New" charset="0"/>
              </a:rPr>
              <a:t>ohai</a:t>
            </a:r>
            <a:r>
              <a:rPr lang="en-US" sz="2400" b="1" dirty="0">
                <a:latin typeface="Courier New" charset="0"/>
                <a:ea typeface="Courier New" charset="0"/>
                <a:cs typeface="Courier New" charset="0"/>
              </a:rPr>
              <a:t>']['</a:t>
            </a:r>
            <a:r>
              <a:rPr lang="en-US" sz="2400" b="1" dirty="0" err="1">
                <a:latin typeface="Courier New" charset="0"/>
                <a:ea typeface="Courier New" charset="0"/>
                <a:cs typeface="Courier New" charset="0"/>
              </a:rPr>
              <a:t>disabled_plugins</a:t>
            </a:r>
            <a:r>
              <a:rPr lang="en-US" sz="2400" b="1" dirty="0">
                <a:latin typeface="Courier New" charset="0"/>
                <a:ea typeface="Courier New" charset="0"/>
                <a:cs typeface="Courier New" charset="0"/>
              </a:rPr>
              <a:t>'],</a:t>
            </a:r>
          </a:p>
          <a:p>
            <a:r>
              <a:rPr lang="en-US" sz="2400" b="1" dirty="0">
                <a:latin typeface="Courier New" charset="0"/>
                <a:ea typeface="Courier New" charset="0"/>
                <a:cs typeface="Courier New" charset="0"/>
              </a:rPr>
              <a:t>    </a:t>
            </a:r>
            <a:r>
              <a:rPr lang="en-US" sz="2400" b="1" dirty="0" err="1">
                <a:latin typeface="Courier New" charset="0"/>
                <a:ea typeface="Courier New" charset="0"/>
                <a:cs typeface="Courier New" charset="0"/>
              </a:rPr>
              <a:t>start_handlers</a:t>
            </a:r>
            <a:r>
              <a:rPr lang="en-US" sz="2400" b="1" dirty="0">
                <a:latin typeface="Courier New" charset="0"/>
                <a:ea typeface="Courier New" charset="0"/>
                <a:cs typeface="Courier New" charset="0"/>
              </a:rPr>
              <a:t>: node['</a:t>
            </a:r>
            <a:r>
              <a:rPr lang="en-US" sz="2400" b="1" dirty="0" err="1">
                <a:latin typeface="Courier New" charset="0"/>
                <a:ea typeface="Courier New" charset="0"/>
                <a:cs typeface="Courier New" charset="0"/>
              </a:rPr>
              <a:t>chef_client</a:t>
            </a:r>
            <a:r>
              <a:rPr lang="en-US" sz="2400" b="1" dirty="0">
                <a:latin typeface="Courier New" charset="0"/>
                <a:ea typeface="Courier New" charset="0"/>
                <a:cs typeface="Courier New" charset="0"/>
              </a:rPr>
              <a:t>']['config']['</a:t>
            </a:r>
            <a:r>
              <a:rPr lang="en-US" sz="2400" b="1" dirty="0" err="1">
                <a:latin typeface="Courier New" charset="0"/>
                <a:ea typeface="Courier New" charset="0"/>
                <a:cs typeface="Courier New" charset="0"/>
              </a:rPr>
              <a:t>start_handlers</a:t>
            </a:r>
            <a:r>
              <a:rPr lang="en-US" sz="2400" b="1" dirty="0">
                <a:latin typeface="Courier New" charset="0"/>
                <a:ea typeface="Courier New" charset="0"/>
                <a:cs typeface="Courier New" charset="0"/>
              </a:rPr>
              <a:t>'],</a:t>
            </a:r>
          </a:p>
          <a:p>
            <a:r>
              <a:rPr lang="en-US" sz="2400" b="1" dirty="0">
                <a:latin typeface="Courier New" charset="0"/>
                <a:ea typeface="Courier New" charset="0"/>
                <a:cs typeface="Courier New" charset="0"/>
              </a:rPr>
              <a:t>    </a:t>
            </a:r>
            <a:r>
              <a:rPr lang="en-US" sz="2400" b="1" dirty="0" err="1">
                <a:latin typeface="Courier New" charset="0"/>
                <a:ea typeface="Courier New" charset="0"/>
                <a:cs typeface="Courier New" charset="0"/>
              </a:rPr>
              <a:t>report_handlers</a:t>
            </a:r>
            <a:r>
              <a:rPr lang="en-US" sz="2400" b="1" dirty="0">
                <a:latin typeface="Courier New" charset="0"/>
                <a:ea typeface="Courier New" charset="0"/>
                <a:cs typeface="Courier New" charset="0"/>
              </a:rPr>
              <a:t>: node['</a:t>
            </a:r>
            <a:r>
              <a:rPr lang="en-US" sz="2400" b="1" dirty="0" err="1">
                <a:latin typeface="Courier New" charset="0"/>
                <a:ea typeface="Courier New" charset="0"/>
                <a:cs typeface="Courier New" charset="0"/>
              </a:rPr>
              <a:t>chef_client</a:t>
            </a:r>
            <a:r>
              <a:rPr lang="en-US" sz="2400" b="1" dirty="0">
                <a:latin typeface="Courier New" charset="0"/>
                <a:ea typeface="Courier New" charset="0"/>
                <a:cs typeface="Courier New" charset="0"/>
              </a:rPr>
              <a:t>']['config']['</a:t>
            </a:r>
            <a:r>
              <a:rPr lang="en-US" sz="2400" b="1" dirty="0" err="1">
                <a:latin typeface="Courier New" charset="0"/>
                <a:ea typeface="Courier New" charset="0"/>
                <a:cs typeface="Courier New" charset="0"/>
              </a:rPr>
              <a:t>report_handlers</a:t>
            </a:r>
            <a:r>
              <a:rPr lang="en-US" sz="2400" b="1" dirty="0">
                <a:latin typeface="Courier New" charset="0"/>
                <a:ea typeface="Courier New" charset="0"/>
                <a:cs typeface="Courier New" charset="0"/>
              </a:rPr>
              <a:t>'],</a:t>
            </a:r>
          </a:p>
          <a:p>
            <a:r>
              <a:rPr lang="en-US" sz="2400" b="1" dirty="0">
                <a:latin typeface="Courier New" charset="0"/>
                <a:ea typeface="Courier New" charset="0"/>
                <a:cs typeface="Courier New" charset="0"/>
              </a:rPr>
              <a:t>    </a:t>
            </a:r>
            <a:r>
              <a:rPr lang="en-US" sz="2400" b="1" dirty="0" err="1">
                <a:latin typeface="Courier New" charset="0"/>
                <a:ea typeface="Courier New" charset="0"/>
                <a:cs typeface="Courier New" charset="0"/>
              </a:rPr>
              <a:t>exception_handlers</a:t>
            </a:r>
            <a:r>
              <a:rPr lang="en-US" sz="2400" b="1" dirty="0">
                <a:latin typeface="Courier New" charset="0"/>
                <a:ea typeface="Courier New" charset="0"/>
                <a:cs typeface="Courier New" charset="0"/>
              </a:rPr>
              <a:t>: node['</a:t>
            </a:r>
            <a:r>
              <a:rPr lang="en-US" sz="2400" b="1" dirty="0" err="1">
                <a:latin typeface="Courier New" charset="0"/>
                <a:ea typeface="Courier New" charset="0"/>
                <a:cs typeface="Courier New" charset="0"/>
              </a:rPr>
              <a:t>chef_client</a:t>
            </a:r>
            <a:r>
              <a:rPr lang="en-US" sz="2400" b="1" dirty="0">
                <a:latin typeface="Courier New" charset="0"/>
                <a:ea typeface="Courier New" charset="0"/>
                <a:cs typeface="Courier New" charset="0"/>
              </a:rPr>
              <a:t>']['config']['</a:t>
            </a:r>
            <a:r>
              <a:rPr lang="en-US" sz="2400" b="1" dirty="0" err="1">
                <a:latin typeface="Courier New" charset="0"/>
                <a:ea typeface="Courier New" charset="0"/>
                <a:cs typeface="Courier New" charset="0"/>
              </a:rPr>
              <a:t>exception_handlers</a:t>
            </a:r>
            <a:r>
              <a:rPr lang="en-US" sz="2400" b="1" dirty="0">
                <a:latin typeface="Courier New" charset="0"/>
                <a:ea typeface="Courier New" charset="0"/>
                <a:cs typeface="Courier New" charset="0"/>
              </a:rPr>
              <a:t>']</a:t>
            </a:r>
          </a:p>
          <a:p>
            <a:r>
              <a:rPr lang="en-US" sz="2400" b="1" dirty="0">
                <a:latin typeface="Courier New" charset="0"/>
                <a:ea typeface="Courier New" charset="0"/>
                <a:cs typeface="Courier New" charset="0"/>
              </a:rPr>
              <a:t>  )</a:t>
            </a:r>
          </a:p>
        </p:txBody>
      </p:sp>
      <p:sp>
        <p:nvSpPr>
          <p:cNvPr id="4" name="Text Placeholder 3"/>
          <p:cNvSpPr>
            <a:spLocks noGrp="1"/>
          </p:cNvSpPr>
          <p:nvPr>
            <p:ph type="body" sz="quarter" idx="11"/>
          </p:nvPr>
        </p:nvSpPr>
        <p:spPr/>
        <p:txBody>
          <a:bodyPr/>
          <a:lstStyle/>
          <a:p>
            <a:r>
              <a:rPr lang="en-US" dirty="0"/>
              <a:t>~/cookbooks/chef-client/recipes/</a:t>
            </a:r>
            <a:r>
              <a:rPr lang="en-US" dirty="0" err="1"/>
              <a:t>config.rb</a:t>
            </a:r>
            <a:endParaRPr lang="en-US" dirty="0"/>
          </a:p>
        </p:txBody>
      </p:sp>
      <p:sp>
        <p:nvSpPr>
          <p:cNvPr id="7" name="Rectangle 6"/>
          <p:cNvSpPr/>
          <p:nvPr/>
        </p:nvSpPr>
        <p:spPr bwMode="auto">
          <a:xfrm>
            <a:off x="1121104" y="5867400"/>
            <a:ext cx="14422528" cy="417093"/>
          </a:xfrm>
          <a:prstGeom prst="rect">
            <a:avLst/>
          </a:prstGeom>
          <a:solidFill>
            <a:schemeClr val="accent1">
              <a:alpha val="3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719949299"/>
      </p:ext>
    </p:extLst>
  </p:cSld>
  <p:clrMapOvr>
    <a:masterClrMapping/>
  </p:clrMapOvr>
  <p:transition spd="med">
    <p:fade/>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normAutofit fontScale="90000"/>
          </a:bodyPr>
          <a:lstStyle/>
          <a:p>
            <a:r>
              <a:rPr lang="en-US" dirty="0"/>
              <a:t>The Work</a:t>
            </a:r>
          </a:p>
        </p:txBody>
      </p:sp>
      <p:sp>
        <p:nvSpPr>
          <p:cNvPr id="8" name="Subtitle 7"/>
          <p:cNvSpPr>
            <a:spLocks noGrp="1"/>
          </p:cNvSpPr>
          <p:nvPr>
            <p:ph type="subTitle" idx="1"/>
          </p:nvPr>
        </p:nvSpPr>
        <p:spPr/>
        <p:txBody>
          <a:bodyPr/>
          <a:lstStyle/>
          <a:p>
            <a:pPr marL="457200" indent="-457200">
              <a:buFont typeface="Arial" charset="0"/>
              <a:buChar char="•"/>
            </a:pPr>
            <a:r>
              <a:rPr lang="en-US" dirty="0"/>
              <a:t>Add the chef-client cookbook to your cookbook collection</a:t>
            </a:r>
          </a:p>
          <a:p>
            <a:pPr marL="457200" indent="-457200">
              <a:buFont typeface="Arial" charset="0"/>
              <a:buChar char="•"/>
            </a:pPr>
            <a:r>
              <a:rPr lang="en-US" dirty="0"/>
              <a:t>Select attributes you want to remove</a:t>
            </a:r>
          </a:p>
          <a:p>
            <a:pPr marL="457200" indent="-457200">
              <a:buFont typeface="Arial" charset="0"/>
              <a:buChar char="•"/>
            </a:pPr>
            <a:r>
              <a:rPr lang="en-US" dirty="0"/>
              <a:t>Find the name of the plugin that provides those attributes</a:t>
            </a:r>
          </a:p>
          <a:p>
            <a:pPr marL="457200" indent="-457200">
              <a:buFont typeface="Arial" charset="0"/>
              <a:buChar char="•"/>
            </a:pPr>
            <a:r>
              <a:rPr lang="en-US" dirty="0"/>
              <a:t>Provide attributes in a wrapper cookbook, role, or environment for:</a:t>
            </a:r>
          </a:p>
          <a:p>
            <a:endParaRPr lang="en-US" dirty="0"/>
          </a:p>
          <a:p>
            <a:r>
              <a:rPr lang="en-US" b="1" dirty="0">
                <a:latin typeface="Courier New" charset="0"/>
                <a:ea typeface="Courier New" charset="0"/>
                <a:cs typeface="Courier New" charset="0"/>
              </a:rPr>
              <a:t>	node['</a:t>
            </a:r>
            <a:r>
              <a:rPr lang="en-US" b="1" dirty="0" err="1">
                <a:latin typeface="Courier New" charset="0"/>
                <a:ea typeface="Courier New" charset="0"/>
                <a:cs typeface="Courier New" charset="0"/>
              </a:rPr>
              <a:t>ohai</a:t>
            </a:r>
            <a:r>
              <a:rPr lang="en-US" b="1" dirty="0">
                <a:latin typeface="Courier New" charset="0"/>
                <a:ea typeface="Courier New" charset="0"/>
                <a:cs typeface="Courier New" charset="0"/>
              </a:rPr>
              <a:t>']['</a:t>
            </a:r>
            <a:r>
              <a:rPr lang="en-US" b="1" dirty="0" err="1">
                <a:latin typeface="Courier New" charset="0"/>
                <a:ea typeface="Courier New" charset="0"/>
                <a:cs typeface="Courier New" charset="0"/>
              </a:rPr>
              <a:t>disabled_plugins</a:t>
            </a:r>
            <a:r>
              <a:rPr lang="en-US" b="1" dirty="0">
                <a:latin typeface="Courier New" charset="0"/>
                <a:ea typeface="Courier New" charset="0"/>
                <a:cs typeface="Courier New" charset="0"/>
              </a:rPr>
              <a:t>']</a:t>
            </a:r>
          </a:p>
          <a:p>
            <a:endParaRPr lang="en-US" dirty="0"/>
          </a:p>
          <a:p>
            <a:pPr marL="457200" indent="-457200">
              <a:buFont typeface="Arial" charset="0"/>
              <a:buChar char="•"/>
            </a:pPr>
            <a:r>
              <a:rPr lang="en-US" dirty="0"/>
              <a:t>Add chef-client cookbook to every node's run list</a:t>
            </a:r>
          </a:p>
        </p:txBody>
      </p:sp>
    </p:spTree>
    <p:extLst>
      <p:ext uri="{BB962C8B-B14F-4D97-AF65-F5344CB8AC3E}">
        <p14:creationId xmlns:p14="http://schemas.microsoft.com/office/powerpoint/2010/main" val="125937156"/>
      </p:ext>
    </p:extLst>
  </p:cSld>
  <p:clrMapOvr>
    <a:masterClrMapping/>
  </p:clrMapOvr>
  <p:transition spd="med">
    <p:fade/>
  </p:transition>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Run </a:t>
            </a:r>
            <a:r>
              <a:rPr lang="en-US" dirty="0" err="1"/>
              <a:t>Ohai</a:t>
            </a:r>
            <a:r>
              <a:rPr lang="en-US" dirty="0"/>
              <a:t> Smoother</a:t>
            </a:r>
          </a:p>
        </p:txBody>
      </p:sp>
      <p:sp>
        <p:nvSpPr>
          <p:cNvPr id="3" name="Content Placeholder 2"/>
          <p:cNvSpPr>
            <a:spLocks noGrp="1"/>
          </p:cNvSpPr>
          <p:nvPr>
            <p:ph sz="quarter" idx="11"/>
          </p:nvPr>
        </p:nvSpPr>
        <p:spPr/>
        <p:txBody>
          <a:bodyPr/>
          <a:lstStyle/>
          <a:p>
            <a:r>
              <a:rPr lang="en-US" dirty="0"/>
              <a:t>There are a few more things to learn about </a:t>
            </a:r>
            <a:r>
              <a:rPr lang="en-US" dirty="0" err="1"/>
              <a:t>Ohai</a:t>
            </a:r>
            <a:r>
              <a:rPr lang="en-US" dirty="0"/>
              <a:t> that could help increase performance.</a:t>
            </a:r>
          </a:p>
        </p:txBody>
      </p:sp>
      <p:sp>
        <p:nvSpPr>
          <p:cNvPr id="4" name="Text Placeholder 3"/>
          <p:cNvSpPr>
            <a:spLocks noGrp="1"/>
          </p:cNvSpPr>
          <p:nvPr>
            <p:ph type="body" sz="quarter" idx="10"/>
          </p:nvPr>
        </p:nvSpPr>
        <p:spPr/>
        <p:txBody>
          <a:bodyPr/>
          <a:lstStyle/>
          <a:p>
            <a:pPr marL="457200" indent="-457200">
              <a:buFont typeface="Wingdings" charset="2"/>
              <a:buChar char="ü"/>
            </a:pPr>
            <a:r>
              <a:rPr lang="en-US" dirty="0"/>
              <a:t>Configure the node to automatically load </a:t>
            </a:r>
            <a:r>
              <a:rPr lang="en-US" dirty="0" err="1"/>
              <a:t>ohai</a:t>
            </a:r>
            <a:r>
              <a:rPr lang="en-US" dirty="0"/>
              <a:t> plugins</a:t>
            </a:r>
          </a:p>
          <a:p>
            <a:pPr marL="457200" indent="-457200">
              <a:buFont typeface="Wingdings" charset="2"/>
              <a:buChar char="ü"/>
            </a:pPr>
            <a:r>
              <a:rPr lang="en-US" dirty="0"/>
              <a:t>Enable </a:t>
            </a:r>
            <a:r>
              <a:rPr lang="en-US" dirty="0" err="1"/>
              <a:t>ohai</a:t>
            </a:r>
            <a:r>
              <a:rPr lang="en-US" dirty="0"/>
              <a:t> hints</a:t>
            </a:r>
          </a:p>
          <a:p>
            <a:pPr marL="457200" indent="-457200">
              <a:buFont typeface="Wingdings" charset="2"/>
              <a:buChar char="ü"/>
            </a:pPr>
            <a:r>
              <a:rPr lang="en-US" dirty="0"/>
              <a:t>Remove plugins that you do not want executed</a:t>
            </a:r>
          </a:p>
          <a:p>
            <a:pPr marL="457200" indent="-457200">
              <a:buFont typeface="Wingdings" charset="2"/>
              <a:buChar char="q"/>
            </a:pPr>
            <a:r>
              <a:rPr lang="en-US" dirty="0"/>
              <a:t>Choose only the plugins you want executed</a:t>
            </a:r>
          </a:p>
          <a:p>
            <a:pPr marL="342900" indent="-342900">
              <a:buFont typeface="Wingdings" charset="2"/>
              <a:buChar char="q"/>
            </a:pPr>
            <a:endParaRPr lang="en-US" dirty="0"/>
          </a:p>
        </p:txBody>
      </p:sp>
    </p:spTree>
    <p:extLst>
      <p:ext uri="{BB962C8B-B14F-4D97-AF65-F5344CB8AC3E}">
        <p14:creationId xmlns:p14="http://schemas.microsoft.com/office/powerpoint/2010/main" val="799656163"/>
      </p:ext>
    </p:extLst>
  </p:cSld>
  <p:clrMapOvr>
    <a:masterClrMapping/>
  </p:clrMapOvr>
  <p:transition spd="med">
    <p:fade/>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t>Whitelist Node Attributes</a:t>
            </a:r>
          </a:p>
        </p:txBody>
      </p:sp>
      <p:sp>
        <p:nvSpPr>
          <p:cNvPr id="5" name="Subtitle 4"/>
          <p:cNvSpPr>
            <a:spLocks noGrp="1"/>
          </p:cNvSpPr>
          <p:nvPr>
            <p:ph type="subTitle" idx="1"/>
          </p:nvPr>
        </p:nvSpPr>
        <p:spPr/>
        <p:txBody>
          <a:bodyPr/>
          <a:lstStyle/>
          <a:p>
            <a:r>
              <a:rPr lang="en-US" dirty="0"/>
              <a:t>When it seems like you are disabling far too many plugins and you want to consider attacking it from the other side:</a:t>
            </a:r>
          </a:p>
          <a:p>
            <a:endParaRPr lang="en-US" dirty="0"/>
          </a:p>
          <a:p>
            <a:endParaRPr lang="en-US" dirty="0"/>
          </a:p>
          <a:p>
            <a:pPr algn="ctr"/>
            <a:r>
              <a:rPr lang="en-US" b="1" u="heavy" dirty="0">
                <a:cs typeface="Arial"/>
                <a:hlinkClick r:id="rId3"/>
              </a:rPr>
              <a:t>https://docs.chef.io/ohai.html#whitelist-attributes</a:t>
            </a:r>
            <a:endParaRPr lang="en-US" b="1" dirty="0"/>
          </a:p>
        </p:txBody>
      </p:sp>
    </p:spTree>
    <p:extLst>
      <p:ext uri="{BB962C8B-B14F-4D97-AF65-F5344CB8AC3E}">
        <p14:creationId xmlns:p14="http://schemas.microsoft.com/office/powerpoint/2010/main" val="1569012786"/>
      </p:ext>
    </p:extLst>
  </p:cSld>
  <p:clrMapOvr>
    <a:masterClrMapping/>
  </p:clrMapOvr>
  <p:transition spd="med">
    <p:fade/>
  </p:transition>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Run </a:t>
            </a:r>
            <a:r>
              <a:rPr lang="en-US" dirty="0" err="1"/>
              <a:t>Ohai</a:t>
            </a:r>
            <a:r>
              <a:rPr lang="en-US" dirty="0"/>
              <a:t> Smoother</a:t>
            </a:r>
          </a:p>
        </p:txBody>
      </p:sp>
      <p:sp>
        <p:nvSpPr>
          <p:cNvPr id="3" name="Content Placeholder 2"/>
          <p:cNvSpPr>
            <a:spLocks noGrp="1"/>
          </p:cNvSpPr>
          <p:nvPr>
            <p:ph sz="quarter" idx="11"/>
          </p:nvPr>
        </p:nvSpPr>
        <p:spPr/>
        <p:txBody>
          <a:bodyPr/>
          <a:lstStyle/>
          <a:p>
            <a:r>
              <a:rPr lang="en-US" dirty="0"/>
              <a:t>There are a few more things to learn about </a:t>
            </a:r>
            <a:r>
              <a:rPr lang="en-US" dirty="0" err="1"/>
              <a:t>Ohai</a:t>
            </a:r>
            <a:r>
              <a:rPr lang="en-US" dirty="0"/>
              <a:t> that could help increase performance.</a:t>
            </a:r>
          </a:p>
        </p:txBody>
      </p:sp>
      <p:sp>
        <p:nvSpPr>
          <p:cNvPr id="4" name="Text Placeholder 3"/>
          <p:cNvSpPr>
            <a:spLocks noGrp="1"/>
          </p:cNvSpPr>
          <p:nvPr>
            <p:ph type="body" sz="quarter" idx="10"/>
          </p:nvPr>
        </p:nvSpPr>
        <p:spPr/>
        <p:txBody>
          <a:bodyPr/>
          <a:lstStyle/>
          <a:p>
            <a:pPr marL="457200" indent="-457200">
              <a:buFont typeface="Wingdings" charset="2"/>
              <a:buChar char="ü"/>
            </a:pPr>
            <a:r>
              <a:rPr lang="en-US" dirty="0"/>
              <a:t>Configure the node to automatically load </a:t>
            </a:r>
            <a:r>
              <a:rPr lang="en-US" dirty="0" err="1"/>
              <a:t>ohai</a:t>
            </a:r>
            <a:r>
              <a:rPr lang="en-US" dirty="0"/>
              <a:t> plugins</a:t>
            </a:r>
          </a:p>
          <a:p>
            <a:pPr marL="457200" indent="-457200">
              <a:buFont typeface="Wingdings" charset="2"/>
              <a:buChar char="ü"/>
            </a:pPr>
            <a:r>
              <a:rPr lang="en-US" dirty="0"/>
              <a:t>Enable </a:t>
            </a:r>
            <a:r>
              <a:rPr lang="en-US" dirty="0" err="1"/>
              <a:t>ohai</a:t>
            </a:r>
            <a:r>
              <a:rPr lang="en-US" dirty="0"/>
              <a:t> hints</a:t>
            </a:r>
          </a:p>
          <a:p>
            <a:pPr marL="457200" indent="-457200">
              <a:buFont typeface="Wingdings" charset="2"/>
              <a:buChar char="ü"/>
            </a:pPr>
            <a:r>
              <a:rPr lang="en-US" dirty="0"/>
              <a:t>Remove plugins that you do not want executed</a:t>
            </a:r>
          </a:p>
          <a:p>
            <a:pPr marL="457200" indent="-457200">
              <a:buFont typeface="Wingdings" charset="2"/>
              <a:buChar char="ü"/>
            </a:pPr>
            <a:r>
              <a:rPr lang="en-US" dirty="0"/>
              <a:t>Choose only the plugins you want executed</a:t>
            </a:r>
          </a:p>
          <a:p>
            <a:pPr marL="342900" indent="-342900">
              <a:buFont typeface="Wingdings" charset="2"/>
              <a:buChar char="q"/>
            </a:pPr>
            <a:endParaRPr lang="en-US" dirty="0"/>
          </a:p>
        </p:txBody>
      </p:sp>
    </p:spTree>
    <p:extLst>
      <p:ext uri="{BB962C8B-B14F-4D97-AF65-F5344CB8AC3E}">
        <p14:creationId xmlns:p14="http://schemas.microsoft.com/office/powerpoint/2010/main" val="2053147293"/>
      </p:ext>
    </p:extLst>
  </p:cSld>
  <p:clrMapOvr>
    <a:masterClrMapping/>
  </p:clrMapOvr>
  <p:transition spd="med">
    <p:fade/>
  </p:transition>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Q&amp;A</a:t>
            </a:r>
          </a:p>
        </p:txBody>
      </p:sp>
      <p:sp>
        <p:nvSpPr>
          <p:cNvPr id="3" name="Subtitle 2"/>
          <p:cNvSpPr>
            <a:spLocks noGrp="1"/>
          </p:cNvSpPr>
          <p:nvPr>
            <p:ph type="subTitle" idx="1"/>
          </p:nvPr>
        </p:nvSpPr>
        <p:spPr/>
        <p:txBody>
          <a:bodyPr/>
          <a:lstStyle/>
          <a:p>
            <a:r>
              <a:rPr lang="en-US" dirty="0"/>
              <a:t>What questions can we answer for you?</a:t>
            </a:r>
          </a:p>
        </p:txBody>
      </p:sp>
    </p:spTree>
    <p:extLst>
      <p:ext uri="{BB962C8B-B14F-4D97-AF65-F5344CB8AC3E}">
        <p14:creationId xmlns:p14="http://schemas.microsoft.com/office/powerpoint/2010/main" val="3386736252"/>
      </p:ext>
    </p:extLst>
  </p:cSld>
  <p:clrMapOvr>
    <a:masterClrMapping/>
  </p:clrMapOvr>
  <p:transition spd="med">
    <p:fade/>
  </p:transition>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7198718"/>
      </p:ext>
    </p:extLst>
  </p:cSld>
  <p:clrMapOvr>
    <a:masterClrMapping/>
  </p:clrMapOvr>
  <p:transition spd="med">
    <p:fade/>
  </p:transition>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3733778"/>
      </p:ext>
    </p:extLst>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Kitchen Suites</a:t>
            </a:r>
          </a:p>
        </p:txBody>
      </p:sp>
      <p:sp>
        <p:nvSpPr>
          <p:cNvPr id="3" name="Content Placeholder 2"/>
          <p:cNvSpPr>
            <a:spLocks noGrp="1"/>
          </p:cNvSpPr>
          <p:nvPr>
            <p:ph sz="quarter" idx="10"/>
          </p:nvPr>
        </p:nvSpPr>
        <p:spPr/>
        <p:txBody>
          <a:bodyPr>
            <a:normAutofit lnSpcReduction="10000"/>
          </a:bodyPr>
          <a:lstStyle/>
          <a:p>
            <a:endParaRPr lang="en-US" dirty="0"/>
          </a:p>
          <a:p>
            <a:r>
              <a:rPr lang="en-US" dirty="0"/>
              <a:t>platforms:</a:t>
            </a:r>
          </a:p>
          <a:p>
            <a:r>
              <a:rPr lang="en-US" dirty="0"/>
              <a:t>  - name: ubuntu-16.04</a:t>
            </a:r>
          </a:p>
          <a:p>
            <a:r>
              <a:rPr lang="en-US" dirty="0"/>
              <a:t>  - name: centos-7.3</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a:t>    verifier:</a:t>
            </a:r>
          </a:p>
          <a:p>
            <a:r>
              <a:rPr lang="en-US" dirty="0"/>
              <a:t>      </a:t>
            </a:r>
            <a:r>
              <a:rPr lang="en-US" dirty="0" err="1"/>
              <a:t>inspec_tests</a:t>
            </a:r>
            <a:r>
              <a:rPr lang="en-US" dirty="0"/>
              <a:t>:</a:t>
            </a:r>
          </a:p>
          <a:p>
            <a:r>
              <a:rPr lang="en-US" dirty="0"/>
              <a:t>        - test/smoke/default</a:t>
            </a:r>
          </a:p>
          <a:p>
            <a:r>
              <a:rPr lang="en-US" dirty="0"/>
              <a:t>    attributes:</a:t>
            </a:r>
          </a:p>
        </p:txBody>
      </p:sp>
      <p:sp>
        <p:nvSpPr>
          <p:cNvPr id="4" name="Content Placeholder 3"/>
          <p:cNvSpPr>
            <a:spLocks noGrp="1"/>
          </p:cNvSpPr>
          <p:nvPr>
            <p:ph sz="quarter" idx="12"/>
          </p:nvPr>
        </p:nvSpPr>
        <p:spPr/>
        <p:txBody>
          <a:bodyPr/>
          <a:lstStyle/>
          <a:p>
            <a:r>
              <a:rPr lang="en-US" dirty="0"/>
              <a:t>This section defines what we want to test. It includes the Chef run-list of recipes that we want to test.</a:t>
            </a:r>
          </a:p>
          <a:p>
            <a:endParaRPr lang="en-US" dirty="0"/>
          </a:p>
          <a:p>
            <a:r>
              <a:rPr lang="en-US" dirty="0"/>
              <a:t>We define a single suite named "default".</a:t>
            </a:r>
          </a:p>
        </p:txBody>
      </p:sp>
      <p:sp>
        <p:nvSpPr>
          <p:cNvPr id="7" name="Rectangle 6"/>
          <p:cNvSpPr/>
          <p:nvPr/>
        </p:nvSpPr>
        <p:spPr bwMode="auto">
          <a:xfrm>
            <a:off x="609600" y="4187560"/>
            <a:ext cx="7311251" cy="593710"/>
          </a:xfrm>
          <a:prstGeom prst="rect">
            <a:avLst/>
          </a:prstGeom>
          <a:solidFill>
            <a:schemeClr val="accent1">
              <a:alpha val="25000"/>
            </a:schemeClr>
          </a:solidFill>
          <a:ln>
            <a:solidFill>
              <a:schemeClr val="accent1">
                <a:lumMod val="75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406983530"/>
      </p:ext>
    </p:extLst>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Kitchen Suites' Run List</a:t>
            </a:r>
          </a:p>
        </p:txBody>
      </p:sp>
      <p:sp>
        <p:nvSpPr>
          <p:cNvPr id="3" name="Content Placeholder 2"/>
          <p:cNvSpPr>
            <a:spLocks noGrp="1"/>
          </p:cNvSpPr>
          <p:nvPr>
            <p:ph sz="quarter" idx="10"/>
          </p:nvPr>
        </p:nvSpPr>
        <p:spPr/>
        <p:txBody>
          <a:bodyPr>
            <a:normAutofit lnSpcReduction="10000"/>
          </a:bodyPr>
          <a:lstStyle/>
          <a:p>
            <a:endParaRPr lang="en-US" dirty="0"/>
          </a:p>
          <a:p>
            <a:r>
              <a:rPr lang="en-US" dirty="0"/>
              <a:t>platforms:</a:t>
            </a:r>
          </a:p>
          <a:p>
            <a:r>
              <a:rPr lang="en-US" dirty="0"/>
              <a:t>  - name: ubuntu-16.04</a:t>
            </a:r>
          </a:p>
          <a:p>
            <a:r>
              <a:rPr lang="en-US" dirty="0"/>
              <a:t>  - name: centos-7.3</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a:t>    verifier:</a:t>
            </a:r>
          </a:p>
          <a:p>
            <a:r>
              <a:rPr lang="en-US" dirty="0"/>
              <a:t>      </a:t>
            </a:r>
            <a:r>
              <a:rPr lang="en-US" dirty="0" err="1"/>
              <a:t>inspec_tests</a:t>
            </a:r>
            <a:r>
              <a:rPr lang="en-US" dirty="0"/>
              <a:t>:</a:t>
            </a:r>
          </a:p>
          <a:p>
            <a:r>
              <a:rPr lang="en-US" dirty="0"/>
              <a:t>        - test/smoke/default</a:t>
            </a:r>
          </a:p>
          <a:p>
            <a:r>
              <a:rPr lang="en-US" dirty="0"/>
              <a:t>    attributes:</a:t>
            </a:r>
          </a:p>
        </p:txBody>
      </p:sp>
      <p:sp>
        <p:nvSpPr>
          <p:cNvPr id="4" name="Content Placeholder 3"/>
          <p:cNvSpPr>
            <a:spLocks noGrp="1"/>
          </p:cNvSpPr>
          <p:nvPr>
            <p:ph sz="quarter" idx="12"/>
          </p:nvPr>
        </p:nvSpPr>
        <p:spPr/>
        <p:txBody>
          <a:bodyPr/>
          <a:lstStyle/>
          <a:p>
            <a:r>
              <a:rPr lang="en-US" dirty="0"/>
              <a:t>The suite named </a:t>
            </a:r>
            <a:r>
              <a:rPr lang="en-US" dirty="0">
                <a:cs typeface="Courier New" panose="02070309020205020404" pitchFamily="49" charset="0"/>
              </a:rPr>
              <a:t>"default" </a:t>
            </a:r>
            <a:r>
              <a:rPr lang="en-US" dirty="0"/>
              <a:t>defines a </a:t>
            </a:r>
            <a:r>
              <a:rPr lang="en-US" dirty="0" err="1"/>
              <a:t>run_list</a:t>
            </a:r>
            <a:r>
              <a:rPr lang="en-US" dirty="0"/>
              <a:t>.</a:t>
            </a:r>
          </a:p>
          <a:p>
            <a:endParaRPr lang="en-US" dirty="0"/>
          </a:p>
          <a:p>
            <a:r>
              <a:rPr lang="en-US" dirty="0"/>
              <a:t>Run the </a:t>
            </a:r>
            <a:r>
              <a:rPr lang="en-US" dirty="0">
                <a:cs typeface="Courier New" panose="02070309020205020404" pitchFamily="49" charset="0"/>
              </a:rPr>
              <a:t>"apache"</a:t>
            </a:r>
            <a:r>
              <a:rPr lang="en-US" dirty="0"/>
              <a:t> cookbook's </a:t>
            </a:r>
            <a:r>
              <a:rPr lang="en-US" dirty="0">
                <a:cs typeface="Courier New" panose="02070309020205020404" pitchFamily="49" charset="0"/>
              </a:rPr>
              <a:t>"default"</a:t>
            </a:r>
            <a:r>
              <a:rPr lang="en-US" dirty="0"/>
              <a:t> recipe file.</a:t>
            </a:r>
          </a:p>
          <a:p>
            <a:endParaRPr lang="en-US" dirty="0"/>
          </a:p>
        </p:txBody>
      </p:sp>
      <p:sp>
        <p:nvSpPr>
          <p:cNvPr id="7" name="Rectangle 6"/>
          <p:cNvSpPr/>
          <p:nvPr/>
        </p:nvSpPr>
        <p:spPr bwMode="auto">
          <a:xfrm>
            <a:off x="609600" y="5175929"/>
            <a:ext cx="7311251" cy="593710"/>
          </a:xfrm>
          <a:prstGeom prst="rect">
            <a:avLst/>
          </a:prstGeom>
          <a:solidFill>
            <a:schemeClr val="accent1">
              <a:alpha val="25000"/>
            </a:schemeClr>
          </a:solidFill>
          <a:ln>
            <a:solidFill>
              <a:schemeClr val="accent1">
                <a:lumMod val="75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02631013"/>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Introduction</a:t>
            </a:r>
          </a:p>
          <a:p>
            <a:r>
              <a:rPr lang="en-US" dirty="0"/>
              <a:t>Why Write Tests? Why is that Hard?</a:t>
            </a:r>
          </a:p>
          <a:p>
            <a:r>
              <a:rPr lang="en-US" dirty="0"/>
              <a:t>Writing a Test First</a:t>
            </a:r>
          </a:p>
          <a:p>
            <a:r>
              <a:rPr lang="en-US" dirty="0"/>
              <a:t>Refactoring Cookbooks with Tests</a:t>
            </a:r>
          </a:p>
          <a:p>
            <a:r>
              <a:rPr lang="en-US" dirty="0"/>
              <a:t>Faster Feedback with Unit Testing</a:t>
            </a:r>
          </a:p>
          <a:p>
            <a:r>
              <a:rPr lang="en-US" dirty="0"/>
              <a:t>Testing Resources in Recipes</a:t>
            </a:r>
          </a:p>
          <a:p>
            <a:r>
              <a:rPr lang="en-US" dirty="0"/>
              <a:t>Refactoring to Attributes</a:t>
            </a:r>
          </a:p>
          <a:p>
            <a:r>
              <a:rPr lang="en-US" dirty="0"/>
              <a:t>Refactoring to Multiple Platforms</a:t>
            </a:r>
          </a:p>
        </p:txBody>
      </p:sp>
      <p:sp>
        <p:nvSpPr>
          <p:cNvPr id="3" name="Content Placeholder 2"/>
          <p:cNvSpPr>
            <a:spLocks noGrp="1"/>
          </p:cNvSpPr>
          <p:nvPr>
            <p:ph sz="quarter" idx="12"/>
          </p:nvPr>
        </p:nvSpPr>
        <p:spPr/>
        <p:txBody>
          <a:bodyPr/>
          <a:lstStyle/>
          <a:p>
            <a:r>
              <a:rPr lang="en-US" dirty="0"/>
              <a:t>Approaches to Extending Resources</a:t>
            </a:r>
          </a:p>
          <a:p>
            <a:r>
              <a:rPr lang="en-US" dirty="0"/>
              <a:t>Why Use Custom Resources</a:t>
            </a:r>
          </a:p>
          <a:p>
            <a:r>
              <a:rPr lang="en-US" dirty="0"/>
              <a:t>Creating a Custom Resource</a:t>
            </a:r>
          </a:p>
          <a:p>
            <a:r>
              <a:rPr lang="en-US" dirty="0"/>
              <a:t>Refining a Custom Resource</a:t>
            </a:r>
          </a:p>
          <a:p>
            <a:r>
              <a:rPr lang="en-US" dirty="0" err="1"/>
              <a:t>Ohai</a:t>
            </a:r>
            <a:endParaRPr lang="en-US" dirty="0"/>
          </a:p>
          <a:p>
            <a:r>
              <a:rPr lang="en-US" dirty="0" err="1"/>
              <a:t>Ohai</a:t>
            </a:r>
            <a:r>
              <a:rPr lang="en-US" dirty="0"/>
              <a:t> Plugins</a:t>
            </a:r>
          </a:p>
          <a:p>
            <a:r>
              <a:rPr lang="en-US" dirty="0"/>
              <a:t>Creating an </a:t>
            </a:r>
            <a:r>
              <a:rPr lang="en-US" dirty="0" err="1"/>
              <a:t>Ohai</a:t>
            </a:r>
            <a:r>
              <a:rPr lang="en-US" dirty="0"/>
              <a:t> Plugin</a:t>
            </a:r>
          </a:p>
          <a:p>
            <a:r>
              <a:rPr lang="en-US" dirty="0"/>
              <a:t>Tuning </a:t>
            </a:r>
            <a:r>
              <a:rPr lang="en-US" dirty="0" err="1"/>
              <a:t>Ohai</a:t>
            </a:r>
            <a:endParaRPr lang="en-US" dirty="0"/>
          </a:p>
        </p:txBody>
      </p:sp>
      <p:sp>
        <p:nvSpPr>
          <p:cNvPr id="4" name="Text Placeholder 3"/>
          <p:cNvSpPr>
            <a:spLocks noGrp="1"/>
          </p:cNvSpPr>
          <p:nvPr>
            <p:ph type="body" sz="quarter" idx="15"/>
          </p:nvPr>
        </p:nvSpPr>
        <p:spPr/>
        <p:txBody>
          <a:bodyPr/>
          <a:lstStyle/>
          <a:p>
            <a:r>
              <a:rPr lang="en-US" dirty="0"/>
              <a:t>Day 1</a:t>
            </a:r>
          </a:p>
        </p:txBody>
      </p:sp>
      <p:sp>
        <p:nvSpPr>
          <p:cNvPr id="5" name="Text Placeholder 4"/>
          <p:cNvSpPr>
            <a:spLocks noGrp="1"/>
          </p:cNvSpPr>
          <p:nvPr>
            <p:ph type="body" sz="quarter" idx="16"/>
          </p:nvPr>
        </p:nvSpPr>
        <p:spPr/>
        <p:txBody>
          <a:bodyPr/>
          <a:lstStyle/>
          <a:p>
            <a:r>
              <a:rPr lang="en-US"/>
              <a:t>Day 2</a:t>
            </a:r>
            <a:endParaRPr lang="en-US" dirty="0"/>
          </a:p>
        </p:txBody>
      </p:sp>
    </p:spTree>
    <p:extLst>
      <p:ext uri="{BB962C8B-B14F-4D97-AF65-F5344CB8AC3E}">
        <p14:creationId xmlns:p14="http://schemas.microsoft.com/office/powerpoint/2010/main" val="987967914"/>
      </p:ext>
    </p:extLst>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Kitchen Suites' Tests</a:t>
            </a:r>
          </a:p>
        </p:txBody>
      </p:sp>
      <p:sp>
        <p:nvSpPr>
          <p:cNvPr id="3" name="Content Placeholder 2"/>
          <p:cNvSpPr>
            <a:spLocks noGrp="1"/>
          </p:cNvSpPr>
          <p:nvPr>
            <p:ph sz="quarter" idx="10"/>
          </p:nvPr>
        </p:nvSpPr>
        <p:spPr/>
        <p:txBody>
          <a:bodyPr>
            <a:normAutofit lnSpcReduction="10000"/>
          </a:bodyPr>
          <a:lstStyle/>
          <a:p>
            <a:endParaRPr lang="en-US" dirty="0"/>
          </a:p>
          <a:p>
            <a:r>
              <a:rPr lang="en-US" dirty="0"/>
              <a:t>platforms:</a:t>
            </a:r>
          </a:p>
          <a:p>
            <a:r>
              <a:rPr lang="en-US" dirty="0"/>
              <a:t>  - name: ubuntu-16.04</a:t>
            </a:r>
          </a:p>
          <a:p>
            <a:r>
              <a:rPr lang="en-US" dirty="0"/>
              <a:t>  - name: centos-7.3</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a:t>    verifier:</a:t>
            </a:r>
          </a:p>
          <a:p>
            <a:r>
              <a:rPr lang="en-US" dirty="0"/>
              <a:t>      </a:t>
            </a:r>
            <a:r>
              <a:rPr lang="en-US" dirty="0" err="1"/>
              <a:t>inspec_tests</a:t>
            </a:r>
            <a:r>
              <a:rPr lang="en-US" dirty="0"/>
              <a:t>:</a:t>
            </a:r>
          </a:p>
          <a:p>
            <a:r>
              <a:rPr lang="en-US" dirty="0"/>
              <a:t>        - test/smoke/default</a:t>
            </a:r>
          </a:p>
          <a:p>
            <a:r>
              <a:rPr lang="en-US" dirty="0"/>
              <a:t>    attributes:</a:t>
            </a:r>
          </a:p>
        </p:txBody>
      </p:sp>
      <p:sp>
        <p:nvSpPr>
          <p:cNvPr id="4" name="Content Placeholder 3"/>
          <p:cNvSpPr>
            <a:spLocks noGrp="1"/>
          </p:cNvSpPr>
          <p:nvPr>
            <p:ph sz="quarter" idx="12"/>
          </p:nvPr>
        </p:nvSpPr>
        <p:spPr/>
        <p:txBody>
          <a:bodyPr/>
          <a:lstStyle/>
          <a:p>
            <a:r>
              <a:rPr lang="en-US" dirty="0"/>
              <a:t>This is the path where the </a:t>
            </a:r>
            <a:r>
              <a:rPr lang="en-US" dirty="0" err="1"/>
              <a:t>InSpec</a:t>
            </a:r>
            <a:r>
              <a:rPr lang="en-US" dirty="0"/>
              <a:t> tests can be found.</a:t>
            </a:r>
          </a:p>
        </p:txBody>
      </p:sp>
      <p:sp>
        <p:nvSpPr>
          <p:cNvPr id="7" name="Rectangle 6"/>
          <p:cNvSpPr/>
          <p:nvPr/>
        </p:nvSpPr>
        <p:spPr bwMode="auto">
          <a:xfrm>
            <a:off x="609600" y="6658632"/>
            <a:ext cx="7311251" cy="593710"/>
          </a:xfrm>
          <a:prstGeom prst="rect">
            <a:avLst/>
          </a:prstGeom>
          <a:solidFill>
            <a:schemeClr val="accent1">
              <a:alpha val="25000"/>
            </a:schemeClr>
          </a:solidFill>
          <a:ln>
            <a:solidFill>
              <a:schemeClr val="accent1">
                <a:lumMod val="75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11267167"/>
      </p:ext>
    </p:extLst>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Remove Settings from the Kitchen Configuration</a:t>
            </a:r>
          </a:p>
        </p:txBody>
      </p:sp>
      <p:sp>
        <p:nvSpPr>
          <p:cNvPr id="3" name="Content Placeholder 2"/>
          <p:cNvSpPr>
            <a:spLocks noGrp="1"/>
          </p:cNvSpPr>
          <p:nvPr>
            <p:ph sz="quarter" idx="10"/>
          </p:nvPr>
        </p:nvSpPr>
        <p:spPr/>
        <p:txBody>
          <a:bodyPr>
            <a:normAutofit fontScale="92500" lnSpcReduction="10000"/>
          </a:bodyPr>
          <a:lstStyle/>
          <a:p>
            <a:r>
              <a:rPr lang="en-US" dirty="0"/>
              <a:t>---</a:t>
            </a:r>
          </a:p>
          <a:p>
            <a:r>
              <a:rPr lang="en-US" dirty="0"/>
              <a:t>driver:</a:t>
            </a:r>
          </a:p>
          <a:p>
            <a:r>
              <a:rPr lang="en-US"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dirty="0"/>
              <a:t>verifier:</a:t>
            </a:r>
          </a:p>
          <a:p>
            <a:r>
              <a:rPr lang="en-US" dirty="0"/>
              <a:t>  name: </a:t>
            </a:r>
            <a:r>
              <a:rPr lang="en-US" dirty="0" err="1"/>
              <a:t>inspec</a:t>
            </a:r>
            <a:endParaRPr lang="en-US" dirty="0"/>
          </a:p>
          <a:p>
            <a:endParaRPr lang="en-US" dirty="0"/>
          </a:p>
          <a:p>
            <a:r>
              <a:rPr lang="en-US" dirty="0"/>
              <a:t>platforms:</a:t>
            </a:r>
          </a:p>
          <a:p>
            <a:r>
              <a:rPr lang="en-US" dirty="0"/>
              <a:t>  - name: ubuntu-16.04</a:t>
            </a:r>
          </a:p>
          <a:p>
            <a:r>
              <a:rPr lang="en-US" dirty="0"/>
              <a:t>  - name: centos-7.3</a:t>
            </a:r>
          </a:p>
        </p:txBody>
      </p:sp>
      <p:sp>
        <p:nvSpPr>
          <p:cNvPr id="4" name="Text Placeholder 3"/>
          <p:cNvSpPr>
            <a:spLocks noGrp="1"/>
          </p:cNvSpPr>
          <p:nvPr>
            <p:ph type="body" sz="quarter" idx="11"/>
          </p:nvPr>
        </p:nvSpPr>
        <p:spPr/>
        <p:txBody>
          <a:bodyPr/>
          <a:lstStyle/>
          <a:p>
            <a:r>
              <a:rPr lang="en-US" dirty="0"/>
              <a:t>~/apache/.</a:t>
            </a:r>
            <a:r>
              <a:rPr lang="en-US" dirty="0" err="1"/>
              <a:t>kitchen.yml</a:t>
            </a:r>
            <a:endParaRPr lang="en-US" dirty="0"/>
          </a:p>
        </p:txBody>
      </p:sp>
      <p:sp>
        <p:nvSpPr>
          <p:cNvPr id="7" name="Text Placeholder 4"/>
          <p:cNvSpPr>
            <a:spLocks noGrp="1"/>
          </p:cNvSpPr>
          <p:nvPr>
            <p:ph type="body" sz="quarter" idx="12"/>
          </p:nvPr>
        </p:nvSpPr>
        <p:spPr>
          <a:xfrm>
            <a:off x="1123950" y="2985810"/>
            <a:ext cx="14404975" cy="658813"/>
          </a:xfrm>
        </p:spPr>
        <p:txBody>
          <a:bodyPr/>
          <a:lstStyle/>
          <a:p>
            <a:r>
              <a:rPr lang="en-US" dirty="0"/>
              <a:t>-</a:t>
            </a:r>
          </a:p>
        </p:txBody>
      </p:sp>
      <p:sp>
        <p:nvSpPr>
          <p:cNvPr id="8" name="Rectangle 7"/>
          <p:cNvSpPr/>
          <p:nvPr/>
        </p:nvSpPr>
        <p:spPr bwMode="auto">
          <a:xfrm>
            <a:off x="1128943" y="7080098"/>
            <a:ext cx="14394028" cy="985312"/>
          </a:xfrm>
          <a:prstGeom prst="rect">
            <a:avLst/>
          </a:prstGeom>
          <a:solidFill>
            <a:srgbClr val="FF0000">
              <a:alpha val="25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4720" dirty="0">
                <a:solidFill>
                  <a:schemeClr val="tx2"/>
                </a:solidFill>
                <a:latin typeface="Courier New"/>
                <a:cs typeface="Courier New"/>
              </a:rPr>
              <a:t>-</a:t>
            </a:r>
          </a:p>
        </p:txBody>
      </p:sp>
    </p:spTree>
    <p:extLst>
      <p:ext uri="{BB962C8B-B14F-4D97-AF65-F5344CB8AC3E}">
        <p14:creationId xmlns:p14="http://schemas.microsoft.com/office/powerpoint/2010/main" val="2536396625"/>
      </p:ext>
    </p:extLst>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Settings to the Kitchen Configuration</a:t>
            </a:r>
          </a:p>
        </p:txBody>
      </p:sp>
      <p:sp>
        <p:nvSpPr>
          <p:cNvPr id="3" name="Content Placeholder 2"/>
          <p:cNvSpPr>
            <a:spLocks noGrp="1"/>
          </p:cNvSpPr>
          <p:nvPr>
            <p:ph sz="quarter" idx="10"/>
          </p:nvPr>
        </p:nvSpPr>
        <p:spPr/>
        <p:txBody>
          <a:bodyPr>
            <a:normAutofit fontScale="92500" lnSpcReduction="10000"/>
          </a:bodyPr>
          <a:lstStyle/>
          <a:p>
            <a:r>
              <a:rPr lang="en-US" dirty="0"/>
              <a:t>---</a:t>
            </a:r>
          </a:p>
          <a:p>
            <a:r>
              <a:rPr lang="en-US" dirty="0"/>
              <a:t>driver:</a:t>
            </a:r>
          </a:p>
          <a:p>
            <a:r>
              <a:rPr lang="en-US" dirty="0"/>
              <a:t>  name: </a:t>
            </a:r>
            <a:r>
              <a:rPr lang="en-US" dirty="0" err="1"/>
              <a:t>docker</a:t>
            </a:r>
            <a:endParaRPr lang="en-US" dirty="0"/>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dirty="0"/>
              <a:t>verifier:</a:t>
            </a:r>
          </a:p>
          <a:p>
            <a:r>
              <a:rPr lang="en-US" dirty="0"/>
              <a:t>  name: </a:t>
            </a:r>
            <a:r>
              <a:rPr lang="en-US" dirty="0" err="1"/>
              <a:t>inspec</a:t>
            </a:r>
            <a:endParaRPr lang="en-US" dirty="0"/>
          </a:p>
          <a:p>
            <a:endParaRPr lang="en-US" dirty="0"/>
          </a:p>
          <a:p>
            <a:r>
              <a:rPr lang="en-US" dirty="0"/>
              <a:t>platforms:</a:t>
            </a:r>
          </a:p>
          <a:p>
            <a:r>
              <a:rPr lang="en-US" dirty="0"/>
              <a:t>  - name: centos-6.9</a:t>
            </a:r>
          </a:p>
        </p:txBody>
      </p:sp>
      <p:sp>
        <p:nvSpPr>
          <p:cNvPr id="4" name="Text Placeholder 3"/>
          <p:cNvSpPr>
            <a:spLocks noGrp="1"/>
          </p:cNvSpPr>
          <p:nvPr>
            <p:ph type="body" sz="quarter" idx="11"/>
          </p:nvPr>
        </p:nvSpPr>
        <p:spPr/>
        <p:txBody>
          <a:bodyPr/>
          <a:lstStyle/>
          <a:p>
            <a:r>
              <a:rPr lang="en-US" dirty="0"/>
              <a:t>~/apache/.</a:t>
            </a:r>
            <a:r>
              <a:rPr lang="en-US" dirty="0" err="1"/>
              <a:t>kitchen.yml</a:t>
            </a:r>
            <a:endParaRPr lang="en-US" dirty="0"/>
          </a:p>
        </p:txBody>
      </p:sp>
      <p:sp>
        <p:nvSpPr>
          <p:cNvPr id="12" name="Text Placeholder 5"/>
          <p:cNvSpPr>
            <a:spLocks noGrp="1"/>
          </p:cNvSpPr>
          <p:nvPr>
            <p:ph type="body" sz="quarter" idx="13"/>
          </p:nvPr>
        </p:nvSpPr>
        <p:spPr>
          <a:xfrm>
            <a:off x="1112838" y="3008634"/>
            <a:ext cx="14404975" cy="627063"/>
          </a:xfrm>
        </p:spPr>
        <p:txBody>
          <a:bodyPr/>
          <a:lstStyle/>
          <a:p>
            <a:endParaRPr lang="en-US" dirty="0"/>
          </a:p>
        </p:txBody>
      </p:sp>
      <p:sp>
        <p:nvSpPr>
          <p:cNvPr id="13" name="Rectangle 12"/>
          <p:cNvSpPr/>
          <p:nvPr/>
        </p:nvSpPr>
        <p:spPr bwMode="auto">
          <a:xfrm>
            <a:off x="1142453" y="7104432"/>
            <a:ext cx="14394028" cy="642784"/>
          </a:xfrm>
          <a:prstGeom prst="rect">
            <a:avLst/>
          </a:prstGeom>
          <a:solidFill>
            <a:srgbClr val="108001">
              <a:alpha val="25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19589653"/>
      </p:ext>
    </p:extLst>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Kitchen List</a:t>
            </a:r>
          </a:p>
        </p:txBody>
      </p:sp>
      <p:sp>
        <p:nvSpPr>
          <p:cNvPr id="3" name="Content Placeholder 2"/>
          <p:cNvSpPr>
            <a:spLocks noGrp="1"/>
          </p:cNvSpPr>
          <p:nvPr>
            <p:ph type="subTitle" idx="1"/>
          </p:nvPr>
        </p:nvSpPr>
        <p:spPr>
          <a:xfrm>
            <a:off x="1671638" y="3271838"/>
            <a:ext cx="12319000" cy="4553028"/>
          </a:xfrm>
        </p:spPr>
        <p:txBody>
          <a:bodyPr/>
          <a:lstStyle/>
          <a:p>
            <a:r>
              <a:rPr lang="en-US" dirty="0"/>
              <a:t>Kitchen defines a list of instances, or test matrix, based on the </a:t>
            </a:r>
            <a:r>
              <a:rPr lang="en-US" b="1" dirty="0"/>
              <a:t>platforms</a:t>
            </a:r>
            <a:r>
              <a:rPr lang="en-US" dirty="0"/>
              <a:t> multiplied by the </a:t>
            </a:r>
            <a:r>
              <a:rPr lang="en-US" b="1" dirty="0"/>
              <a:t>suites</a:t>
            </a:r>
            <a:r>
              <a:rPr lang="en-US" dirty="0"/>
              <a:t>.</a:t>
            </a:r>
          </a:p>
          <a:p>
            <a:endParaRPr lang="en-US" dirty="0"/>
          </a:p>
          <a:p>
            <a:pPr algn="ctr"/>
            <a:r>
              <a:rPr lang="en-US" dirty="0">
                <a:cs typeface="Courier New" panose="02070309020205020404" pitchFamily="49" charset="0"/>
              </a:rPr>
              <a:t>PLATFORMS x SUITES</a:t>
            </a:r>
          </a:p>
          <a:p>
            <a:pPr algn="ctr"/>
            <a:endParaRPr lang="en-US" dirty="0">
              <a:latin typeface="Courier New" panose="02070309020205020404" pitchFamily="49" charset="0"/>
              <a:cs typeface="Courier New" panose="02070309020205020404" pitchFamily="49" charset="0"/>
            </a:endParaRPr>
          </a:p>
          <a:p>
            <a:r>
              <a:rPr lang="en-US" dirty="0">
                <a:cs typeface="Courier New" panose="02070309020205020404" pitchFamily="49" charset="0"/>
              </a:rPr>
              <a:t>Running </a:t>
            </a:r>
            <a:r>
              <a:rPr lang="en-US" b="1" dirty="0">
                <a:latin typeface="Courier New" charset="0"/>
                <a:ea typeface="Courier New" charset="0"/>
                <a:cs typeface="Courier New" charset="0"/>
              </a:rPr>
              <a:t>kitchen list</a:t>
            </a:r>
            <a:r>
              <a:rPr lang="en-US" dirty="0">
                <a:cs typeface="Courier New" panose="02070309020205020404" pitchFamily="49" charset="0"/>
              </a:rPr>
              <a:t> will show that matrix.</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84079630"/>
      </p:ext>
    </p:extLst>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dirty="0"/>
              <a:t>Instance           Driver  </a:t>
            </a:r>
            <a:r>
              <a:rPr lang="en-US" sz="2400" dirty="0" err="1"/>
              <a:t>Provisioner</a:t>
            </a:r>
            <a:r>
              <a:rPr lang="en-US" sz="2400" dirty="0"/>
              <a:t>  Verifier  Transport  Last Action</a:t>
            </a:r>
          </a:p>
          <a:p>
            <a:r>
              <a:rPr lang="en-US" sz="2400" dirty="0"/>
              <a:t>default-centos-69  Docker  </a:t>
            </a:r>
            <a:r>
              <a:rPr lang="en-US" sz="2400" dirty="0" err="1"/>
              <a:t>ChefZero</a:t>
            </a:r>
            <a:r>
              <a:rPr lang="en-US" sz="2400" dirty="0"/>
              <a:t>     </a:t>
            </a:r>
            <a:r>
              <a:rPr lang="en-US" sz="2400" dirty="0" err="1"/>
              <a:t>InSpec</a:t>
            </a:r>
            <a:r>
              <a:rPr lang="en-US" sz="2400" dirty="0"/>
              <a:t>    </a:t>
            </a:r>
            <a:r>
              <a:rPr lang="en-US" sz="2400" dirty="0" err="1"/>
              <a:t>Ssh</a:t>
            </a:r>
            <a:r>
              <a:rPr lang="en-US" sz="2400" dirty="0"/>
              <a:t>        &lt;Not Created&gt;</a:t>
            </a:r>
          </a:p>
        </p:txBody>
      </p:sp>
      <p:sp>
        <p:nvSpPr>
          <p:cNvPr id="3" name="Text Placeholder 2"/>
          <p:cNvSpPr>
            <a:spLocks noGrp="1"/>
          </p:cNvSpPr>
          <p:nvPr>
            <p:ph type="body" sz="quarter" idx="11"/>
          </p:nvPr>
        </p:nvSpPr>
        <p:spPr/>
        <p:txBody>
          <a:bodyPr/>
          <a:lstStyle/>
          <a:p>
            <a:r>
              <a:rPr lang="en-US" dirty="0"/>
              <a:t>&gt; kitchen list</a:t>
            </a:r>
          </a:p>
        </p:txBody>
      </p:sp>
      <p:sp>
        <p:nvSpPr>
          <p:cNvPr id="4" name="Content Placeholder 3"/>
          <p:cNvSpPr>
            <a:spLocks noGrp="1"/>
          </p:cNvSpPr>
          <p:nvPr>
            <p:ph sz="quarter" idx="12"/>
          </p:nvPr>
        </p:nvSpPr>
        <p:spPr>
          <a:xfrm>
            <a:off x="1105603" y="2738309"/>
            <a:ext cx="14420850" cy="557213"/>
          </a:xfrm>
        </p:spPr>
        <p:txBody>
          <a:bodyPr/>
          <a:lstStyle/>
          <a:p>
            <a:endParaRPr lang="en-US" dirty="0"/>
          </a:p>
        </p:txBody>
      </p:sp>
      <p:sp>
        <p:nvSpPr>
          <p:cNvPr id="5" name="Title 4"/>
          <p:cNvSpPr>
            <a:spLocks noGrp="1"/>
          </p:cNvSpPr>
          <p:nvPr>
            <p:ph type="title"/>
          </p:nvPr>
        </p:nvSpPr>
        <p:spPr/>
        <p:txBody>
          <a:bodyPr/>
          <a:lstStyle/>
          <a:p>
            <a:r>
              <a:rPr lang="en-US" dirty="0"/>
              <a:t>View the Test Matrix for Test Kitchen</a:t>
            </a:r>
          </a:p>
        </p:txBody>
      </p:sp>
    </p:spTree>
    <p:extLst>
      <p:ext uri="{BB962C8B-B14F-4D97-AF65-F5344CB8AC3E}">
        <p14:creationId xmlns:p14="http://schemas.microsoft.com/office/powerpoint/2010/main" val="3652329642"/>
      </p:ext>
    </p:extLst>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Kitchen Create</a:t>
            </a:r>
          </a:p>
        </p:txBody>
      </p:sp>
      <p:sp>
        <p:nvSpPr>
          <p:cNvPr id="3" name="Subtitle 2"/>
          <p:cNvSpPr>
            <a:spLocks noGrp="1"/>
          </p:cNvSpPr>
          <p:nvPr>
            <p:ph type="subTitle" idx="1"/>
          </p:nvPr>
        </p:nvSpPr>
        <p:spPr>
          <a:xfrm>
            <a:off x="1671638" y="3271838"/>
            <a:ext cx="12319000" cy="744991"/>
          </a:xfrm>
          <a:solidFill>
            <a:schemeClr val="tx2"/>
          </a:solidFill>
        </p:spPr>
        <p:txBody>
          <a:bodyPr anchor="ctr"/>
          <a:lstStyle/>
          <a:p>
            <a:r>
              <a:rPr lang="en-US" b="1" dirty="0">
                <a:solidFill>
                  <a:schemeClr val="bg1"/>
                </a:solidFill>
                <a:latin typeface="Courier New" panose="02070309020205020404" pitchFamily="49" charset="0"/>
                <a:cs typeface="Courier New" panose="02070309020205020404" pitchFamily="49" charset="0"/>
              </a:rPr>
              <a:t>$ kitchen create [</a:t>
            </a:r>
            <a:r>
              <a:rPr lang="en-US" b="1" dirty="0" err="1">
                <a:solidFill>
                  <a:schemeClr val="bg1"/>
                </a:solidFill>
                <a:latin typeface="Courier New" panose="02070309020205020404" pitchFamily="49" charset="0"/>
                <a:cs typeface="Courier New" panose="02070309020205020404" pitchFamily="49" charset="0"/>
              </a:rPr>
              <a:t>INSTANCE|REGEXP|all</a:t>
            </a:r>
            <a:r>
              <a:rPr lang="en-US" b="1" dirty="0">
                <a:solidFill>
                  <a:schemeClr val="bg1"/>
                </a:solidFill>
                <a:latin typeface="Courier New" panose="02070309020205020404" pitchFamily="49" charset="0"/>
                <a:cs typeface="Courier New" panose="02070309020205020404" pitchFamily="49" charset="0"/>
              </a:rPr>
              <a:t>]</a:t>
            </a:r>
          </a:p>
        </p:txBody>
      </p:sp>
      <p:sp>
        <p:nvSpPr>
          <p:cNvPr id="4" name="TextBox 3"/>
          <p:cNvSpPr txBox="1"/>
          <p:nvPr/>
        </p:nvSpPr>
        <p:spPr bwMode="white">
          <a:xfrm>
            <a:off x="1671638" y="5472825"/>
            <a:ext cx="9817369" cy="2290867"/>
          </a:xfrm>
          <a:prstGeom prst="rect">
            <a:avLst/>
          </a:prstGeom>
        </p:spPr>
        <p:txBody>
          <a:bodyPr vert="horz" wrap="none" lIns="121920" tIns="121920" rIns="121920" bIns="121920" rtlCol="0">
            <a:normAutofit/>
          </a:bodyPr>
          <a:lstStyle/>
          <a:p>
            <a:endParaRPr lang="en-US" sz="3200" b="1" dirty="0">
              <a:latin typeface="Courier New" panose="02070309020205020404" pitchFamily="49" charset="0"/>
              <a:cs typeface="Courier New" panose="02070309020205020404" pitchFamily="49" charset="0"/>
            </a:endParaRPr>
          </a:p>
        </p:txBody>
      </p:sp>
      <p:sp>
        <p:nvSpPr>
          <p:cNvPr id="6" name="Rounded Rectangle 5"/>
          <p:cNvSpPr/>
          <p:nvPr/>
        </p:nvSpPr>
        <p:spPr bwMode="auto">
          <a:xfrm>
            <a:off x="1671638" y="7074144"/>
            <a:ext cx="4152275"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Create </a:t>
            </a:r>
            <a:r>
              <a:rPr lang="en-US" b="1" dirty="0" err="1">
                <a:gradFill>
                  <a:gsLst>
                    <a:gs pos="0">
                      <a:srgbClr val="FFFFFF"/>
                    </a:gs>
                    <a:gs pos="100000">
                      <a:srgbClr val="FFFFFF"/>
                    </a:gs>
                  </a:gsLst>
                  <a:lin ang="5400000" scaled="0"/>
                </a:gradFill>
              </a:rPr>
              <a:t>CentOS</a:t>
            </a:r>
            <a:r>
              <a:rPr lang="en-US" b="1" dirty="0">
                <a:gradFill>
                  <a:gsLst>
                    <a:gs pos="0">
                      <a:srgbClr val="FFFFFF"/>
                    </a:gs>
                    <a:gs pos="100000">
                      <a:srgbClr val="FFFFFF"/>
                    </a:gs>
                  </a:gsLst>
                  <a:lin ang="5400000" scaled="0"/>
                </a:gradFill>
              </a:rPr>
              <a:t> Instance</a:t>
            </a:r>
            <a:endParaRPr lang="en-US" sz="2400" b="1" dirty="0">
              <a:gradFill>
                <a:gsLst>
                  <a:gs pos="0">
                    <a:srgbClr val="FFFFFF"/>
                  </a:gs>
                  <a:gs pos="100000">
                    <a:srgbClr val="FFFFFF"/>
                  </a:gs>
                </a:gsLst>
                <a:lin ang="5400000" scaled="0"/>
              </a:gradFill>
            </a:endParaRPr>
          </a:p>
        </p:txBody>
      </p:sp>
      <p:sp>
        <p:nvSpPr>
          <p:cNvPr id="13" name="Subtitle 2"/>
          <p:cNvSpPr txBox="1">
            <a:spLocks/>
          </p:cNvSpPr>
          <p:nvPr/>
        </p:nvSpPr>
        <p:spPr bwMode="white">
          <a:xfrm>
            <a:off x="1671638" y="4261757"/>
            <a:ext cx="12319000" cy="2356502"/>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panose="02070309020205020404" pitchFamily="49" charset="0"/>
                <a:cs typeface="Courier New" panose="02070309020205020404" pitchFamily="49" charset="0"/>
              </a:rPr>
              <a:t>Create one or more instances.</a:t>
            </a:r>
          </a:p>
        </p:txBody>
      </p:sp>
    </p:spTree>
    <p:extLst>
      <p:ext uri="{BB962C8B-B14F-4D97-AF65-F5344CB8AC3E}">
        <p14:creationId xmlns:p14="http://schemas.microsoft.com/office/powerpoint/2010/main" val="2010651341"/>
      </p:ext>
    </p:extLst>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Kitchen Converge</a:t>
            </a:r>
          </a:p>
        </p:txBody>
      </p:sp>
      <p:sp>
        <p:nvSpPr>
          <p:cNvPr id="3" name="Subtitle 2"/>
          <p:cNvSpPr>
            <a:spLocks noGrp="1"/>
          </p:cNvSpPr>
          <p:nvPr>
            <p:ph type="subTitle" idx="1"/>
          </p:nvPr>
        </p:nvSpPr>
        <p:spPr>
          <a:xfrm>
            <a:off x="1671638" y="3271838"/>
            <a:ext cx="12319000" cy="744991"/>
          </a:xfrm>
          <a:solidFill>
            <a:schemeClr val="tx2"/>
          </a:solidFill>
        </p:spPr>
        <p:txBody>
          <a:bodyPr anchor="ctr"/>
          <a:lstStyle/>
          <a:p>
            <a:r>
              <a:rPr lang="en-US" b="1" dirty="0">
                <a:solidFill>
                  <a:schemeClr val="bg1"/>
                </a:solidFill>
                <a:latin typeface="Courier New" panose="02070309020205020404" pitchFamily="49" charset="0"/>
                <a:cs typeface="Courier New" panose="02070309020205020404" pitchFamily="49" charset="0"/>
              </a:rPr>
              <a:t>$ kitchen converge [</a:t>
            </a:r>
            <a:r>
              <a:rPr lang="en-US" b="1" dirty="0" err="1">
                <a:solidFill>
                  <a:schemeClr val="bg1"/>
                </a:solidFill>
                <a:latin typeface="Courier New" panose="02070309020205020404" pitchFamily="49" charset="0"/>
                <a:cs typeface="Courier New" panose="02070309020205020404" pitchFamily="49" charset="0"/>
              </a:rPr>
              <a:t>INSTANCE|REGEXP|all</a:t>
            </a:r>
            <a:r>
              <a:rPr lang="en-US" b="1" dirty="0">
                <a:solidFill>
                  <a:schemeClr val="bg1"/>
                </a:solidFill>
                <a:latin typeface="Courier New" panose="02070309020205020404" pitchFamily="49" charset="0"/>
                <a:cs typeface="Courier New" panose="02070309020205020404" pitchFamily="49" charset="0"/>
              </a:rPr>
              <a:t>]</a:t>
            </a:r>
          </a:p>
        </p:txBody>
      </p:sp>
      <p:sp>
        <p:nvSpPr>
          <p:cNvPr id="4" name="TextBox 3"/>
          <p:cNvSpPr txBox="1"/>
          <p:nvPr/>
        </p:nvSpPr>
        <p:spPr bwMode="white">
          <a:xfrm>
            <a:off x="1671638" y="5472825"/>
            <a:ext cx="9817369" cy="2290867"/>
          </a:xfrm>
          <a:prstGeom prst="rect">
            <a:avLst/>
          </a:prstGeom>
        </p:spPr>
        <p:txBody>
          <a:bodyPr vert="horz" wrap="none" lIns="121920" tIns="121920" rIns="121920" bIns="121920" rtlCol="0">
            <a:normAutofit/>
          </a:bodyPr>
          <a:lstStyle/>
          <a:p>
            <a:endParaRPr lang="en-US" sz="3200" dirty="0">
              <a:latin typeface="Courier New" panose="02070309020205020404" pitchFamily="49" charset="0"/>
              <a:cs typeface="Courier New" panose="02070309020205020404" pitchFamily="49" charset="0"/>
            </a:endParaRPr>
          </a:p>
        </p:txBody>
      </p:sp>
      <p:sp>
        <p:nvSpPr>
          <p:cNvPr id="13" name="Subtitle 2"/>
          <p:cNvSpPr txBox="1">
            <a:spLocks/>
          </p:cNvSpPr>
          <p:nvPr/>
        </p:nvSpPr>
        <p:spPr bwMode="white">
          <a:xfrm>
            <a:off x="1671638" y="4261757"/>
            <a:ext cx="12319000" cy="2356502"/>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panose="02070309020205020404" pitchFamily="49" charset="0"/>
                <a:cs typeface="Courier New" panose="02070309020205020404" pitchFamily="49" charset="0"/>
              </a:rPr>
              <a:t>Create the instance (if necessary) and then apply</a:t>
            </a:r>
          </a:p>
          <a:p>
            <a:r>
              <a:rPr lang="en-US" b="1" dirty="0">
                <a:latin typeface="Courier New" panose="02070309020205020404" pitchFamily="49" charset="0"/>
                <a:cs typeface="Courier New" panose="02070309020205020404" pitchFamily="49" charset="0"/>
              </a:rPr>
              <a:t>the run list to one or more instances.</a:t>
            </a:r>
          </a:p>
        </p:txBody>
      </p:sp>
      <p:sp>
        <p:nvSpPr>
          <p:cNvPr id="9" name="Rounded Rectangle 8"/>
          <p:cNvSpPr/>
          <p:nvPr/>
        </p:nvSpPr>
        <p:spPr bwMode="auto">
          <a:xfrm>
            <a:off x="1671638" y="7074144"/>
            <a:ext cx="4151376"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Create </a:t>
            </a:r>
            <a:r>
              <a:rPr lang="en-US" b="1" dirty="0" err="1">
                <a:gradFill>
                  <a:gsLst>
                    <a:gs pos="0">
                      <a:srgbClr val="FFFFFF"/>
                    </a:gs>
                    <a:gs pos="100000">
                      <a:srgbClr val="FFFFFF"/>
                    </a:gs>
                  </a:gsLst>
                  <a:lin ang="5400000" scaled="0"/>
                </a:gradFill>
              </a:rPr>
              <a:t>CentOS</a:t>
            </a:r>
            <a:r>
              <a:rPr lang="en-US" b="1" dirty="0">
                <a:gradFill>
                  <a:gsLst>
                    <a:gs pos="0">
                      <a:srgbClr val="FFFFFF"/>
                    </a:gs>
                    <a:gs pos="100000">
                      <a:srgbClr val="FFFFFF"/>
                    </a:gs>
                  </a:gsLst>
                  <a:lin ang="5400000" scaled="0"/>
                </a:gradFill>
              </a:rPr>
              <a:t> Instance</a:t>
            </a:r>
            <a:endParaRPr lang="en-US" sz="2400" b="1" dirty="0">
              <a:gradFill>
                <a:gsLst>
                  <a:gs pos="0">
                    <a:srgbClr val="FFFFFF"/>
                  </a:gs>
                  <a:gs pos="100000">
                    <a:srgbClr val="FFFFFF"/>
                  </a:gs>
                </a:gsLst>
                <a:lin ang="5400000" scaled="0"/>
              </a:gradFill>
            </a:endParaRPr>
          </a:p>
        </p:txBody>
      </p:sp>
      <p:sp>
        <p:nvSpPr>
          <p:cNvPr id="10" name="Rounded Rectangle 9"/>
          <p:cNvSpPr/>
          <p:nvPr/>
        </p:nvSpPr>
        <p:spPr bwMode="auto">
          <a:xfrm>
            <a:off x="6091092" y="7074144"/>
            <a:ext cx="2971800"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Install Chef</a:t>
            </a:r>
            <a:endParaRPr lang="en-US" sz="2400" b="1" dirty="0">
              <a:gradFill>
                <a:gsLst>
                  <a:gs pos="0">
                    <a:srgbClr val="FFFFFF"/>
                  </a:gs>
                  <a:gs pos="100000">
                    <a:srgbClr val="FFFFFF"/>
                  </a:gs>
                </a:gsLst>
                <a:lin ang="5400000" scaled="0"/>
              </a:gradFill>
            </a:endParaRPr>
          </a:p>
        </p:txBody>
      </p:sp>
      <p:sp>
        <p:nvSpPr>
          <p:cNvPr id="11" name="Rounded Rectangle 10"/>
          <p:cNvSpPr/>
          <p:nvPr/>
        </p:nvSpPr>
        <p:spPr bwMode="auto">
          <a:xfrm>
            <a:off x="9330071" y="7074144"/>
            <a:ext cx="320040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Apply the Run List</a:t>
            </a:r>
            <a:endParaRPr lang="en-US" sz="2400" b="1" dirty="0">
              <a:gradFill>
                <a:gsLst>
                  <a:gs pos="0">
                    <a:srgbClr val="FFFFFF"/>
                  </a:gs>
                  <a:gs pos="100000">
                    <a:srgbClr val="FFFFFF"/>
                  </a:gs>
                </a:gsLst>
                <a:lin ang="5400000" scaled="0"/>
              </a:gradFill>
            </a:endParaRPr>
          </a:p>
        </p:txBody>
      </p:sp>
      <p:sp>
        <p:nvSpPr>
          <p:cNvPr id="14" name="Right Arrow 13"/>
          <p:cNvSpPr/>
          <p:nvPr/>
        </p:nvSpPr>
        <p:spPr bwMode="auto">
          <a:xfrm>
            <a:off x="5672309" y="7074144"/>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5" name="Right Arrow 14"/>
          <p:cNvSpPr/>
          <p:nvPr/>
        </p:nvSpPr>
        <p:spPr bwMode="auto">
          <a:xfrm>
            <a:off x="8897824" y="7074144"/>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737968610"/>
      </p:ext>
    </p:extLst>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Kitchen Verify</a:t>
            </a:r>
          </a:p>
        </p:txBody>
      </p:sp>
      <p:sp>
        <p:nvSpPr>
          <p:cNvPr id="3" name="Subtitle 2"/>
          <p:cNvSpPr>
            <a:spLocks noGrp="1"/>
          </p:cNvSpPr>
          <p:nvPr>
            <p:ph type="subTitle" idx="1"/>
          </p:nvPr>
        </p:nvSpPr>
        <p:spPr>
          <a:xfrm>
            <a:off x="1671638" y="3271838"/>
            <a:ext cx="12319000" cy="744991"/>
          </a:xfrm>
          <a:solidFill>
            <a:schemeClr val="tx2"/>
          </a:solidFill>
        </p:spPr>
        <p:txBody>
          <a:bodyPr anchor="ctr"/>
          <a:lstStyle/>
          <a:p>
            <a:r>
              <a:rPr lang="en-US" b="1" dirty="0">
                <a:solidFill>
                  <a:schemeClr val="bg1"/>
                </a:solidFill>
                <a:latin typeface="Courier New" panose="02070309020205020404" pitchFamily="49" charset="0"/>
                <a:cs typeface="Courier New" panose="02070309020205020404" pitchFamily="49" charset="0"/>
              </a:rPr>
              <a:t>$ kitchen verify [</a:t>
            </a:r>
            <a:r>
              <a:rPr lang="en-US" b="1" dirty="0" err="1">
                <a:solidFill>
                  <a:schemeClr val="bg1"/>
                </a:solidFill>
                <a:latin typeface="Courier New" panose="02070309020205020404" pitchFamily="49" charset="0"/>
                <a:cs typeface="Courier New" panose="02070309020205020404" pitchFamily="49" charset="0"/>
              </a:rPr>
              <a:t>INSTANCE|REGEXP|all</a:t>
            </a:r>
            <a:r>
              <a:rPr lang="en-US" b="1" dirty="0">
                <a:solidFill>
                  <a:schemeClr val="bg1"/>
                </a:solidFill>
                <a:latin typeface="Courier New" panose="02070309020205020404" pitchFamily="49" charset="0"/>
                <a:cs typeface="Courier New" panose="02070309020205020404" pitchFamily="49" charset="0"/>
              </a:rPr>
              <a:t>]</a:t>
            </a:r>
          </a:p>
        </p:txBody>
      </p:sp>
      <p:sp>
        <p:nvSpPr>
          <p:cNvPr id="4" name="TextBox 3"/>
          <p:cNvSpPr txBox="1"/>
          <p:nvPr/>
        </p:nvSpPr>
        <p:spPr bwMode="white">
          <a:xfrm>
            <a:off x="1671638" y="5472825"/>
            <a:ext cx="9817369" cy="2290867"/>
          </a:xfrm>
          <a:prstGeom prst="rect">
            <a:avLst/>
          </a:prstGeom>
        </p:spPr>
        <p:txBody>
          <a:bodyPr vert="horz" wrap="none" lIns="121920" tIns="121920" rIns="121920" bIns="121920" rtlCol="0">
            <a:normAutofit/>
          </a:bodyPr>
          <a:lstStyle/>
          <a:p>
            <a:endParaRPr lang="en-US" sz="3200" dirty="0">
              <a:latin typeface="Courier New" panose="02070309020205020404" pitchFamily="49" charset="0"/>
              <a:cs typeface="Courier New" panose="02070309020205020404" pitchFamily="49" charset="0"/>
            </a:endParaRPr>
          </a:p>
        </p:txBody>
      </p:sp>
      <p:sp>
        <p:nvSpPr>
          <p:cNvPr id="6" name="Rounded Rectangle 5"/>
          <p:cNvSpPr/>
          <p:nvPr/>
        </p:nvSpPr>
        <p:spPr bwMode="auto">
          <a:xfrm>
            <a:off x="1671638" y="7074144"/>
            <a:ext cx="4151376"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Create </a:t>
            </a:r>
            <a:r>
              <a:rPr lang="en-US" b="1" dirty="0" err="1">
                <a:gradFill>
                  <a:gsLst>
                    <a:gs pos="0">
                      <a:srgbClr val="FFFFFF"/>
                    </a:gs>
                    <a:gs pos="100000">
                      <a:srgbClr val="FFFFFF"/>
                    </a:gs>
                  </a:gsLst>
                  <a:lin ang="5400000" scaled="0"/>
                </a:gradFill>
              </a:rPr>
              <a:t>CentOS</a:t>
            </a:r>
            <a:r>
              <a:rPr lang="en-US" b="1" dirty="0">
                <a:gradFill>
                  <a:gsLst>
                    <a:gs pos="0">
                      <a:srgbClr val="FFFFFF"/>
                    </a:gs>
                    <a:gs pos="100000">
                      <a:srgbClr val="FFFFFF"/>
                    </a:gs>
                  </a:gsLst>
                  <a:lin ang="5400000" scaled="0"/>
                </a:gradFill>
              </a:rPr>
              <a:t> Instance</a:t>
            </a:r>
            <a:endParaRPr lang="en-US" sz="2400" b="1" dirty="0">
              <a:gradFill>
                <a:gsLst>
                  <a:gs pos="0">
                    <a:srgbClr val="FFFFFF"/>
                  </a:gs>
                  <a:gs pos="100000">
                    <a:srgbClr val="FFFFFF"/>
                  </a:gs>
                </a:gsLst>
                <a:lin ang="5400000" scaled="0"/>
              </a:gradFill>
            </a:endParaRPr>
          </a:p>
        </p:txBody>
      </p:sp>
      <p:sp>
        <p:nvSpPr>
          <p:cNvPr id="13" name="Subtitle 2"/>
          <p:cNvSpPr txBox="1">
            <a:spLocks/>
          </p:cNvSpPr>
          <p:nvPr/>
        </p:nvSpPr>
        <p:spPr bwMode="white">
          <a:xfrm>
            <a:off x="1671638" y="4261757"/>
            <a:ext cx="12319000" cy="2356502"/>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panose="02070309020205020404" pitchFamily="49" charset="0"/>
                <a:cs typeface="Courier New" panose="02070309020205020404" pitchFamily="49" charset="0"/>
              </a:rPr>
              <a:t>Create, converge, and verify one or more </a:t>
            </a:r>
          </a:p>
          <a:p>
            <a:r>
              <a:rPr lang="en-US" b="1" dirty="0">
                <a:latin typeface="Courier New" panose="02070309020205020404" pitchFamily="49" charset="0"/>
                <a:cs typeface="Courier New" panose="02070309020205020404" pitchFamily="49" charset="0"/>
              </a:rPr>
              <a:t>instances.</a:t>
            </a:r>
          </a:p>
        </p:txBody>
      </p:sp>
      <p:sp>
        <p:nvSpPr>
          <p:cNvPr id="7" name="Rounded Rectangle 6"/>
          <p:cNvSpPr/>
          <p:nvPr/>
        </p:nvSpPr>
        <p:spPr bwMode="auto">
          <a:xfrm>
            <a:off x="6091092" y="7074144"/>
            <a:ext cx="2971800"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Install Chef</a:t>
            </a:r>
            <a:endParaRPr lang="en-US" sz="2400" b="1" dirty="0">
              <a:gradFill>
                <a:gsLst>
                  <a:gs pos="0">
                    <a:srgbClr val="FFFFFF"/>
                  </a:gs>
                  <a:gs pos="100000">
                    <a:srgbClr val="FFFFFF"/>
                  </a:gs>
                </a:gsLst>
                <a:lin ang="5400000" scaled="0"/>
              </a:gradFill>
            </a:endParaRPr>
          </a:p>
        </p:txBody>
      </p:sp>
      <p:sp>
        <p:nvSpPr>
          <p:cNvPr id="8" name="Rounded Rectangle 7"/>
          <p:cNvSpPr/>
          <p:nvPr/>
        </p:nvSpPr>
        <p:spPr bwMode="auto">
          <a:xfrm>
            <a:off x="9330071" y="7074144"/>
            <a:ext cx="320040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Apply the Run List</a:t>
            </a:r>
            <a:endParaRPr lang="en-US" sz="2400" b="1" dirty="0">
              <a:gradFill>
                <a:gsLst>
                  <a:gs pos="0">
                    <a:srgbClr val="FFFFFF"/>
                  </a:gs>
                  <a:gs pos="100000">
                    <a:srgbClr val="FFFFFF"/>
                  </a:gs>
                </a:gsLst>
                <a:lin ang="5400000" scaled="0"/>
              </a:gradFill>
            </a:endParaRPr>
          </a:p>
        </p:txBody>
      </p:sp>
      <p:sp>
        <p:nvSpPr>
          <p:cNvPr id="9" name="Rounded Rectangle 8"/>
          <p:cNvSpPr/>
          <p:nvPr/>
        </p:nvSpPr>
        <p:spPr bwMode="auto">
          <a:xfrm>
            <a:off x="12739539" y="7081537"/>
            <a:ext cx="2743200"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a:gradFill>
                  <a:gsLst>
                    <a:gs pos="0">
                      <a:srgbClr val="FFFFFF"/>
                    </a:gs>
                    <a:gs pos="100000">
                      <a:srgbClr val="FFFFFF"/>
                    </a:gs>
                  </a:gsLst>
                  <a:lin ang="5400000" scaled="0"/>
                </a:gradFill>
              </a:rPr>
              <a:t>Execute Tests</a:t>
            </a:r>
            <a:endParaRPr lang="en-US" sz="2400" b="1" dirty="0">
              <a:gradFill>
                <a:gsLst>
                  <a:gs pos="0">
                    <a:srgbClr val="FFFFFF"/>
                  </a:gs>
                  <a:gs pos="100000">
                    <a:srgbClr val="FFFFFF"/>
                  </a:gs>
                </a:gsLst>
                <a:lin ang="5400000" scaled="0"/>
              </a:gradFill>
            </a:endParaRPr>
          </a:p>
        </p:txBody>
      </p:sp>
      <p:sp>
        <p:nvSpPr>
          <p:cNvPr id="10" name="Right Arrow 9"/>
          <p:cNvSpPr/>
          <p:nvPr/>
        </p:nvSpPr>
        <p:spPr bwMode="auto">
          <a:xfrm>
            <a:off x="5672309" y="7074144"/>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2" name="Right Arrow 11"/>
          <p:cNvSpPr/>
          <p:nvPr/>
        </p:nvSpPr>
        <p:spPr bwMode="auto">
          <a:xfrm>
            <a:off x="8897824" y="7074144"/>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4" name="Right Arrow 13"/>
          <p:cNvSpPr/>
          <p:nvPr/>
        </p:nvSpPr>
        <p:spPr bwMode="auto">
          <a:xfrm>
            <a:off x="12360956" y="7066751"/>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84825714"/>
      </p:ext>
    </p:extLst>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(v1.11.1)</a:t>
            </a:r>
          </a:p>
          <a:p>
            <a:r>
              <a:rPr lang="en-US" dirty="0"/>
              <a:t>-----&gt; Creating &lt;default-centos-69&gt;...</a:t>
            </a:r>
          </a:p>
          <a:p>
            <a:r>
              <a:rPr lang="en-US" dirty="0"/>
              <a:t>       Sending build context to </a:t>
            </a:r>
            <a:r>
              <a:rPr lang="en-US" dirty="0" err="1"/>
              <a:t>Docker</a:t>
            </a:r>
            <a:r>
              <a:rPr lang="en-US" dirty="0"/>
              <a:t> daemon   193 </a:t>
            </a:r>
            <a:r>
              <a:rPr lang="en-US" dirty="0" err="1"/>
              <a:t>kB</a:t>
            </a:r>
            <a:endParaRPr lang="en-US" dirty="0"/>
          </a:p>
          <a:p>
            <a:r>
              <a:rPr lang="en-US" dirty="0"/>
              <a:t>       Sending build context to </a:t>
            </a:r>
            <a:r>
              <a:rPr lang="en-US" dirty="0" err="1"/>
              <a:t>Docker</a:t>
            </a:r>
            <a:r>
              <a:rPr lang="en-US" dirty="0"/>
              <a:t> daemon</a:t>
            </a:r>
          </a:p>
          <a:p>
            <a:r>
              <a:rPr lang="en-US" dirty="0"/>
              <a:t>       Step 0 : FROM centos:centos6</a:t>
            </a:r>
          </a:p>
          <a:p>
            <a:r>
              <a:rPr lang="en-US" dirty="0"/>
              <a:t>       centos6: Pulling from centos</a:t>
            </a:r>
          </a:p>
          <a:p>
            <a:r>
              <a:rPr lang="en-US" dirty="0"/>
              <a:t>       3690474eb5b4: Pulling </a:t>
            </a:r>
            <a:r>
              <a:rPr lang="en-US" dirty="0" err="1"/>
              <a:t>fs</a:t>
            </a:r>
            <a:r>
              <a:rPr lang="en-US" dirty="0"/>
              <a:t> layer</a:t>
            </a:r>
          </a:p>
          <a:p>
            <a:r>
              <a:rPr lang="en-US" dirty="0"/>
              <a:t>       c12ea02d7eb2: Pulling </a:t>
            </a:r>
            <a:r>
              <a:rPr lang="en-US" dirty="0" err="1"/>
              <a:t>fs</a:t>
            </a:r>
            <a:r>
              <a:rPr lang="en-US" dirty="0"/>
              <a:t> layer</a:t>
            </a:r>
          </a:p>
          <a:p>
            <a:r>
              <a:rPr lang="en-US" dirty="0"/>
              <a:t>       334af8693ca8: Verifying Checksum</a:t>
            </a:r>
          </a:p>
          <a:p>
            <a:r>
              <a:rPr lang="en-US" dirty="0"/>
              <a:t>       334af8693ca8: Download complete</a:t>
            </a:r>
          </a:p>
          <a:p>
            <a:r>
              <a:rPr lang="en-US" dirty="0"/>
              <a:t>       273a1eca2d3a: Verifying Checksum</a:t>
            </a:r>
          </a:p>
        </p:txBody>
      </p:sp>
      <p:sp>
        <p:nvSpPr>
          <p:cNvPr id="3" name="Text Placeholder 2"/>
          <p:cNvSpPr>
            <a:spLocks noGrp="1"/>
          </p:cNvSpPr>
          <p:nvPr>
            <p:ph type="body" sz="quarter" idx="11"/>
          </p:nvPr>
        </p:nvSpPr>
        <p:spPr/>
        <p:txBody>
          <a:bodyPr/>
          <a:lstStyle/>
          <a:p>
            <a:r>
              <a:rPr lang="en-US" dirty="0"/>
              <a:t>&gt; kitchen create</a:t>
            </a:r>
          </a:p>
        </p:txBody>
      </p:sp>
      <p:sp>
        <p:nvSpPr>
          <p:cNvPr id="4" name="Content Placeholder 3"/>
          <p:cNvSpPr>
            <a:spLocks noGrp="1"/>
          </p:cNvSpPr>
          <p:nvPr>
            <p:ph sz="quarter" idx="12"/>
          </p:nvPr>
        </p:nvSpPr>
        <p:spPr>
          <a:xfrm>
            <a:off x="1127883" y="2849721"/>
            <a:ext cx="14420850" cy="557213"/>
          </a:xfrm>
        </p:spPr>
        <p:txBody>
          <a:bodyPr/>
          <a:lstStyle/>
          <a:p>
            <a:endParaRPr lang="en-US" dirty="0"/>
          </a:p>
        </p:txBody>
      </p:sp>
      <p:sp>
        <p:nvSpPr>
          <p:cNvPr id="5" name="Title 4"/>
          <p:cNvSpPr>
            <a:spLocks noGrp="1"/>
          </p:cNvSpPr>
          <p:nvPr>
            <p:ph type="title"/>
          </p:nvPr>
        </p:nvSpPr>
        <p:spPr/>
        <p:txBody>
          <a:bodyPr/>
          <a:lstStyle/>
          <a:p>
            <a:r>
              <a:rPr lang="en-US" dirty="0"/>
              <a:t>Create the Virtual Instance</a:t>
            </a:r>
          </a:p>
        </p:txBody>
      </p:sp>
    </p:spTree>
    <p:extLst>
      <p:ext uri="{BB962C8B-B14F-4D97-AF65-F5344CB8AC3E}">
        <p14:creationId xmlns:p14="http://schemas.microsoft.com/office/powerpoint/2010/main" val="2048798773"/>
      </p:ext>
    </p:extLst>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Running legacy login for '</a:t>
            </a:r>
            <a:r>
              <a:rPr lang="en-US" dirty="0" err="1"/>
              <a:t>Docker</a:t>
            </a:r>
            <a:r>
              <a:rPr lang="en-US" dirty="0"/>
              <a:t>' Driver</a:t>
            </a:r>
          </a:p>
          <a:p>
            <a:r>
              <a:rPr lang="en-US" dirty="0"/>
              <a:t>Last login: Thu Feb 18 21:21:39 </a:t>
            </a:r>
            <a:r>
              <a:rPr lang="is-IS" dirty="0"/>
              <a:t>2017</a:t>
            </a:r>
            <a:r>
              <a:rPr lang="en-US" dirty="0"/>
              <a:t> from 172.17.42.1</a:t>
            </a:r>
          </a:p>
          <a:p>
            <a:r>
              <a:rPr lang="en-US" dirty="0"/>
              <a:t>[kitchen@4eae2dd9e741 ~]$</a:t>
            </a:r>
          </a:p>
        </p:txBody>
      </p:sp>
      <p:sp>
        <p:nvSpPr>
          <p:cNvPr id="3" name="Text Placeholder 2"/>
          <p:cNvSpPr>
            <a:spLocks noGrp="1"/>
          </p:cNvSpPr>
          <p:nvPr>
            <p:ph type="body" sz="quarter" idx="11"/>
          </p:nvPr>
        </p:nvSpPr>
        <p:spPr/>
        <p:txBody>
          <a:bodyPr/>
          <a:lstStyle/>
          <a:p>
            <a:r>
              <a:rPr lang="en-US" dirty="0"/>
              <a:t>&gt; kitchen login</a:t>
            </a:r>
          </a:p>
        </p:txBody>
      </p:sp>
      <p:sp>
        <p:nvSpPr>
          <p:cNvPr id="4" name="Content Placeholder 3"/>
          <p:cNvSpPr>
            <a:spLocks noGrp="1"/>
          </p:cNvSpPr>
          <p:nvPr>
            <p:ph sz="quarter" idx="12"/>
          </p:nvPr>
        </p:nvSpPr>
        <p:spPr>
          <a:xfrm>
            <a:off x="1127883" y="3318455"/>
            <a:ext cx="14420850" cy="557213"/>
          </a:xfrm>
        </p:spPr>
        <p:txBody>
          <a:bodyPr/>
          <a:lstStyle/>
          <a:p>
            <a:endParaRPr lang="en-US" dirty="0"/>
          </a:p>
        </p:txBody>
      </p:sp>
      <p:sp>
        <p:nvSpPr>
          <p:cNvPr id="5" name="Title 4"/>
          <p:cNvSpPr>
            <a:spLocks noGrp="1"/>
          </p:cNvSpPr>
          <p:nvPr>
            <p:ph type="title"/>
          </p:nvPr>
        </p:nvSpPr>
        <p:spPr/>
        <p:txBody>
          <a:bodyPr/>
          <a:lstStyle/>
          <a:p>
            <a:r>
              <a:rPr lang="en-US" dirty="0"/>
              <a:t>Inspect the Virtual Instance</a:t>
            </a:r>
          </a:p>
        </p:txBody>
      </p:sp>
    </p:spTree>
    <p:extLst>
      <p:ext uri="{BB962C8B-B14F-4D97-AF65-F5344CB8AC3E}">
        <p14:creationId xmlns:p14="http://schemas.microsoft.com/office/powerpoint/2010/main" val="1988847085"/>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Pre-built Workstation</a:t>
            </a:r>
          </a:p>
        </p:txBody>
      </p:sp>
      <p:sp>
        <p:nvSpPr>
          <p:cNvPr id="4" name="Content Placeholder 3"/>
          <p:cNvSpPr>
            <a:spLocks noGrp="1"/>
          </p:cNvSpPr>
          <p:nvPr>
            <p:ph sz="quarter" idx="11"/>
          </p:nvPr>
        </p:nvSpPr>
        <p:spPr/>
        <p:txBody>
          <a:bodyPr>
            <a:normAutofit/>
          </a:bodyPr>
          <a:lstStyle/>
          <a:p>
            <a:r>
              <a:rPr lang="en-US" dirty="0"/>
              <a:t>We will provide for you a workstation with all the tools installed.</a:t>
            </a:r>
          </a:p>
        </p:txBody>
      </p:sp>
      <p:sp>
        <p:nvSpPr>
          <p:cNvPr id="3" name="Text Placeholder 2"/>
          <p:cNvSpPr>
            <a:spLocks noGrp="1"/>
          </p:cNvSpPr>
          <p:nvPr>
            <p:ph type="body" sz="quarter" idx="10"/>
          </p:nvPr>
        </p:nvSpPr>
        <p:spPr/>
        <p:txBody>
          <a:bodyPr/>
          <a:lstStyle/>
          <a:p>
            <a:pPr marL="342900" indent="-342900">
              <a:buFont typeface="Wingdings" charset="2"/>
              <a:buChar char="q"/>
            </a:pPr>
            <a:r>
              <a:rPr lang="en-US" dirty="0"/>
              <a:t>Login to the Remote Workstation</a:t>
            </a:r>
          </a:p>
        </p:txBody>
      </p:sp>
    </p:spTree>
    <p:extLst>
      <p:ext uri="{BB962C8B-B14F-4D97-AF65-F5344CB8AC3E}">
        <p14:creationId xmlns:p14="http://schemas.microsoft.com/office/powerpoint/2010/main" val="1093237728"/>
      </p:ext>
    </p:extLst>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logout</a:t>
            </a:r>
          </a:p>
          <a:p>
            <a:r>
              <a:rPr lang="en-US" dirty="0"/>
              <a:t>Connection to </a:t>
            </a:r>
            <a:r>
              <a:rPr lang="en-US" dirty="0" err="1"/>
              <a:t>localhost</a:t>
            </a:r>
            <a:r>
              <a:rPr lang="en-US" dirty="0"/>
              <a:t> closed.</a:t>
            </a:r>
          </a:p>
          <a:p>
            <a:r>
              <a:rPr lang="en-US" dirty="0"/>
              <a:t>[chef@ip-172-31-14-170 apache]$</a:t>
            </a:r>
          </a:p>
        </p:txBody>
      </p:sp>
      <p:sp>
        <p:nvSpPr>
          <p:cNvPr id="3" name="Text Placeholder 2"/>
          <p:cNvSpPr>
            <a:spLocks noGrp="1"/>
          </p:cNvSpPr>
          <p:nvPr>
            <p:ph type="body" sz="quarter" idx="11"/>
          </p:nvPr>
        </p:nvSpPr>
        <p:spPr/>
        <p:txBody>
          <a:bodyPr/>
          <a:lstStyle/>
          <a:p>
            <a:r>
              <a:rPr lang="en-US" dirty="0"/>
              <a:t>[kitchen@4eae2dd9e741 ~]$ exit</a:t>
            </a:r>
          </a:p>
        </p:txBody>
      </p:sp>
      <p:sp>
        <p:nvSpPr>
          <p:cNvPr id="4" name="Content Placeholder 3"/>
          <p:cNvSpPr>
            <a:spLocks noGrp="1"/>
          </p:cNvSpPr>
          <p:nvPr>
            <p:ph sz="quarter" idx="12"/>
          </p:nvPr>
        </p:nvSpPr>
        <p:spPr>
          <a:xfrm>
            <a:off x="1127883" y="3318455"/>
            <a:ext cx="14420850" cy="557213"/>
          </a:xfrm>
        </p:spPr>
        <p:txBody>
          <a:bodyPr/>
          <a:lstStyle/>
          <a:p>
            <a:endParaRPr lang="en-US" dirty="0"/>
          </a:p>
        </p:txBody>
      </p:sp>
      <p:sp>
        <p:nvSpPr>
          <p:cNvPr id="5" name="Title 4"/>
          <p:cNvSpPr>
            <a:spLocks noGrp="1"/>
          </p:cNvSpPr>
          <p:nvPr>
            <p:ph type="title"/>
          </p:nvPr>
        </p:nvSpPr>
        <p:spPr/>
        <p:txBody>
          <a:bodyPr/>
          <a:lstStyle/>
          <a:p>
            <a:r>
              <a:rPr lang="en-US" dirty="0"/>
              <a:t>Exit the Virtual Instance</a:t>
            </a:r>
          </a:p>
        </p:txBody>
      </p:sp>
    </p:spTree>
    <p:extLst>
      <p:ext uri="{BB962C8B-B14F-4D97-AF65-F5344CB8AC3E}">
        <p14:creationId xmlns:p14="http://schemas.microsoft.com/office/powerpoint/2010/main" val="1902897037"/>
      </p:ext>
    </p:extLst>
  </p:cSld>
  <p:clrMapOvr>
    <a:masterClrMapping/>
  </p:clrMapOvr>
  <p:transition spd="med">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(v1.11.1)</a:t>
            </a:r>
          </a:p>
          <a:p>
            <a:r>
              <a:rPr lang="en-US" dirty="0"/>
              <a:t>-----&gt; Converging &lt;default-centos-69&gt;...</a:t>
            </a:r>
          </a:p>
          <a:p>
            <a:r>
              <a:rPr lang="en-US" dirty="0"/>
              <a:t>$$$$$$ Running legacy converge for '</a:t>
            </a:r>
            <a:r>
              <a:rPr lang="en-US" dirty="0" err="1"/>
              <a:t>Docker</a:t>
            </a:r>
            <a:r>
              <a:rPr lang="en-US" dirty="0"/>
              <a:t>' Driver</a:t>
            </a:r>
          </a:p>
          <a:p>
            <a:r>
              <a:rPr lang="en-US" dirty="0"/>
              <a:t>       ...</a:t>
            </a:r>
          </a:p>
          <a:p>
            <a:r>
              <a:rPr lang="en-US" dirty="0"/>
              <a:t>-----&gt; Installing Chef Omnibus (install only if missing)</a:t>
            </a:r>
          </a:p>
          <a:p>
            <a:r>
              <a:rPr lang="en-US" dirty="0"/>
              <a:t>       Downloading https://</a:t>
            </a:r>
            <a:r>
              <a:rPr lang="en-US" dirty="0" err="1"/>
              <a:t>www.chef.io</a:t>
            </a:r>
            <a:r>
              <a:rPr lang="en-US" dirty="0"/>
              <a:t>/chef/</a:t>
            </a:r>
            <a:r>
              <a:rPr lang="en-US" dirty="0" err="1"/>
              <a:t>install.sh</a:t>
            </a:r>
            <a:r>
              <a:rPr lang="en-US" dirty="0"/>
              <a:t> to file...</a:t>
            </a:r>
          </a:p>
          <a:p>
            <a:r>
              <a:rPr lang="en-US" dirty="0"/>
              <a:t>       resolving cookbooks for run list: ["apache::default"] </a:t>
            </a:r>
          </a:p>
          <a:p>
            <a:r>
              <a:rPr lang="en-US" dirty="0"/>
              <a:t>       ...     </a:t>
            </a:r>
          </a:p>
          <a:p>
            <a:r>
              <a:rPr lang="en-US" dirty="0"/>
              <a:t>       Finished converging &lt;default-centos-69&gt; (0m27.64s).</a:t>
            </a:r>
          </a:p>
          <a:p>
            <a:r>
              <a:rPr lang="en-US" dirty="0"/>
              <a:t>-----&gt; Kitchen is finished. (0m28.58s)</a:t>
            </a:r>
          </a:p>
        </p:txBody>
      </p:sp>
      <p:sp>
        <p:nvSpPr>
          <p:cNvPr id="3" name="Text Placeholder 2"/>
          <p:cNvSpPr>
            <a:spLocks noGrp="1"/>
          </p:cNvSpPr>
          <p:nvPr>
            <p:ph type="body" sz="quarter" idx="11"/>
          </p:nvPr>
        </p:nvSpPr>
        <p:spPr/>
        <p:txBody>
          <a:bodyPr/>
          <a:lstStyle/>
          <a:p>
            <a:r>
              <a:rPr lang="en-US" dirty="0"/>
              <a:t>&gt; kitchen converge</a:t>
            </a:r>
          </a:p>
        </p:txBody>
      </p:sp>
      <p:sp>
        <p:nvSpPr>
          <p:cNvPr id="4" name="Content Placeholder 3"/>
          <p:cNvSpPr>
            <a:spLocks noGrp="1"/>
          </p:cNvSpPr>
          <p:nvPr>
            <p:ph sz="quarter" idx="12"/>
          </p:nvPr>
        </p:nvSpPr>
        <p:spPr>
          <a:xfrm>
            <a:off x="1127883" y="2849721"/>
            <a:ext cx="14420850" cy="557213"/>
          </a:xfrm>
        </p:spPr>
        <p:txBody>
          <a:bodyPr/>
          <a:lstStyle/>
          <a:p>
            <a:endParaRPr lang="en-US" dirty="0"/>
          </a:p>
        </p:txBody>
      </p:sp>
      <p:sp>
        <p:nvSpPr>
          <p:cNvPr id="5" name="Title 4"/>
          <p:cNvSpPr>
            <a:spLocks noGrp="1"/>
          </p:cNvSpPr>
          <p:nvPr>
            <p:ph type="title"/>
          </p:nvPr>
        </p:nvSpPr>
        <p:spPr/>
        <p:txBody>
          <a:bodyPr/>
          <a:lstStyle/>
          <a:p>
            <a:r>
              <a:rPr lang="en-US" dirty="0"/>
              <a:t>Converge the Virtual Instance</a:t>
            </a:r>
          </a:p>
        </p:txBody>
      </p:sp>
      <p:sp>
        <p:nvSpPr>
          <p:cNvPr id="6" name="Rectangle 5"/>
          <p:cNvSpPr/>
          <p:nvPr/>
        </p:nvSpPr>
        <p:spPr bwMode="auto">
          <a:xfrm>
            <a:off x="1128943" y="4402832"/>
            <a:ext cx="14394028" cy="642784"/>
          </a:xfrm>
          <a:prstGeom prst="rect">
            <a:avLst/>
          </a:prstGeom>
          <a:solidFill>
            <a:schemeClr val="accent1">
              <a:alpha val="60000"/>
            </a:schemeClr>
          </a:solidFill>
          <a:ln>
            <a:solidFill>
              <a:schemeClr val="accent1">
                <a:lumMod val="75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8" name="Rectangle 7"/>
          <p:cNvSpPr/>
          <p:nvPr/>
        </p:nvSpPr>
        <p:spPr bwMode="auto">
          <a:xfrm>
            <a:off x="1125384" y="6538335"/>
            <a:ext cx="14394028" cy="642784"/>
          </a:xfrm>
          <a:prstGeom prst="rect">
            <a:avLst/>
          </a:prstGeom>
          <a:solidFill>
            <a:schemeClr val="accent1">
              <a:alpha val="60000"/>
            </a:schemeClr>
          </a:solidFill>
          <a:ln>
            <a:solidFill>
              <a:schemeClr val="accent1">
                <a:lumMod val="75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006860316"/>
      </p:ext>
    </p:extLst>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(v1.11.1)</a:t>
            </a:r>
          </a:p>
          <a:p>
            <a:r>
              <a:rPr lang="en-US" dirty="0"/>
              <a:t>-----&gt; Setting up &lt;default-centos-69&gt;...</a:t>
            </a:r>
          </a:p>
          <a:p>
            <a:r>
              <a:rPr lang="en-US" dirty="0"/>
              <a:t>-----&gt; Verifying &lt;default-centos-69&gt;...</a:t>
            </a:r>
          </a:p>
          <a:p>
            <a:r>
              <a:rPr lang="en-US" dirty="0"/>
              <a:t>       Use `/home/chef/apache/test/smoke/default` for testing</a:t>
            </a:r>
          </a:p>
          <a:p>
            <a:endParaRPr lang="en-US" dirty="0"/>
          </a:p>
          <a:p>
            <a:r>
              <a:rPr lang="en-US" dirty="0"/>
              <a:t>Target:  </a:t>
            </a:r>
            <a:r>
              <a:rPr lang="en-US" dirty="0" err="1"/>
              <a:t>ssh</a:t>
            </a:r>
            <a:r>
              <a:rPr lang="en-US" dirty="0"/>
              <a:t>://kitchen@localhost:32768</a:t>
            </a:r>
          </a:p>
          <a:p>
            <a:endParaRPr lang="en-US" dirty="0"/>
          </a:p>
          <a:p>
            <a:r>
              <a:rPr lang="en-US" dirty="0"/>
              <a:t>  ✖  Port 80 should be listening (expected `Port 80.listening?...</a:t>
            </a:r>
          </a:p>
          <a:p>
            <a:r>
              <a:rPr lang="en-US" dirty="0"/>
              <a:t>  ✖  Command curl </a:t>
            </a:r>
            <a:r>
              <a:rPr lang="en-US" dirty="0" err="1"/>
              <a:t>localhost</a:t>
            </a:r>
            <a:r>
              <a:rPr lang="en-US" dirty="0"/>
              <a:t> </a:t>
            </a:r>
            <a:r>
              <a:rPr lang="en-US" dirty="0" err="1"/>
              <a:t>stdout</a:t>
            </a:r>
            <a:r>
              <a:rPr lang="en-US" dirty="0"/>
              <a:t> should match /Hello, world/...</a:t>
            </a:r>
          </a:p>
        </p:txBody>
      </p:sp>
      <p:sp>
        <p:nvSpPr>
          <p:cNvPr id="3" name="Text Placeholder 2"/>
          <p:cNvSpPr>
            <a:spLocks noGrp="1"/>
          </p:cNvSpPr>
          <p:nvPr>
            <p:ph type="body" sz="quarter" idx="11"/>
          </p:nvPr>
        </p:nvSpPr>
        <p:spPr/>
        <p:txBody>
          <a:bodyPr/>
          <a:lstStyle/>
          <a:p>
            <a:r>
              <a:rPr lang="en-US" dirty="0"/>
              <a:t>&gt; kitchen verify</a:t>
            </a:r>
          </a:p>
        </p:txBody>
      </p:sp>
      <p:sp>
        <p:nvSpPr>
          <p:cNvPr id="4" name="Content Placeholder 3"/>
          <p:cNvSpPr>
            <a:spLocks noGrp="1"/>
          </p:cNvSpPr>
          <p:nvPr>
            <p:ph sz="quarter" idx="12"/>
          </p:nvPr>
        </p:nvSpPr>
        <p:spPr>
          <a:xfrm>
            <a:off x="1127883" y="3343525"/>
            <a:ext cx="14420850" cy="557213"/>
          </a:xfrm>
        </p:spPr>
        <p:txBody>
          <a:bodyPr/>
          <a:lstStyle/>
          <a:p>
            <a:endParaRPr lang="en-US" dirty="0"/>
          </a:p>
        </p:txBody>
      </p:sp>
      <p:sp>
        <p:nvSpPr>
          <p:cNvPr id="5" name="Title 4"/>
          <p:cNvSpPr>
            <a:spLocks noGrp="1"/>
          </p:cNvSpPr>
          <p:nvPr>
            <p:ph type="title"/>
          </p:nvPr>
        </p:nvSpPr>
        <p:spPr/>
        <p:txBody>
          <a:bodyPr>
            <a:normAutofit fontScale="90000"/>
          </a:bodyPr>
          <a:lstStyle/>
          <a:p>
            <a:r>
              <a:rPr lang="en-US" dirty="0"/>
              <a:t>Execute the Tests Against the Virtual Instance</a:t>
            </a:r>
          </a:p>
        </p:txBody>
      </p:sp>
    </p:spTree>
    <p:extLst>
      <p:ext uri="{BB962C8B-B14F-4D97-AF65-F5344CB8AC3E}">
        <p14:creationId xmlns:p14="http://schemas.microsoft.com/office/powerpoint/2010/main" val="602460490"/>
      </p:ext>
    </p:extLst>
  </p:cSld>
  <p:clrMapOvr>
    <a:masterClrMapping/>
  </p:clrMapOvr>
  <p:transition spd="med">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the Failure Message</a:t>
            </a:r>
          </a:p>
        </p:txBody>
      </p:sp>
      <p:sp>
        <p:nvSpPr>
          <p:cNvPr id="3" name="Content Placeholder 2"/>
          <p:cNvSpPr>
            <a:spLocks noGrp="1"/>
          </p:cNvSpPr>
          <p:nvPr>
            <p:ph sz="quarter" idx="10"/>
          </p:nvPr>
        </p:nvSpPr>
        <p:spPr>
          <a:xfrm>
            <a:off x="609914" y="1348277"/>
            <a:ext cx="14934855" cy="6532350"/>
          </a:xfrm>
        </p:spPr>
        <p:txBody>
          <a:bodyPr>
            <a:noAutofit/>
          </a:bodyPr>
          <a:lstStyle/>
          <a:p>
            <a:r>
              <a:rPr lang="en-US" sz="2000" dirty="0">
                <a:solidFill>
                  <a:srgbClr val="FF0000"/>
                </a:solidFill>
              </a:rPr>
              <a:t>Target:  </a:t>
            </a:r>
            <a:r>
              <a:rPr lang="en-US" sz="2000" dirty="0" err="1">
                <a:solidFill>
                  <a:srgbClr val="FF0000"/>
                </a:solidFill>
              </a:rPr>
              <a:t>ssh</a:t>
            </a:r>
            <a:r>
              <a:rPr lang="en-US" sz="2000" dirty="0">
                <a:solidFill>
                  <a:srgbClr val="FF0000"/>
                </a:solidFill>
              </a:rPr>
              <a:t>://kitchen@localhost:32768</a:t>
            </a:r>
          </a:p>
          <a:p>
            <a:endParaRPr lang="en-US" sz="2000" dirty="0">
              <a:solidFill>
                <a:srgbClr val="FF0000"/>
              </a:solidFill>
            </a:endParaRPr>
          </a:p>
          <a:p>
            <a:r>
              <a:rPr lang="en-US" sz="2000" dirty="0">
                <a:solidFill>
                  <a:srgbClr val="FF0000"/>
                </a:solidFill>
              </a:rPr>
              <a:t>  ✖  Port 80 should be listening (expected `Port 80.listening?` to return true, got false)</a:t>
            </a:r>
          </a:p>
          <a:p>
            <a:r>
              <a:rPr lang="en-US" sz="2000" dirty="0">
                <a:solidFill>
                  <a:srgbClr val="FF0000"/>
                </a:solidFill>
              </a:rPr>
              <a:t>  ✖  Command curl </a:t>
            </a:r>
            <a:r>
              <a:rPr lang="en-US" sz="2000" dirty="0" err="1">
                <a:solidFill>
                  <a:srgbClr val="FF0000"/>
                </a:solidFill>
              </a:rPr>
              <a:t>localhost</a:t>
            </a:r>
            <a:r>
              <a:rPr lang="en-US" sz="2000" dirty="0">
                <a:solidFill>
                  <a:srgbClr val="FF0000"/>
                </a:solidFill>
              </a:rPr>
              <a:t> </a:t>
            </a:r>
            <a:r>
              <a:rPr lang="en-US" sz="2000" dirty="0" err="1">
                <a:solidFill>
                  <a:srgbClr val="FF0000"/>
                </a:solidFill>
              </a:rPr>
              <a:t>stdout</a:t>
            </a:r>
            <a:r>
              <a:rPr lang="en-US" sz="2000" dirty="0">
                <a:solidFill>
                  <a:srgbClr val="FF0000"/>
                </a:solidFill>
              </a:rPr>
              <a:t> should match /Welcome Home/ (expected "" to match /Welcome Home/</a:t>
            </a:r>
          </a:p>
          <a:p>
            <a:r>
              <a:rPr lang="en-US" sz="2000" dirty="0">
                <a:solidFill>
                  <a:srgbClr val="FF0000"/>
                </a:solidFill>
              </a:rPr>
              <a:t>     Diff:</a:t>
            </a:r>
          </a:p>
          <a:p>
            <a:r>
              <a:rPr lang="en-US" sz="2000" dirty="0">
                <a:solidFill>
                  <a:srgbClr val="FF0000"/>
                </a:solidFill>
              </a:rPr>
              <a:t>     </a:t>
            </a:r>
            <a:r>
              <a:rPr lang="en-US" sz="2000" dirty="0">
                <a:solidFill>
                  <a:schemeClr val="accent4"/>
                </a:solidFill>
              </a:rPr>
              <a:t>@@ -1,2 +1,2 @@</a:t>
            </a:r>
          </a:p>
          <a:p>
            <a:r>
              <a:rPr lang="en-US" sz="2000" dirty="0">
                <a:solidFill>
                  <a:srgbClr val="FF0000"/>
                </a:solidFill>
              </a:rPr>
              <a:t>     -/Welcome Home/</a:t>
            </a:r>
          </a:p>
          <a:p>
            <a:r>
              <a:rPr lang="en-US" sz="2000" dirty="0">
                <a:solidFill>
                  <a:srgbClr val="FF0000"/>
                </a:solidFill>
              </a:rPr>
              <a:t>     </a:t>
            </a:r>
            <a:r>
              <a:rPr lang="en-US" sz="2000" dirty="0">
                <a:solidFill>
                  <a:schemeClr val="accent6"/>
                </a:solidFill>
              </a:rPr>
              <a:t>+""</a:t>
            </a:r>
          </a:p>
          <a:p>
            <a:r>
              <a:rPr lang="en-US" sz="2000" dirty="0">
                <a:solidFill>
                  <a:schemeClr val="accent6"/>
                </a:solidFill>
              </a:rPr>
              <a:t>     )</a:t>
            </a:r>
          </a:p>
          <a:p>
            <a:endParaRPr lang="en-US" sz="2000" dirty="0">
              <a:solidFill>
                <a:srgbClr val="FF0000"/>
              </a:solidFill>
            </a:endParaRPr>
          </a:p>
          <a:p>
            <a:r>
              <a:rPr lang="en-US" sz="2000" dirty="0">
                <a:solidFill>
                  <a:srgbClr val="FF0000"/>
                </a:solidFill>
              </a:rPr>
              <a:t>Summary</a:t>
            </a:r>
            <a:r>
              <a:rPr lang="en-US" sz="2000" dirty="0">
                <a:solidFill>
                  <a:srgbClr val="FDB714"/>
                </a:solidFill>
              </a:rPr>
              <a:t>: 0 successful</a:t>
            </a:r>
            <a:r>
              <a:rPr lang="en-US" sz="2000" dirty="0">
                <a:solidFill>
                  <a:srgbClr val="FF0000"/>
                </a:solidFill>
              </a:rPr>
              <a:t>, 2 failures, </a:t>
            </a:r>
            <a:r>
              <a:rPr lang="en-US" sz="2000" dirty="0">
                <a:solidFill>
                  <a:srgbClr val="7F7F7F"/>
                </a:solidFill>
              </a:rPr>
              <a:t>0 skipped</a:t>
            </a:r>
          </a:p>
          <a:p>
            <a:r>
              <a:rPr lang="en-US" sz="2000" dirty="0">
                <a:solidFill>
                  <a:srgbClr val="FF0000"/>
                </a:solidFill>
              </a:rPr>
              <a:t>&gt;&gt;&gt;&gt;&gt;&gt; ------Exception-------</a:t>
            </a:r>
          </a:p>
          <a:p>
            <a:r>
              <a:rPr lang="en-US" sz="2000" dirty="0">
                <a:solidFill>
                  <a:srgbClr val="FF0000"/>
                </a:solidFill>
              </a:rPr>
              <a:t>&gt;&gt;&gt;&gt;&gt;&gt; Class: Kitchen::</a:t>
            </a:r>
            <a:r>
              <a:rPr lang="en-US" sz="2000" dirty="0" err="1">
                <a:solidFill>
                  <a:srgbClr val="FF0000"/>
                </a:solidFill>
              </a:rPr>
              <a:t>ActionFailed</a:t>
            </a:r>
            <a:endParaRPr lang="en-US" sz="2000" dirty="0">
              <a:solidFill>
                <a:srgbClr val="FF0000"/>
              </a:solidFill>
            </a:endParaRPr>
          </a:p>
          <a:p>
            <a:r>
              <a:rPr lang="en-US" sz="2000" dirty="0">
                <a:solidFill>
                  <a:srgbClr val="FF0000"/>
                </a:solidFill>
              </a:rPr>
              <a:t>&gt;&gt;&gt;&gt;&gt;&gt; Message: 1 actions failed.</a:t>
            </a:r>
          </a:p>
          <a:p>
            <a:r>
              <a:rPr lang="en-US" sz="2000" dirty="0">
                <a:solidFill>
                  <a:srgbClr val="FF0000"/>
                </a:solidFill>
              </a:rPr>
              <a:t>&gt;&gt;&gt;&gt;&gt;&gt;     Verify failed on instance &lt;default-centos-69&gt;.  Please see .kitchen/logs/</a:t>
            </a:r>
            <a:r>
              <a:rPr lang="en-US" sz="2000" dirty="0" err="1">
                <a:solidFill>
                  <a:srgbClr val="FF0000"/>
                </a:solidFill>
              </a:rPr>
              <a:t>defau</a:t>
            </a:r>
            <a:r>
              <a:rPr lang="en-US" sz="2000" dirty="0">
                <a:solidFill>
                  <a:srgbClr val="FF0000"/>
                </a:solidFill>
              </a:rPr>
              <a:t>...</a:t>
            </a:r>
            <a:endParaRPr lang="en-US" sz="2000" b="1" dirty="0"/>
          </a:p>
        </p:txBody>
      </p:sp>
    </p:spTree>
    <p:extLst>
      <p:ext uri="{BB962C8B-B14F-4D97-AF65-F5344CB8AC3E}">
        <p14:creationId xmlns:p14="http://schemas.microsoft.com/office/powerpoint/2010/main" val="1792867581"/>
      </p:ext>
    </p:extLst>
  </p:cSld>
  <p:clrMapOvr>
    <a:masterClrMapping/>
  </p:clrMapOvr>
  <p:transition spd="med">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Content Placeholder 3"/>
          <p:cNvSpPr>
            <a:spLocks noGrp="1"/>
          </p:cNvSpPr>
          <p:nvPr>
            <p:ph sz="quarter" idx="12"/>
          </p:nvPr>
        </p:nvSpPr>
        <p:spPr>
          <a:xfrm>
            <a:off x="609913" y="5750948"/>
            <a:ext cx="14934888" cy="2129679"/>
          </a:xfrm>
        </p:spPr>
        <p:txBody>
          <a:bodyPr/>
          <a:lstStyle/>
          <a:p>
            <a:endParaRPr lang="en-US" dirty="0"/>
          </a:p>
        </p:txBody>
      </p:sp>
      <p:sp>
        <p:nvSpPr>
          <p:cNvPr id="2" name="Title 1"/>
          <p:cNvSpPr>
            <a:spLocks noGrp="1"/>
          </p:cNvSpPr>
          <p:nvPr>
            <p:ph type="title"/>
          </p:nvPr>
        </p:nvSpPr>
        <p:spPr/>
        <p:txBody>
          <a:bodyPr/>
          <a:lstStyle/>
          <a:p>
            <a:r>
              <a:rPr lang="en-US" dirty="0"/>
              <a:t>Examine Failure #1</a:t>
            </a:r>
          </a:p>
        </p:txBody>
      </p:sp>
      <p:sp>
        <p:nvSpPr>
          <p:cNvPr id="3" name="Content Placeholder 2"/>
          <p:cNvSpPr>
            <a:spLocks noGrp="1"/>
          </p:cNvSpPr>
          <p:nvPr>
            <p:ph sz="quarter" idx="10"/>
          </p:nvPr>
        </p:nvSpPr>
        <p:spPr>
          <a:xfrm>
            <a:off x="609914" y="1348276"/>
            <a:ext cx="14934855" cy="4186773"/>
          </a:xfrm>
        </p:spPr>
        <p:txBody>
          <a:bodyPr>
            <a:normAutofit fontScale="92500" lnSpcReduction="10000"/>
          </a:bodyPr>
          <a:lstStyle/>
          <a:p>
            <a:r>
              <a:rPr lang="en-US" dirty="0">
                <a:solidFill>
                  <a:srgbClr val="FF0000"/>
                </a:solidFill>
              </a:rPr>
              <a:t>  ✖  Port 80 should be listening (expected `Port 80.listening?` to return true, got false)</a:t>
            </a:r>
          </a:p>
          <a:p>
            <a:r>
              <a:rPr lang="en-US" dirty="0">
                <a:solidFill>
                  <a:srgbClr val="FF0000"/>
                </a:solidFill>
              </a:rPr>
              <a:t>  ✖  Command curl </a:t>
            </a:r>
            <a:r>
              <a:rPr lang="en-US" dirty="0" err="1">
                <a:solidFill>
                  <a:srgbClr val="FF0000"/>
                </a:solidFill>
              </a:rPr>
              <a:t>localhost</a:t>
            </a:r>
            <a:r>
              <a:rPr lang="en-US" dirty="0">
                <a:solidFill>
                  <a:srgbClr val="FF0000"/>
                </a:solidFill>
              </a:rPr>
              <a:t> </a:t>
            </a:r>
            <a:r>
              <a:rPr lang="en-US" dirty="0" err="1">
                <a:solidFill>
                  <a:srgbClr val="FF0000"/>
                </a:solidFill>
              </a:rPr>
              <a:t>stdout</a:t>
            </a:r>
            <a:r>
              <a:rPr lang="en-US" dirty="0">
                <a:solidFill>
                  <a:srgbClr val="FF0000"/>
                </a:solidFill>
              </a:rPr>
              <a:t> should match /Welcome Home/ (expected "" to match /Welcome Home/</a:t>
            </a:r>
          </a:p>
          <a:p>
            <a:r>
              <a:rPr lang="en-US" dirty="0">
                <a:solidFill>
                  <a:srgbClr val="FF0000"/>
                </a:solidFill>
              </a:rPr>
              <a:t>     Diff:</a:t>
            </a:r>
          </a:p>
          <a:p>
            <a:r>
              <a:rPr lang="en-US" dirty="0">
                <a:solidFill>
                  <a:srgbClr val="FF0000"/>
                </a:solidFill>
              </a:rPr>
              <a:t>     </a:t>
            </a:r>
            <a:r>
              <a:rPr lang="en-US" dirty="0">
                <a:solidFill>
                  <a:schemeClr val="accent4"/>
                </a:solidFill>
              </a:rPr>
              <a:t>@@ -1,2 +1,2 @@</a:t>
            </a:r>
          </a:p>
          <a:p>
            <a:r>
              <a:rPr lang="en-US" dirty="0">
                <a:solidFill>
                  <a:srgbClr val="FF0000"/>
                </a:solidFill>
              </a:rPr>
              <a:t>     -/Welcome Home/</a:t>
            </a:r>
          </a:p>
          <a:p>
            <a:r>
              <a:rPr lang="en-US" dirty="0">
                <a:solidFill>
                  <a:srgbClr val="FF0000"/>
                </a:solidFill>
              </a:rPr>
              <a:t>     </a:t>
            </a:r>
            <a:r>
              <a:rPr lang="en-US" dirty="0">
                <a:solidFill>
                  <a:schemeClr val="accent6"/>
                </a:solidFill>
              </a:rPr>
              <a:t>+""</a:t>
            </a:r>
          </a:p>
          <a:p>
            <a:r>
              <a:rPr lang="en-US" dirty="0">
                <a:solidFill>
                  <a:schemeClr val="accent6"/>
                </a:solidFill>
              </a:rPr>
              <a:t>     )</a:t>
            </a:r>
            <a:endParaRPr lang="en-US" dirty="0">
              <a:solidFill>
                <a:srgbClr val="FF0000"/>
              </a:solidFill>
            </a:endParaRPr>
          </a:p>
        </p:txBody>
      </p:sp>
      <p:sp>
        <p:nvSpPr>
          <p:cNvPr id="5" name="Content Placeholder 3"/>
          <p:cNvSpPr txBox="1">
            <a:spLocks/>
          </p:cNvSpPr>
          <p:nvPr/>
        </p:nvSpPr>
        <p:spPr bwMode="white">
          <a:xfrm>
            <a:off x="11217110" y="3703692"/>
            <a:ext cx="3959352" cy="588691"/>
          </a:xfrm>
          <a:prstGeom prst="rect">
            <a:avLst/>
          </a:prstGeom>
          <a:solidFill>
            <a:schemeClr val="accent4"/>
          </a:solidFill>
          <a:ln>
            <a:solidFill>
              <a:schemeClr val="accent4"/>
            </a:solidFill>
          </a:ln>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a:solidFill>
                  <a:schemeClr val="bg1"/>
                </a:solidFill>
              </a:rPr>
              <a:t>actual results</a:t>
            </a:r>
          </a:p>
        </p:txBody>
      </p:sp>
      <p:sp>
        <p:nvSpPr>
          <p:cNvPr id="6" name="Content Placeholder 3"/>
          <p:cNvSpPr txBox="1">
            <a:spLocks/>
          </p:cNvSpPr>
          <p:nvPr/>
        </p:nvSpPr>
        <p:spPr bwMode="white">
          <a:xfrm>
            <a:off x="11213908" y="4617701"/>
            <a:ext cx="3959352" cy="588691"/>
          </a:xfrm>
          <a:prstGeom prst="rect">
            <a:avLst/>
          </a:prstGeom>
          <a:solidFill>
            <a:schemeClr val="accent1"/>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a:solidFill>
                  <a:schemeClr val="bg1"/>
                </a:solidFill>
              </a:rPr>
              <a:t>difference</a:t>
            </a:r>
          </a:p>
        </p:txBody>
      </p:sp>
      <p:cxnSp>
        <p:nvCxnSpPr>
          <p:cNvPr id="26" name="Straight Connector 25"/>
          <p:cNvCxnSpPr>
            <a:endCxn id="5" idx="1"/>
          </p:cNvCxnSpPr>
          <p:nvPr/>
        </p:nvCxnSpPr>
        <p:spPr>
          <a:xfrm>
            <a:off x="852281" y="3007620"/>
            <a:ext cx="10364829" cy="990418"/>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28" name="Straight Connector 27"/>
          <p:cNvCxnSpPr>
            <a:stCxn id="78" idx="2"/>
            <a:endCxn id="6" idx="1"/>
          </p:cNvCxnSpPr>
          <p:nvPr/>
        </p:nvCxnSpPr>
        <p:spPr>
          <a:xfrm>
            <a:off x="3054228" y="4864693"/>
            <a:ext cx="8159680" cy="47354"/>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a:off x="709178" y="2976914"/>
            <a:ext cx="403086" cy="0"/>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sp>
        <p:nvSpPr>
          <p:cNvPr id="78" name="Right Bracket 77"/>
          <p:cNvSpPr/>
          <p:nvPr/>
        </p:nvSpPr>
        <p:spPr>
          <a:xfrm>
            <a:off x="2620276" y="4418305"/>
            <a:ext cx="433952" cy="892776"/>
          </a:xfrm>
          <a:prstGeom prst="rightBracket">
            <a:avLst/>
          </a:prstGeom>
          <a:ln w="635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27" name="Straight Connector 26"/>
          <p:cNvCxnSpPr>
            <a:endCxn id="5" idx="1"/>
          </p:cNvCxnSpPr>
          <p:nvPr/>
        </p:nvCxnSpPr>
        <p:spPr>
          <a:xfrm>
            <a:off x="3242009" y="2172170"/>
            <a:ext cx="7975101" cy="1825868"/>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a:off x="2699830" y="2143483"/>
            <a:ext cx="993386" cy="0"/>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3995004"/>
      </p:ext>
    </p:extLst>
  </p:cSld>
  <p:clrMapOvr>
    <a:masterClrMapping/>
  </p:clrMapOvr>
  <p:transitio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Examine the Test Summary</a:t>
            </a:r>
          </a:p>
        </p:txBody>
      </p:sp>
      <p:sp>
        <p:nvSpPr>
          <p:cNvPr id="3" name="Content Placeholder 2"/>
          <p:cNvSpPr>
            <a:spLocks noGrp="1"/>
          </p:cNvSpPr>
          <p:nvPr>
            <p:ph sz="quarter" idx="10"/>
          </p:nvPr>
        </p:nvSpPr>
        <p:spPr/>
        <p:txBody>
          <a:bodyPr>
            <a:normAutofit fontScale="70000" lnSpcReduction="20000"/>
          </a:bodyPr>
          <a:lstStyle/>
          <a:p>
            <a:r>
              <a:rPr lang="en-US" dirty="0">
                <a:solidFill>
                  <a:srgbClr val="FF0000"/>
                </a:solidFill>
              </a:rPr>
              <a:t>  ✖  Port 80 should be listening (expected `Port 80.listening?` to return true, got false)</a:t>
            </a:r>
          </a:p>
          <a:p>
            <a:r>
              <a:rPr lang="en-US" dirty="0">
                <a:solidFill>
                  <a:srgbClr val="FF0000"/>
                </a:solidFill>
              </a:rPr>
              <a:t>  ✖  Command curl </a:t>
            </a:r>
            <a:r>
              <a:rPr lang="en-US" dirty="0" err="1">
                <a:solidFill>
                  <a:srgbClr val="FF0000"/>
                </a:solidFill>
              </a:rPr>
              <a:t>localhost</a:t>
            </a:r>
            <a:r>
              <a:rPr lang="en-US" dirty="0">
                <a:solidFill>
                  <a:srgbClr val="FF0000"/>
                </a:solidFill>
              </a:rPr>
              <a:t> </a:t>
            </a:r>
            <a:r>
              <a:rPr lang="en-US" dirty="0" err="1">
                <a:solidFill>
                  <a:srgbClr val="FF0000"/>
                </a:solidFill>
              </a:rPr>
              <a:t>stdout</a:t>
            </a:r>
            <a:r>
              <a:rPr lang="en-US" dirty="0">
                <a:solidFill>
                  <a:srgbClr val="FF0000"/>
                </a:solidFill>
              </a:rPr>
              <a:t> should match /Welcome Home/ (expected "" to match /Welcome Home/</a:t>
            </a:r>
          </a:p>
          <a:p>
            <a:r>
              <a:rPr lang="en-US" dirty="0">
                <a:solidFill>
                  <a:srgbClr val="FF0000"/>
                </a:solidFill>
              </a:rPr>
              <a:t>     Diff:</a:t>
            </a:r>
          </a:p>
          <a:p>
            <a:r>
              <a:rPr lang="en-US" dirty="0">
                <a:solidFill>
                  <a:srgbClr val="FF0000"/>
                </a:solidFill>
              </a:rPr>
              <a:t>     </a:t>
            </a:r>
            <a:r>
              <a:rPr lang="en-US" dirty="0">
                <a:solidFill>
                  <a:schemeClr val="accent4"/>
                </a:solidFill>
              </a:rPr>
              <a:t>@@ -1,2 +1,2 @@</a:t>
            </a:r>
          </a:p>
          <a:p>
            <a:r>
              <a:rPr lang="en-US" dirty="0">
                <a:solidFill>
                  <a:srgbClr val="FF0000"/>
                </a:solidFill>
              </a:rPr>
              <a:t>     -/Welcome Home/</a:t>
            </a:r>
          </a:p>
          <a:p>
            <a:r>
              <a:rPr lang="en-US" dirty="0">
                <a:solidFill>
                  <a:srgbClr val="FF0000"/>
                </a:solidFill>
              </a:rPr>
              <a:t>     </a:t>
            </a:r>
            <a:r>
              <a:rPr lang="en-US" dirty="0">
                <a:solidFill>
                  <a:schemeClr val="accent6"/>
                </a:solidFill>
              </a:rPr>
              <a:t>+""</a:t>
            </a:r>
          </a:p>
          <a:p>
            <a:r>
              <a:rPr lang="en-US" dirty="0">
                <a:solidFill>
                  <a:schemeClr val="accent6"/>
                </a:solidFill>
              </a:rPr>
              <a:t>     )</a:t>
            </a:r>
          </a:p>
          <a:p>
            <a:endParaRPr lang="en-US" dirty="0">
              <a:solidFill>
                <a:srgbClr val="FF0000"/>
              </a:solidFill>
            </a:endParaRPr>
          </a:p>
          <a:p>
            <a:r>
              <a:rPr lang="en-US" dirty="0">
                <a:solidFill>
                  <a:srgbClr val="FF0000"/>
                </a:solidFill>
              </a:rPr>
              <a:t>Summary</a:t>
            </a:r>
            <a:r>
              <a:rPr lang="en-US" dirty="0">
                <a:solidFill>
                  <a:srgbClr val="FDB714"/>
                </a:solidFill>
              </a:rPr>
              <a:t>: 0 successful</a:t>
            </a:r>
            <a:r>
              <a:rPr lang="en-US" dirty="0">
                <a:solidFill>
                  <a:srgbClr val="FF0000"/>
                </a:solidFill>
              </a:rPr>
              <a:t>, 2 failures, </a:t>
            </a:r>
            <a:r>
              <a:rPr lang="en-US" dirty="0">
                <a:solidFill>
                  <a:srgbClr val="7F7F7F"/>
                </a:solidFill>
              </a:rPr>
              <a:t>0 skipped</a:t>
            </a:r>
            <a:endParaRPr lang="en-US" dirty="0">
              <a:solidFill>
                <a:srgbClr val="FF0000"/>
              </a:solidFill>
            </a:endParaRPr>
          </a:p>
        </p:txBody>
      </p:sp>
      <p:sp>
        <p:nvSpPr>
          <p:cNvPr id="4" name="Content Placeholder 3"/>
          <p:cNvSpPr>
            <a:spLocks noGrp="1"/>
          </p:cNvSpPr>
          <p:nvPr>
            <p:ph sz="quarter" idx="12"/>
          </p:nvPr>
        </p:nvSpPr>
        <p:spPr/>
        <p:txBody>
          <a:bodyPr/>
          <a:lstStyle/>
          <a:p>
            <a:r>
              <a:rPr lang="en-US" dirty="0"/>
              <a:t>A final summary contains the length of execution time with the results shows that RSpec verified 2 examples and found 2 failures.</a:t>
            </a:r>
          </a:p>
        </p:txBody>
      </p:sp>
    </p:spTree>
    <p:extLst>
      <p:ext uri="{BB962C8B-B14F-4D97-AF65-F5344CB8AC3E}">
        <p14:creationId xmlns:p14="http://schemas.microsoft.com/office/powerpoint/2010/main" val="2421917063"/>
      </p:ext>
    </p:extLst>
  </p:cSld>
  <p:clrMapOvr>
    <a:masterClrMapping/>
  </p:clrMapOvr>
  <p:transition spd="med">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Build a Reliable Cookbook</a:t>
            </a:r>
          </a:p>
        </p:txBody>
      </p:sp>
      <p:sp>
        <p:nvSpPr>
          <p:cNvPr id="3" name="Content Placeholder 2"/>
          <p:cNvSpPr>
            <a:spLocks noGrp="1"/>
          </p:cNvSpPr>
          <p:nvPr>
            <p:ph sz="quarter" idx="11"/>
          </p:nvPr>
        </p:nvSpPr>
        <p:spPr/>
        <p:txBody>
          <a:bodyPr/>
          <a:lstStyle/>
          <a:p>
            <a:r>
              <a:rPr lang="en-US" dirty="0"/>
              <a:t>This time it will be different.</a:t>
            </a:r>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Examine the cookbook</a:t>
            </a:r>
          </a:p>
          <a:p>
            <a:pPr marL="342900" indent="-342900">
              <a:buFont typeface="Wingdings" charset="2"/>
              <a:buChar char="ü"/>
            </a:pPr>
            <a:r>
              <a:rPr lang="en-US" dirty="0"/>
              <a:t>Write tests that verifies the cookbook does what we want it to do</a:t>
            </a:r>
          </a:p>
          <a:p>
            <a:pPr marL="342900" indent="-342900">
              <a:buFont typeface="Wingdings" charset="2"/>
              <a:buChar char="ü"/>
            </a:pPr>
            <a:r>
              <a:rPr lang="en-US" dirty="0"/>
              <a:t>Execute the tests and see failure</a:t>
            </a:r>
          </a:p>
          <a:p>
            <a:pPr marL="342900" indent="-342900">
              <a:buFont typeface="Wingdings" charset="2"/>
              <a:buChar char="q"/>
            </a:pPr>
            <a:r>
              <a:rPr lang="en-US" dirty="0"/>
              <a:t>Write the recipe to make the test pass</a:t>
            </a:r>
          </a:p>
          <a:p>
            <a:pPr marL="342900" indent="-342900">
              <a:buFont typeface="Wingdings" charset="2"/>
              <a:buChar char="q"/>
            </a:pPr>
            <a:r>
              <a:rPr lang="en-US" dirty="0"/>
              <a:t>Execute the tests and see success</a:t>
            </a:r>
          </a:p>
        </p:txBody>
      </p:sp>
    </p:spTree>
    <p:extLst>
      <p:ext uri="{BB962C8B-B14F-4D97-AF65-F5344CB8AC3E}">
        <p14:creationId xmlns:p14="http://schemas.microsoft.com/office/powerpoint/2010/main" val="2556402984"/>
      </p:ext>
    </p:extLst>
  </p:cSld>
  <p:clrMapOvr>
    <a:masterClrMapping/>
  </p:clrMapOvr>
  <p:transition spd="med">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the Default Recipe for the Cookbook</a:t>
            </a:r>
          </a:p>
        </p:txBody>
      </p:sp>
      <p:sp>
        <p:nvSpPr>
          <p:cNvPr id="3" name="Content Placeholder 2"/>
          <p:cNvSpPr>
            <a:spLocks noGrp="1"/>
          </p:cNvSpPr>
          <p:nvPr>
            <p:ph sz="quarter" idx="10"/>
          </p:nvPr>
        </p:nvSpPr>
        <p:spPr/>
        <p:txBody>
          <a:bodyPr>
            <a:normAutofit fontScale="92500" lnSpcReduction="20000"/>
          </a:bodyPr>
          <a:lstStyle/>
          <a:p>
            <a:r>
              <a:rPr lang="en-US" dirty="0"/>
              <a:t>#</a:t>
            </a:r>
          </a:p>
          <a:p>
            <a:r>
              <a:rPr lang="en-US" dirty="0"/>
              <a:t># Cookbook Name:: apache</a:t>
            </a:r>
          </a:p>
          <a:p>
            <a:r>
              <a:rPr lang="en-US" dirty="0"/>
              <a:t># Recipe:: default</a:t>
            </a:r>
          </a:p>
          <a:p>
            <a:r>
              <a:rPr lang="en-US" dirty="0"/>
              <a:t>#</a:t>
            </a:r>
          </a:p>
          <a:p>
            <a:r>
              <a:rPr lang="en-US" dirty="0"/>
              <a:t># Copyright (c) 2017 The Authors, All Rights Reserved.</a:t>
            </a:r>
          </a:p>
          <a:p>
            <a:r>
              <a:rPr lang="en-US" dirty="0"/>
              <a:t>package '</a:t>
            </a:r>
            <a:r>
              <a:rPr lang="en-US" dirty="0" err="1"/>
              <a:t>httpd</a:t>
            </a:r>
            <a:r>
              <a:rPr lang="en-US" dirty="0"/>
              <a:t>'</a:t>
            </a:r>
          </a:p>
          <a:p>
            <a:endParaRPr lang="en-US" dirty="0"/>
          </a:p>
          <a:p>
            <a:r>
              <a:rPr lang="en-US" dirty="0"/>
              <a:t>file '/</a:t>
            </a:r>
            <a:r>
              <a:rPr lang="en-US" dirty="0" err="1"/>
              <a:t>var</a:t>
            </a:r>
            <a:r>
              <a:rPr lang="en-US" dirty="0"/>
              <a:t>/www/html/</a:t>
            </a:r>
            <a:r>
              <a:rPr lang="en-US" dirty="0" err="1"/>
              <a:t>index.html</a:t>
            </a:r>
            <a:r>
              <a:rPr lang="en-US" dirty="0"/>
              <a:t>' do</a:t>
            </a:r>
          </a:p>
          <a:p>
            <a:r>
              <a:rPr lang="en-US" dirty="0"/>
              <a:t>  content '&lt;h1&gt;Welcome Home!&lt;/h1&gt;'</a:t>
            </a:r>
          </a:p>
          <a:p>
            <a:r>
              <a:rPr lang="en-US" dirty="0"/>
              <a:t>end</a:t>
            </a:r>
          </a:p>
          <a:p>
            <a:endParaRPr lang="en-US" dirty="0"/>
          </a:p>
          <a:p>
            <a:r>
              <a:rPr lang="en-US" dirty="0"/>
              <a:t>service '</a:t>
            </a:r>
            <a:r>
              <a:rPr lang="en-US" dirty="0" err="1"/>
              <a:t>httpd</a:t>
            </a:r>
            <a:r>
              <a:rPr lang="en-US" dirty="0"/>
              <a:t>' do</a:t>
            </a:r>
          </a:p>
          <a:p>
            <a:r>
              <a:rPr lang="en-US" dirty="0"/>
              <a:t>  action [:enable, :start]</a:t>
            </a:r>
          </a:p>
          <a:p>
            <a:r>
              <a:rPr lang="en-US" dirty="0"/>
              <a:t>end</a:t>
            </a:r>
          </a:p>
          <a:p>
            <a:endParaRPr lang="en-US" dirty="0"/>
          </a:p>
        </p:txBody>
      </p:sp>
      <p:sp>
        <p:nvSpPr>
          <p:cNvPr id="4" name="Text Placeholder 3"/>
          <p:cNvSpPr>
            <a:spLocks noGrp="1"/>
          </p:cNvSpPr>
          <p:nvPr>
            <p:ph type="body" sz="quarter" idx="11"/>
          </p:nvPr>
        </p:nvSpPr>
        <p:spPr/>
        <p:txBody>
          <a:bodyPr/>
          <a:lstStyle/>
          <a:p>
            <a:r>
              <a:rPr lang="en-US" dirty="0"/>
              <a:t>~/apache/recipes/</a:t>
            </a:r>
            <a:r>
              <a:rPr lang="en-US" dirty="0" err="1"/>
              <a:t>default.rb</a:t>
            </a:r>
            <a:endParaRPr lang="en-US" dirty="0"/>
          </a:p>
        </p:txBody>
      </p:sp>
      <p:sp>
        <p:nvSpPr>
          <p:cNvPr id="6" name="Text Placeholder 5"/>
          <p:cNvSpPr>
            <a:spLocks noGrp="1"/>
          </p:cNvSpPr>
          <p:nvPr>
            <p:ph type="body" sz="quarter" idx="13"/>
          </p:nvPr>
        </p:nvSpPr>
        <p:spPr>
          <a:xfrm>
            <a:off x="1135042" y="4167962"/>
            <a:ext cx="14404273" cy="3897395"/>
          </a:xfrm>
        </p:spPr>
        <p:txBody>
          <a:bodyPr/>
          <a:lstStyle/>
          <a:p>
            <a:endParaRPr lang="en-US" dirty="0"/>
          </a:p>
        </p:txBody>
      </p:sp>
    </p:spTree>
    <p:extLst>
      <p:ext uri="{BB962C8B-B14F-4D97-AF65-F5344CB8AC3E}">
        <p14:creationId xmlns:p14="http://schemas.microsoft.com/office/powerpoint/2010/main" val="3986247023"/>
      </p:ext>
    </p:extLst>
  </p:cSld>
  <p:clrMapOvr>
    <a:masterClrMapping/>
  </p:clrMapOvr>
  <p:transition spd="med">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(v1.11.1)</a:t>
            </a:r>
          </a:p>
          <a:p>
            <a:r>
              <a:rPr lang="en-US" dirty="0"/>
              <a:t>       Converging 3 resources</a:t>
            </a:r>
          </a:p>
          <a:p>
            <a:r>
              <a:rPr lang="en-US" dirty="0"/>
              <a:t>       Recipe: apache::default</a:t>
            </a:r>
          </a:p>
          <a:p>
            <a:r>
              <a:rPr lang="en-US" dirty="0"/>
              <a:t>         * package[</a:t>
            </a:r>
            <a:r>
              <a:rPr lang="en-US" dirty="0" err="1"/>
              <a:t>httpd</a:t>
            </a:r>
            <a:r>
              <a:rPr lang="en-US" dirty="0"/>
              <a:t>] action install</a:t>
            </a:r>
          </a:p>
          <a:p>
            <a:r>
              <a:rPr lang="en-US" dirty="0"/>
              <a:t>           - install version 2.2.15-47.el6.centos of package </a:t>
            </a:r>
            <a:r>
              <a:rPr lang="en-US" dirty="0" err="1"/>
              <a:t>httpd</a:t>
            </a:r>
            <a:endParaRPr lang="en-US" dirty="0"/>
          </a:p>
          <a:p>
            <a:r>
              <a:rPr lang="en-US" dirty="0"/>
              <a:t>         * file[/</a:t>
            </a:r>
            <a:r>
              <a:rPr lang="en-US" dirty="0" err="1"/>
              <a:t>var</a:t>
            </a:r>
            <a:r>
              <a:rPr lang="en-US" dirty="0"/>
              <a:t>/www/html/</a:t>
            </a:r>
            <a:r>
              <a:rPr lang="en-US" dirty="0" err="1"/>
              <a:t>index.html</a:t>
            </a:r>
            <a:r>
              <a:rPr lang="en-US" dirty="0"/>
              <a:t>] action create</a:t>
            </a:r>
          </a:p>
          <a:p>
            <a:r>
              <a:rPr lang="en-US" dirty="0"/>
              <a:t>           - ...</a:t>
            </a:r>
          </a:p>
          <a:p>
            <a:r>
              <a:rPr lang="en-US" dirty="0"/>
              <a:t>         * service[</a:t>
            </a:r>
            <a:r>
              <a:rPr lang="en-US" dirty="0" err="1"/>
              <a:t>httpd</a:t>
            </a:r>
            <a:r>
              <a:rPr lang="en-US" dirty="0"/>
              <a:t>] action enable</a:t>
            </a:r>
          </a:p>
          <a:p>
            <a:r>
              <a:rPr lang="en-US" dirty="0"/>
              <a:t>           - enable service service[</a:t>
            </a:r>
            <a:r>
              <a:rPr lang="en-US" dirty="0" err="1"/>
              <a:t>httpd</a:t>
            </a:r>
            <a:r>
              <a:rPr lang="en-US" dirty="0"/>
              <a:t>]</a:t>
            </a:r>
          </a:p>
          <a:p>
            <a:r>
              <a:rPr lang="en-US" dirty="0"/>
              <a:t>         * service[</a:t>
            </a:r>
            <a:r>
              <a:rPr lang="en-US" dirty="0" err="1"/>
              <a:t>httpd</a:t>
            </a:r>
            <a:r>
              <a:rPr lang="en-US" dirty="0"/>
              <a:t>] action start</a:t>
            </a:r>
          </a:p>
          <a:p>
            <a:r>
              <a:rPr lang="en-US" dirty="0"/>
              <a:t>           - start service service[</a:t>
            </a:r>
            <a:r>
              <a:rPr lang="en-US" dirty="0" err="1"/>
              <a:t>httpd</a:t>
            </a:r>
            <a:r>
              <a:rPr lang="en-US" dirty="0"/>
              <a:t>]</a:t>
            </a:r>
          </a:p>
        </p:txBody>
      </p:sp>
      <p:sp>
        <p:nvSpPr>
          <p:cNvPr id="3" name="Text Placeholder 2"/>
          <p:cNvSpPr>
            <a:spLocks noGrp="1"/>
          </p:cNvSpPr>
          <p:nvPr>
            <p:ph type="body" sz="quarter" idx="11"/>
          </p:nvPr>
        </p:nvSpPr>
        <p:spPr/>
        <p:txBody>
          <a:bodyPr/>
          <a:lstStyle/>
          <a:p>
            <a:r>
              <a:rPr lang="en-US" dirty="0"/>
              <a:t>&gt; kitchen converge</a:t>
            </a:r>
          </a:p>
        </p:txBody>
      </p:sp>
      <p:sp>
        <p:nvSpPr>
          <p:cNvPr id="7" name="Content Placeholder 6"/>
          <p:cNvSpPr>
            <a:spLocks noGrp="1"/>
          </p:cNvSpPr>
          <p:nvPr>
            <p:ph sz="quarter" idx="12"/>
          </p:nvPr>
        </p:nvSpPr>
        <p:spPr>
          <a:xfrm>
            <a:off x="1127883" y="3865330"/>
            <a:ext cx="14420850" cy="4031113"/>
          </a:xfrm>
        </p:spPr>
        <p:txBody>
          <a:bodyPr/>
          <a:lstStyle/>
          <a:p>
            <a:endParaRPr lang="en-US"/>
          </a:p>
        </p:txBody>
      </p:sp>
      <p:sp>
        <p:nvSpPr>
          <p:cNvPr id="5" name="Title 4"/>
          <p:cNvSpPr>
            <a:spLocks noGrp="1"/>
          </p:cNvSpPr>
          <p:nvPr>
            <p:ph type="title"/>
          </p:nvPr>
        </p:nvSpPr>
        <p:spPr/>
        <p:txBody>
          <a:bodyPr/>
          <a:lstStyle/>
          <a:p>
            <a:r>
              <a:rPr lang="en-US" dirty="0"/>
              <a:t>Re-Converge the Virtual Instance</a:t>
            </a:r>
          </a:p>
        </p:txBody>
      </p:sp>
    </p:spTree>
    <p:extLst>
      <p:ext uri="{BB962C8B-B14F-4D97-AF65-F5344CB8AC3E}">
        <p14:creationId xmlns:p14="http://schemas.microsoft.com/office/powerpoint/2010/main" val="2139065047"/>
      </p:ext>
    </p:extLst>
  </p:cSld>
  <p:clrMapOvr>
    <a:masterClrMapping/>
  </p:clrMapOvr>
  <p:transition spd="med">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Build a Reliable Cookbook</a:t>
            </a:r>
          </a:p>
        </p:txBody>
      </p:sp>
      <p:sp>
        <p:nvSpPr>
          <p:cNvPr id="3" name="Content Placeholder 2"/>
          <p:cNvSpPr>
            <a:spLocks noGrp="1"/>
          </p:cNvSpPr>
          <p:nvPr>
            <p:ph sz="quarter" idx="11"/>
          </p:nvPr>
        </p:nvSpPr>
        <p:spPr/>
        <p:txBody>
          <a:bodyPr/>
          <a:lstStyle/>
          <a:p>
            <a:r>
              <a:rPr lang="en-US" dirty="0"/>
              <a:t>This time it will be different.</a:t>
            </a:r>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Examine the cookbook</a:t>
            </a:r>
          </a:p>
          <a:p>
            <a:pPr marL="342900" indent="-342900">
              <a:buFont typeface="Wingdings" charset="2"/>
              <a:buChar char="ü"/>
            </a:pPr>
            <a:r>
              <a:rPr lang="en-US" dirty="0"/>
              <a:t>Write tests that verifies the cookbook does what we want it to do</a:t>
            </a:r>
          </a:p>
          <a:p>
            <a:pPr marL="342900" indent="-342900">
              <a:buFont typeface="Wingdings" charset="2"/>
              <a:buChar char="ü"/>
            </a:pPr>
            <a:r>
              <a:rPr lang="en-US" dirty="0"/>
              <a:t>Execute the tests and see failure</a:t>
            </a:r>
          </a:p>
          <a:p>
            <a:pPr marL="342900" indent="-342900">
              <a:buFont typeface="Wingdings" charset="2"/>
              <a:buChar char="ü"/>
            </a:pPr>
            <a:r>
              <a:rPr lang="en-US" dirty="0"/>
              <a:t>Write the recipe to make the test pass</a:t>
            </a:r>
          </a:p>
          <a:p>
            <a:pPr marL="342900" indent="-342900">
              <a:buFont typeface="Wingdings" charset="2"/>
              <a:buChar char="q"/>
            </a:pPr>
            <a:r>
              <a:rPr lang="en-US" dirty="0"/>
              <a:t>Execute the tests and see success</a:t>
            </a:r>
          </a:p>
        </p:txBody>
      </p:sp>
    </p:spTree>
    <p:extLst>
      <p:ext uri="{BB962C8B-B14F-4D97-AF65-F5344CB8AC3E}">
        <p14:creationId xmlns:p14="http://schemas.microsoft.com/office/powerpoint/2010/main" val="2663590745"/>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Login to the Workstation</a:t>
            </a:r>
          </a:p>
        </p:txBody>
      </p:sp>
      <p:sp>
        <p:nvSpPr>
          <p:cNvPr id="3" name="Content Placeholder 2"/>
          <p:cNvSpPr>
            <a:spLocks noGrp="1"/>
          </p:cNvSpPr>
          <p:nvPr>
            <p:ph sz="quarter" idx="10"/>
          </p:nvPr>
        </p:nvSpPr>
        <p:spPr/>
        <p:txBody>
          <a:bodyPr/>
          <a:lstStyle/>
          <a:p>
            <a:r>
              <a:rPr lang="en-US" dirty="0"/>
              <a:t>The authenticity of host '54.209.164.144 (54.209.164.144)' can't be </a:t>
            </a:r>
            <a:r>
              <a:rPr lang="en-US" dirty="0" err="1"/>
              <a:t>established.RSA</a:t>
            </a:r>
            <a:r>
              <a:rPr lang="en-US" dirty="0"/>
              <a:t> key fingerprint is SHA256:tKoTsPbn6ER9BLThZqntXTxIYem3zV/</a:t>
            </a:r>
            <a:r>
              <a:rPr lang="en-US" dirty="0" err="1"/>
              <a:t>iTQWvhLrBIBQ.Are</a:t>
            </a:r>
            <a:r>
              <a:rPr lang="en-US" dirty="0"/>
              <a:t> you sure you want to continue connecting (yes/no)? </a:t>
            </a:r>
            <a:r>
              <a:rPr lang="en-US" b="1" dirty="0"/>
              <a:t>yes</a:t>
            </a:r>
          </a:p>
          <a:p>
            <a:r>
              <a:rPr lang="en-US" dirty="0"/>
              <a:t>chef@54.209.164.144's password: </a:t>
            </a:r>
            <a:r>
              <a:rPr lang="en-US" b="1" dirty="0"/>
              <a:t>PASSWORD</a:t>
            </a:r>
          </a:p>
          <a:p>
            <a:r>
              <a:rPr lang="en-US" dirty="0"/>
              <a:t>chef@ip-172-31-15-97 ~]$</a:t>
            </a:r>
          </a:p>
        </p:txBody>
      </p:sp>
      <p:sp>
        <p:nvSpPr>
          <p:cNvPr id="4" name="Text Placeholder 3"/>
          <p:cNvSpPr>
            <a:spLocks noGrp="1"/>
          </p:cNvSpPr>
          <p:nvPr>
            <p:ph type="body" sz="quarter" idx="11"/>
          </p:nvPr>
        </p:nvSpPr>
        <p:spPr/>
        <p:txBody>
          <a:bodyPr/>
          <a:lstStyle/>
          <a:p>
            <a:r>
              <a:rPr lang="en-US" dirty="0"/>
              <a:t>&gt; </a:t>
            </a:r>
            <a:r>
              <a:rPr lang="en-US" dirty="0" err="1"/>
              <a:t>ssh</a:t>
            </a:r>
            <a:r>
              <a:rPr lang="en-US" dirty="0"/>
              <a:t> IPADDRESS -l USERNAME</a:t>
            </a:r>
          </a:p>
        </p:txBody>
      </p:sp>
    </p:spTree>
    <p:extLst>
      <p:ext uri="{BB962C8B-B14F-4D97-AF65-F5344CB8AC3E}">
        <p14:creationId xmlns:p14="http://schemas.microsoft.com/office/powerpoint/2010/main" val="1749407559"/>
      </p:ext>
    </p:extLst>
  </p:cSld>
  <p:clrMapOvr>
    <a:masterClrMapping/>
  </p:clrMapOvr>
  <p:transition spd="med">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(v1.11.1)</a:t>
            </a:r>
          </a:p>
          <a:p>
            <a:r>
              <a:rPr lang="en-US" dirty="0">
                <a:solidFill>
                  <a:schemeClr val="accent5"/>
                </a:solidFill>
              </a:rPr>
              <a:t>-----&gt; Verifying &lt;default-centos-69&gt;...</a:t>
            </a:r>
          </a:p>
          <a:p>
            <a:r>
              <a:rPr lang="en-US" dirty="0">
                <a:solidFill>
                  <a:schemeClr val="accent5"/>
                </a:solidFill>
              </a:rPr>
              <a:t>       Use `/home/chef/apache/test/smoke/default` for testing</a:t>
            </a:r>
          </a:p>
          <a:p>
            <a:endParaRPr lang="en-US" dirty="0"/>
          </a:p>
          <a:p>
            <a:r>
              <a:rPr lang="en-US" dirty="0"/>
              <a:t>Target:  </a:t>
            </a:r>
            <a:r>
              <a:rPr lang="en-US" dirty="0" err="1"/>
              <a:t>ssh</a:t>
            </a:r>
            <a:r>
              <a:rPr lang="en-US" dirty="0"/>
              <a:t>://kitchen@localhost:32768</a:t>
            </a:r>
          </a:p>
          <a:p>
            <a:endParaRPr lang="en-US" dirty="0"/>
          </a:p>
          <a:p>
            <a:r>
              <a:rPr lang="en-US" dirty="0">
                <a:solidFill>
                  <a:schemeClr val="accent6"/>
                </a:solidFill>
              </a:rPr>
              <a:t>  ✔  Port 80 should be listening</a:t>
            </a:r>
          </a:p>
          <a:p>
            <a:r>
              <a:rPr lang="en-US" dirty="0">
                <a:solidFill>
                  <a:schemeClr val="accent6"/>
                </a:solidFill>
              </a:rPr>
              <a:t>  ✔  Command curl </a:t>
            </a:r>
            <a:r>
              <a:rPr lang="en-US" dirty="0" err="1">
                <a:solidFill>
                  <a:schemeClr val="accent6"/>
                </a:solidFill>
              </a:rPr>
              <a:t>localhost</a:t>
            </a:r>
            <a:r>
              <a:rPr lang="en-US" dirty="0">
                <a:solidFill>
                  <a:schemeClr val="accent6"/>
                </a:solidFill>
              </a:rPr>
              <a:t> </a:t>
            </a:r>
            <a:r>
              <a:rPr lang="en-US" dirty="0" err="1">
                <a:solidFill>
                  <a:schemeClr val="accent6"/>
                </a:solidFill>
              </a:rPr>
              <a:t>stdout</a:t>
            </a:r>
            <a:r>
              <a:rPr lang="en-US" dirty="0">
                <a:solidFill>
                  <a:schemeClr val="accent6"/>
                </a:solidFill>
              </a:rPr>
              <a:t> should match /Welcome Home/</a:t>
            </a:r>
          </a:p>
          <a:p>
            <a:endParaRPr lang="en-US" dirty="0">
              <a:solidFill>
                <a:schemeClr val="accent6"/>
              </a:solidFill>
            </a:endParaRPr>
          </a:p>
          <a:p>
            <a:r>
              <a:rPr lang="en-US" dirty="0"/>
              <a:t>Summary: </a:t>
            </a:r>
            <a:r>
              <a:rPr lang="en-US" dirty="0">
                <a:solidFill>
                  <a:schemeClr val="accent6"/>
                </a:solidFill>
              </a:rPr>
              <a:t>2 successful</a:t>
            </a:r>
            <a:r>
              <a:rPr lang="en-US" dirty="0"/>
              <a:t>, </a:t>
            </a:r>
            <a:r>
              <a:rPr lang="en-US" dirty="0">
                <a:solidFill>
                  <a:srgbClr val="FF0000"/>
                </a:solidFill>
              </a:rPr>
              <a:t>0 failures</a:t>
            </a:r>
            <a:r>
              <a:rPr lang="en-US" dirty="0"/>
              <a:t>, </a:t>
            </a:r>
            <a:r>
              <a:rPr lang="en-US" dirty="0">
                <a:solidFill>
                  <a:schemeClr val="bg1">
                    <a:lumMod val="50000"/>
                  </a:schemeClr>
                </a:solidFill>
              </a:rPr>
              <a:t>0 skipped</a:t>
            </a:r>
          </a:p>
        </p:txBody>
      </p:sp>
      <p:sp>
        <p:nvSpPr>
          <p:cNvPr id="3" name="Text Placeholder 2"/>
          <p:cNvSpPr>
            <a:spLocks noGrp="1"/>
          </p:cNvSpPr>
          <p:nvPr>
            <p:ph type="body" sz="quarter" idx="11"/>
          </p:nvPr>
        </p:nvSpPr>
        <p:spPr/>
        <p:txBody>
          <a:bodyPr/>
          <a:lstStyle/>
          <a:p>
            <a:r>
              <a:rPr lang="en-US" dirty="0"/>
              <a:t>&gt; kitchen verify</a:t>
            </a:r>
          </a:p>
        </p:txBody>
      </p:sp>
      <p:sp>
        <p:nvSpPr>
          <p:cNvPr id="6" name="Content Placeholder 5"/>
          <p:cNvSpPr>
            <a:spLocks noGrp="1"/>
          </p:cNvSpPr>
          <p:nvPr>
            <p:ph sz="quarter" idx="12"/>
          </p:nvPr>
        </p:nvSpPr>
        <p:spPr>
          <a:xfrm>
            <a:off x="1127883" y="7073457"/>
            <a:ext cx="14420850" cy="557213"/>
          </a:xfrm>
        </p:spPr>
        <p:txBody>
          <a:bodyPr/>
          <a:lstStyle/>
          <a:p>
            <a:endParaRPr lang="en-US" dirty="0"/>
          </a:p>
        </p:txBody>
      </p:sp>
      <p:sp>
        <p:nvSpPr>
          <p:cNvPr id="5" name="Title 4"/>
          <p:cNvSpPr>
            <a:spLocks noGrp="1"/>
          </p:cNvSpPr>
          <p:nvPr>
            <p:ph type="title"/>
          </p:nvPr>
        </p:nvSpPr>
        <p:spPr/>
        <p:txBody>
          <a:bodyPr/>
          <a:lstStyle/>
          <a:p>
            <a:r>
              <a:rPr lang="en-US" dirty="0"/>
              <a:t>Re-Verify the </a:t>
            </a:r>
            <a:r>
              <a:rPr lang="en-US"/>
              <a:t>Virtual Instance</a:t>
            </a:r>
            <a:endParaRPr lang="en-US" dirty="0"/>
          </a:p>
        </p:txBody>
      </p:sp>
    </p:spTree>
    <p:extLst>
      <p:ext uri="{BB962C8B-B14F-4D97-AF65-F5344CB8AC3E}">
        <p14:creationId xmlns:p14="http://schemas.microsoft.com/office/powerpoint/2010/main" val="2754902543"/>
      </p:ext>
    </p:extLst>
  </p:cSld>
  <p:clrMapOvr>
    <a:masterClrMapping/>
  </p:clrMapOvr>
  <p:transition spd="med">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Build a Reliable Cookbook</a:t>
            </a:r>
          </a:p>
        </p:txBody>
      </p:sp>
      <p:sp>
        <p:nvSpPr>
          <p:cNvPr id="3" name="Content Placeholder 2"/>
          <p:cNvSpPr>
            <a:spLocks noGrp="1"/>
          </p:cNvSpPr>
          <p:nvPr>
            <p:ph sz="quarter" idx="11"/>
          </p:nvPr>
        </p:nvSpPr>
        <p:spPr/>
        <p:txBody>
          <a:bodyPr/>
          <a:lstStyle/>
          <a:p>
            <a:r>
              <a:rPr lang="en-US" dirty="0"/>
              <a:t>This time it will be different.</a:t>
            </a:r>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Examine the cookbook</a:t>
            </a:r>
          </a:p>
          <a:p>
            <a:pPr marL="342900" indent="-342900">
              <a:buFont typeface="Wingdings" charset="2"/>
              <a:buChar char="ü"/>
            </a:pPr>
            <a:r>
              <a:rPr lang="en-US" dirty="0"/>
              <a:t>Write tests that verifies the cookbook does what we want it to do</a:t>
            </a:r>
          </a:p>
          <a:p>
            <a:pPr marL="342900" indent="-342900">
              <a:buFont typeface="Wingdings" charset="2"/>
              <a:buChar char="ü"/>
            </a:pPr>
            <a:r>
              <a:rPr lang="en-US" dirty="0"/>
              <a:t>Execute the tests and see failure</a:t>
            </a:r>
          </a:p>
          <a:p>
            <a:pPr marL="342900" indent="-342900">
              <a:buFont typeface="Wingdings" charset="2"/>
              <a:buChar char="ü"/>
            </a:pPr>
            <a:r>
              <a:rPr lang="en-US" dirty="0"/>
              <a:t>Write the recipe to make the test pass</a:t>
            </a:r>
          </a:p>
          <a:p>
            <a:pPr marL="342900" indent="-342900">
              <a:buFont typeface="Wingdings" charset="2"/>
              <a:buChar char="ü"/>
            </a:pPr>
            <a:r>
              <a:rPr lang="en-US" dirty="0"/>
              <a:t>Execute the tests and see success</a:t>
            </a:r>
          </a:p>
        </p:txBody>
      </p:sp>
    </p:spTree>
    <p:extLst>
      <p:ext uri="{BB962C8B-B14F-4D97-AF65-F5344CB8AC3E}">
        <p14:creationId xmlns:p14="http://schemas.microsoft.com/office/powerpoint/2010/main" val="4231435762"/>
      </p:ext>
    </p:extLst>
  </p:cSld>
  <p:clrMapOvr>
    <a:masterClrMapping/>
  </p:clrMapOvr>
  <p:transition spd="med">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Discussion</a:t>
            </a:r>
          </a:p>
        </p:txBody>
      </p:sp>
      <p:sp>
        <p:nvSpPr>
          <p:cNvPr id="3" name="Subtitle 2"/>
          <p:cNvSpPr>
            <a:spLocks noGrp="1"/>
          </p:cNvSpPr>
          <p:nvPr>
            <p:ph type="subTitle" idx="1"/>
          </p:nvPr>
        </p:nvSpPr>
        <p:spPr/>
        <p:txBody>
          <a:bodyPr/>
          <a:lstStyle/>
          <a:p>
            <a:r>
              <a:rPr lang="en-US" dirty="0"/>
              <a:t>What value is there is writing the tests before writing the recipes?</a:t>
            </a:r>
          </a:p>
          <a:p>
            <a:endParaRPr lang="en-US" dirty="0"/>
          </a:p>
          <a:p>
            <a:r>
              <a:rPr lang="en-US" dirty="0"/>
              <a:t>Why is it hard to write the tests before you write the recipe?</a:t>
            </a:r>
          </a:p>
          <a:p>
            <a:endParaRPr lang="en-US" dirty="0"/>
          </a:p>
          <a:p>
            <a:endParaRPr lang="en-US" dirty="0"/>
          </a:p>
          <a:p>
            <a:endParaRPr lang="en-US" dirty="0"/>
          </a:p>
        </p:txBody>
      </p:sp>
    </p:spTree>
    <p:extLst>
      <p:ext uri="{BB962C8B-B14F-4D97-AF65-F5344CB8AC3E}">
        <p14:creationId xmlns:p14="http://schemas.microsoft.com/office/powerpoint/2010/main" val="504990886"/>
      </p:ext>
    </p:extLst>
  </p:cSld>
  <p:clrMapOvr>
    <a:masterClrMapping/>
  </p:clrMapOvr>
  <p:transition spd="med">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Q&amp;A</a:t>
            </a:r>
          </a:p>
        </p:txBody>
      </p:sp>
      <p:sp>
        <p:nvSpPr>
          <p:cNvPr id="3" name="Subtitle 2"/>
          <p:cNvSpPr>
            <a:spLocks noGrp="1"/>
          </p:cNvSpPr>
          <p:nvPr>
            <p:ph type="subTitle" idx="1"/>
          </p:nvPr>
        </p:nvSpPr>
        <p:spPr/>
        <p:txBody>
          <a:bodyPr/>
          <a:lstStyle/>
          <a:p>
            <a:r>
              <a:rPr lang="en-US" dirty="0"/>
              <a:t>What questions can we answer for you?</a:t>
            </a:r>
          </a:p>
        </p:txBody>
      </p:sp>
    </p:spTree>
    <p:extLst>
      <p:ext uri="{BB962C8B-B14F-4D97-AF65-F5344CB8AC3E}">
        <p14:creationId xmlns:p14="http://schemas.microsoft.com/office/powerpoint/2010/main" val="941952846"/>
      </p:ext>
    </p:extLst>
  </p:cSld>
  <p:clrMapOvr>
    <a:masterClrMapping/>
  </p:clrMapOvr>
  <p:transition spd="med">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Introduction</a:t>
            </a:r>
          </a:p>
          <a:p>
            <a:r>
              <a:rPr lang="en-US" dirty="0"/>
              <a:t>Why Write Tests? Why is that Hard?</a:t>
            </a:r>
          </a:p>
          <a:p>
            <a:r>
              <a:rPr lang="en-US" dirty="0"/>
              <a:t>Writing a Test First</a:t>
            </a:r>
          </a:p>
          <a:p>
            <a:r>
              <a:rPr lang="en-US" b="1" dirty="0"/>
              <a:t>Refactoring Cookbooks with Tests</a:t>
            </a:r>
          </a:p>
          <a:p>
            <a:endParaRPr lang="en-US" dirty="0"/>
          </a:p>
        </p:txBody>
      </p:sp>
      <p:sp>
        <p:nvSpPr>
          <p:cNvPr id="3" name="Content Placeholder 2"/>
          <p:cNvSpPr>
            <a:spLocks noGrp="1"/>
          </p:cNvSpPr>
          <p:nvPr>
            <p:ph sz="quarter" idx="12"/>
          </p:nvPr>
        </p:nvSpPr>
        <p:spPr/>
        <p:txBody>
          <a:bodyPr/>
          <a:lstStyle/>
          <a:p>
            <a:r>
              <a:rPr lang="en-US" dirty="0"/>
              <a:t>Faster Feedback with Unit Testing</a:t>
            </a:r>
          </a:p>
          <a:p>
            <a:r>
              <a:rPr lang="en-US" dirty="0"/>
              <a:t>Testing Resources in Recipes</a:t>
            </a:r>
          </a:p>
          <a:p>
            <a:r>
              <a:rPr lang="en-US" dirty="0"/>
              <a:t>Refactoring to Attributes</a:t>
            </a:r>
          </a:p>
          <a:p>
            <a:r>
              <a:rPr lang="en-US" dirty="0"/>
              <a:t>Refactoring to Multiple Platforms</a:t>
            </a:r>
          </a:p>
        </p:txBody>
      </p:sp>
      <p:sp>
        <p:nvSpPr>
          <p:cNvPr id="4" name="Text Placeholder 3"/>
          <p:cNvSpPr>
            <a:spLocks noGrp="1"/>
          </p:cNvSpPr>
          <p:nvPr>
            <p:ph type="body" sz="quarter" idx="15"/>
          </p:nvPr>
        </p:nvSpPr>
        <p:spPr/>
        <p:txBody>
          <a:bodyPr/>
          <a:lstStyle/>
          <a:p>
            <a:r>
              <a:rPr lang="en-US" dirty="0"/>
              <a:t>Morning</a:t>
            </a:r>
          </a:p>
        </p:txBody>
      </p:sp>
      <p:sp>
        <p:nvSpPr>
          <p:cNvPr id="5" name="Text Placeholder 4"/>
          <p:cNvSpPr>
            <a:spLocks noGrp="1"/>
          </p:cNvSpPr>
          <p:nvPr>
            <p:ph type="body" sz="quarter" idx="16"/>
          </p:nvPr>
        </p:nvSpPr>
        <p:spPr/>
        <p:txBody>
          <a:bodyPr/>
          <a:lstStyle/>
          <a:p>
            <a:r>
              <a:rPr lang="en-US" dirty="0"/>
              <a:t>Afternoon</a:t>
            </a:r>
          </a:p>
        </p:txBody>
      </p:sp>
    </p:spTree>
    <p:extLst>
      <p:ext uri="{BB962C8B-B14F-4D97-AF65-F5344CB8AC3E}">
        <p14:creationId xmlns:p14="http://schemas.microsoft.com/office/powerpoint/2010/main" val="1120191871"/>
      </p:ext>
    </p:extLst>
  </p:cSld>
  <p:clrMapOvr>
    <a:masterClrMapping/>
  </p:clrMapOvr>
  <p:transition spd="med">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2643939"/>
      </p:ext>
    </p:extLst>
  </p:cSld>
  <p:clrMapOvr>
    <a:masterClrMapping/>
  </p:clrMapOvr>
  <p:transition spd="med">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Refactoring Cookbooks with Tests</a:t>
            </a:r>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15008">
            <a:off x="8319135" y="4542411"/>
            <a:ext cx="5826443" cy="2995763"/>
          </a:xfrm>
          <a:prstGeom prst="rect">
            <a:avLst/>
          </a:prstGeom>
          <a:solidFill>
            <a:srgbClr val="FFFFFF">
              <a:shade val="85000"/>
            </a:srgbClr>
          </a:solidFill>
          <a:ln w="190500" cap="rnd">
            <a:solidFill>
              <a:srgbClr val="FFFFFF"/>
            </a:solidFill>
          </a:ln>
          <a:effectLst>
            <a:outerShdw blurRad="50800" dist="76200" dir="2700000" algn="t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095933707"/>
      </p:ext>
    </p:extLst>
  </p:cSld>
  <p:clrMapOvr>
    <a:masterClrMapping/>
  </p:clrMapOvr>
  <p:transition spd="med">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t>Test Driven Development</a:t>
            </a:r>
          </a:p>
        </p:txBody>
      </p:sp>
      <p:sp>
        <p:nvSpPr>
          <p:cNvPr id="5" name="Subtitle 4"/>
          <p:cNvSpPr>
            <a:spLocks noGrp="1"/>
          </p:cNvSpPr>
          <p:nvPr>
            <p:ph type="subTitle" idx="1"/>
          </p:nvPr>
        </p:nvSpPr>
        <p:spPr/>
        <p:txBody>
          <a:bodyPr/>
          <a:lstStyle/>
          <a:p>
            <a:pPr marL="514350" indent="-514350">
              <a:buFont typeface="+mj-lt"/>
              <a:buAutoNum type="arabicPeriod"/>
            </a:pPr>
            <a:r>
              <a:rPr lang="en-US" dirty="0"/>
              <a:t>Define a test set for the unit first</a:t>
            </a:r>
          </a:p>
          <a:p>
            <a:pPr marL="514350" indent="-514350">
              <a:buFont typeface="+mj-lt"/>
              <a:buAutoNum type="arabicPeriod"/>
            </a:pPr>
            <a:r>
              <a:rPr lang="en-US" dirty="0"/>
              <a:t>Then implement the unit</a:t>
            </a:r>
          </a:p>
          <a:p>
            <a:pPr marL="514350" indent="-514350">
              <a:buFont typeface="+mj-lt"/>
              <a:buAutoNum type="arabicPeriod"/>
            </a:pPr>
            <a:r>
              <a:rPr lang="en-US" dirty="0"/>
              <a:t>Finally verify that the implementation of the unit makes the tests succeed.</a:t>
            </a:r>
          </a:p>
          <a:p>
            <a:pPr marL="514350" indent="-514350">
              <a:buFont typeface="+mj-lt"/>
              <a:buAutoNum type="arabicPeriod"/>
            </a:pPr>
            <a:r>
              <a:rPr lang="en-US" b="1" dirty="0"/>
              <a:t>Refactor</a:t>
            </a:r>
          </a:p>
        </p:txBody>
      </p:sp>
    </p:spTree>
    <p:extLst>
      <p:ext uri="{BB962C8B-B14F-4D97-AF65-F5344CB8AC3E}">
        <p14:creationId xmlns:p14="http://schemas.microsoft.com/office/powerpoint/2010/main" val="656378578"/>
      </p:ext>
    </p:extLst>
  </p:cSld>
  <p:clrMapOvr>
    <a:masterClrMapping/>
  </p:clrMapOvr>
  <p:transition spd="med">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Text Placeholder 2"/>
          <p:cNvSpPr>
            <a:spLocks noGrp="1"/>
          </p:cNvSpPr>
          <p:nvPr>
            <p:ph type="body" sz="quarter" idx="12"/>
          </p:nvPr>
        </p:nvSpPr>
        <p:spPr/>
        <p:txBody>
          <a:bodyPr/>
          <a:lstStyle/>
          <a:p>
            <a:r>
              <a:rPr lang="en-US" dirty="0"/>
              <a:t>After completing this module, you should be able to:</a:t>
            </a:r>
          </a:p>
          <a:p>
            <a:endParaRPr lang="en-US" dirty="0"/>
          </a:p>
          <a:p>
            <a:pPr marL="457200" indent="-457200">
              <a:buFont typeface="Wingdings" charset="2"/>
              <a:buChar char="Ø"/>
            </a:pPr>
            <a:r>
              <a:rPr lang="en-US" dirty="0"/>
              <a:t>Refactor a recipe using </a:t>
            </a:r>
            <a:r>
              <a:rPr lang="en-US" dirty="0" err="1">
                <a:latin typeface="Courier New" charset="0"/>
                <a:ea typeface="Courier New" charset="0"/>
                <a:cs typeface="Courier New" charset="0"/>
              </a:rPr>
              <a:t>include_recipe</a:t>
            </a:r>
            <a:endParaRPr lang="en-US" dirty="0">
              <a:latin typeface="Courier New" charset="0"/>
              <a:ea typeface="Courier New" charset="0"/>
              <a:cs typeface="Courier New" charset="0"/>
            </a:endParaRPr>
          </a:p>
          <a:p>
            <a:pPr marL="457200" indent="-457200">
              <a:buFont typeface="Wingdings" charset="2"/>
              <a:buChar char="Ø"/>
            </a:pPr>
            <a:r>
              <a:rPr lang="en-US" dirty="0"/>
              <a:t>Use Test Kitchen to validate the code you refactored</a:t>
            </a:r>
          </a:p>
          <a:p>
            <a:pPr marL="457200" indent="-457200">
              <a:buFont typeface="Wingdings" charset="2"/>
              <a:buChar char="Ø"/>
            </a:pPr>
            <a:r>
              <a:rPr lang="en-US" dirty="0"/>
              <a:t>Explain when to use </a:t>
            </a:r>
            <a:r>
              <a:rPr lang="en-US" dirty="0">
                <a:latin typeface="Courier New"/>
                <a:cs typeface="Courier New"/>
              </a:rPr>
              <a:t>kitchen converge</a:t>
            </a:r>
            <a:r>
              <a:rPr lang="en-US" dirty="0"/>
              <a:t>, </a:t>
            </a:r>
            <a:r>
              <a:rPr lang="en-US" dirty="0">
                <a:latin typeface="Courier New"/>
                <a:cs typeface="Courier New"/>
              </a:rPr>
              <a:t>kitchen verify</a:t>
            </a:r>
            <a:r>
              <a:rPr lang="en-US" dirty="0"/>
              <a:t> and </a:t>
            </a:r>
            <a:r>
              <a:rPr lang="en-US" dirty="0">
                <a:latin typeface="Courier New"/>
                <a:cs typeface="Courier New"/>
              </a:rPr>
              <a:t>kitchen test</a:t>
            </a:r>
            <a:r>
              <a:rPr lang="en-US" dirty="0"/>
              <a:t>.</a:t>
            </a:r>
          </a:p>
        </p:txBody>
      </p:sp>
    </p:spTree>
    <p:extLst>
      <p:ext uri="{BB962C8B-B14F-4D97-AF65-F5344CB8AC3E}">
        <p14:creationId xmlns:p14="http://schemas.microsoft.com/office/powerpoint/2010/main" val="4135042130"/>
      </p:ext>
    </p:extLst>
  </p:cSld>
  <p:clrMapOvr>
    <a:masterClrMapping/>
  </p:clrMapOvr>
  <p:transition spd="med">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Modular Cookbook Recipes</a:t>
            </a:r>
          </a:p>
        </p:txBody>
      </p:sp>
      <p:sp>
        <p:nvSpPr>
          <p:cNvPr id="10" name="Right Bracket 9"/>
          <p:cNvSpPr/>
          <p:nvPr/>
        </p:nvSpPr>
        <p:spPr>
          <a:xfrm flipH="1">
            <a:off x="4632701" y="4591037"/>
            <a:ext cx="318821" cy="3332347"/>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nvGrpSpPr>
          <p:cNvPr id="55" name="Group 54"/>
          <p:cNvGrpSpPr/>
          <p:nvPr/>
        </p:nvGrpSpPr>
        <p:grpSpPr>
          <a:xfrm>
            <a:off x="2549285" y="3147331"/>
            <a:ext cx="5152082" cy="4911788"/>
            <a:chOff x="1682671" y="3147332"/>
            <a:chExt cx="5152082" cy="4911788"/>
          </a:xfrm>
        </p:grpSpPr>
        <p:sp>
          <p:nvSpPr>
            <p:cNvPr id="53" name="Rectangle 52"/>
            <p:cNvSpPr/>
            <p:nvPr/>
          </p:nvSpPr>
          <p:spPr bwMode="auto">
            <a:xfrm>
              <a:off x="1682671" y="3147332"/>
              <a:ext cx="5152082" cy="4911788"/>
            </a:xfrm>
            <a:prstGeom prst="rect">
              <a:avLst/>
            </a:prstGeom>
            <a:solidFill>
              <a:schemeClr val="accent3">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r" defTabSz="914099"/>
              <a:r>
                <a:rPr lang="en-US" sz="4000" b="1" dirty="0">
                  <a:solidFill>
                    <a:schemeClr val="accent3">
                      <a:lumMod val="50000"/>
                    </a:schemeClr>
                  </a:solidFill>
                </a:rPr>
                <a:t>apache</a:t>
              </a:r>
              <a:endParaRPr lang="en-US" sz="4400" b="1" dirty="0">
                <a:solidFill>
                  <a:schemeClr val="accent3">
                    <a:lumMod val="50000"/>
                  </a:schemeClr>
                </a:solidFill>
              </a:endParaRPr>
            </a:p>
          </p:txBody>
        </p:sp>
        <p:sp>
          <p:nvSpPr>
            <p:cNvPr id="6" name="Round Diagonal Corner Rectangle 5"/>
            <p:cNvSpPr/>
            <p:nvPr/>
          </p:nvSpPr>
          <p:spPr bwMode="auto">
            <a:xfrm>
              <a:off x="4185335" y="4591198"/>
              <a:ext cx="2478934" cy="919880"/>
            </a:xfrm>
            <a:prstGeom prst="round2DiagRect">
              <a:avLst/>
            </a:prstGeom>
            <a:solidFill>
              <a:schemeClr val="accent4"/>
            </a:solidFill>
            <a:ln w="76200">
              <a:solidFill>
                <a:schemeClr val="accent4"/>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install</a:t>
              </a:r>
            </a:p>
          </p:txBody>
        </p:sp>
        <p:sp>
          <p:nvSpPr>
            <p:cNvPr id="7" name="Round Diagonal Corner Rectangle 6"/>
            <p:cNvSpPr/>
            <p:nvPr/>
          </p:nvSpPr>
          <p:spPr bwMode="auto">
            <a:xfrm>
              <a:off x="4185334" y="5714406"/>
              <a:ext cx="2478935" cy="919880"/>
            </a:xfrm>
            <a:prstGeom prst="round2DiagRect">
              <a:avLst/>
            </a:prstGeom>
            <a:solidFill>
              <a:schemeClr val="accent5"/>
            </a:solidFill>
            <a:ln w="76200">
              <a:solidFill>
                <a:schemeClr val="accent5"/>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configuration</a:t>
              </a:r>
            </a:p>
          </p:txBody>
        </p:sp>
        <p:sp>
          <p:nvSpPr>
            <p:cNvPr id="8" name="Round Diagonal Corner Rectangle 7"/>
            <p:cNvSpPr/>
            <p:nvPr/>
          </p:nvSpPr>
          <p:spPr bwMode="auto">
            <a:xfrm>
              <a:off x="4185335" y="6837614"/>
              <a:ext cx="2478934" cy="919880"/>
            </a:xfrm>
            <a:prstGeom prst="round2DiagRect">
              <a:avLst/>
            </a:prstGeom>
            <a:solidFill>
              <a:srgbClr val="C97D9A"/>
            </a:solidFill>
            <a:ln w="76200">
              <a:solidFill>
                <a:srgbClr val="C97D9A"/>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dirty="0">
                  <a:solidFill>
                    <a:schemeClr val="bg1"/>
                  </a:solidFill>
                </a:rPr>
                <a:t>service</a:t>
              </a:r>
            </a:p>
          </p:txBody>
        </p:sp>
        <p:cxnSp>
          <p:nvCxnSpPr>
            <p:cNvPr id="14" name="Straight Connector 13"/>
            <p:cNvCxnSpPr>
              <a:stCxn id="4" idx="1"/>
            </p:cNvCxnSpPr>
            <p:nvPr/>
          </p:nvCxnSpPr>
          <p:spPr>
            <a:xfrm>
              <a:off x="2674600" y="4852816"/>
              <a:ext cx="15825" cy="1381590"/>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16" name="Straight Connector 15"/>
            <p:cNvCxnSpPr>
              <a:endCxn id="10" idx="2"/>
            </p:cNvCxnSpPr>
            <p:nvPr/>
          </p:nvCxnSpPr>
          <p:spPr>
            <a:xfrm>
              <a:off x="2690425" y="6234406"/>
              <a:ext cx="1075662" cy="22806"/>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4" name="Round Diagonal Corner Rectangle 3"/>
            <p:cNvSpPr/>
            <p:nvPr/>
          </p:nvSpPr>
          <p:spPr bwMode="auto">
            <a:xfrm>
              <a:off x="1814588" y="3271838"/>
              <a:ext cx="1720024" cy="1580978"/>
            </a:xfrm>
            <a:prstGeom prst="round2DiagRect">
              <a:avLst/>
            </a:prstGeom>
            <a:solidFill>
              <a:schemeClr val="accent1"/>
            </a:solidFill>
            <a:ln w="76200">
              <a:solidFill>
                <a:schemeClr val="accent1"/>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default</a:t>
              </a:r>
            </a:p>
          </p:txBody>
        </p:sp>
        <p:cxnSp>
          <p:nvCxnSpPr>
            <p:cNvPr id="37" name="Straight Connector 36"/>
            <p:cNvCxnSpPr/>
            <p:nvPr/>
          </p:nvCxnSpPr>
          <p:spPr>
            <a:xfrm>
              <a:off x="1993001" y="3992813"/>
              <a:ext cx="697424"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38" name="Straight Connector 37"/>
            <p:cNvCxnSpPr/>
            <p:nvPr/>
          </p:nvCxnSpPr>
          <p:spPr>
            <a:xfrm>
              <a:off x="1993001" y="4269200"/>
              <a:ext cx="697424" cy="0"/>
            </a:xfrm>
            <a:prstGeom prst="line">
              <a:avLst/>
            </a:prstGeom>
            <a:ln w="1524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9" name="Straight Connector 38"/>
            <p:cNvCxnSpPr/>
            <p:nvPr/>
          </p:nvCxnSpPr>
          <p:spPr>
            <a:xfrm>
              <a:off x="1993001" y="4517172"/>
              <a:ext cx="697424"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bwMode="auto">
          <a:xfrm>
            <a:off x="8579014" y="3147331"/>
            <a:ext cx="5152082" cy="4911788"/>
          </a:xfrm>
          <a:prstGeom prst="rect">
            <a:avLst/>
          </a:prstGeom>
          <a:solidFill>
            <a:schemeClr val="accent3">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r" defTabSz="914099"/>
            <a:r>
              <a:rPr lang="en-US" sz="4000" b="1" dirty="0" err="1">
                <a:solidFill>
                  <a:schemeClr val="accent3">
                    <a:lumMod val="50000"/>
                  </a:schemeClr>
                </a:solidFill>
              </a:rPr>
              <a:t>wordpress</a:t>
            </a:r>
            <a:endParaRPr lang="en-US" sz="4400" b="1" dirty="0">
              <a:solidFill>
                <a:schemeClr val="accent3">
                  <a:lumMod val="50000"/>
                </a:schemeClr>
              </a:solidFill>
            </a:endParaRPr>
          </a:p>
        </p:txBody>
      </p:sp>
      <p:sp>
        <p:nvSpPr>
          <p:cNvPr id="61" name="Round Diagonal Corner Rectangle 60"/>
          <p:cNvSpPr/>
          <p:nvPr/>
        </p:nvSpPr>
        <p:spPr bwMode="auto">
          <a:xfrm>
            <a:off x="8832188" y="3271837"/>
            <a:ext cx="1720024" cy="1580978"/>
          </a:xfrm>
          <a:prstGeom prst="round2DiagRect">
            <a:avLst/>
          </a:prstGeom>
          <a:solidFill>
            <a:schemeClr val="accent1"/>
          </a:solidFill>
          <a:ln w="76200">
            <a:solidFill>
              <a:schemeClr val="accent1"/>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default</a:t>
            </a:r>
          </a:p>
        </p:txBody>
      </p:sp>
      <p:cxnSp>
        <p:nvCxnSpPr>
          <p:cNvPr id="62" name="Straight Connector 61"/>
          <p:cNvCxnSpPr/>
          <p:nvPr/>
        </p:nvCxnSpPr>
        <p:spPr>
          <a:xfrm>
            <a:off x="9010601" y="3992812"/>
            <a:ext cx="697424"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63" name="Straight Connector 62"/>
          <p:cNvCxnSpPr/>
          <p:nvPr/>
        </p:nvCxnSpPr>
        <p:spPr>
          <a:xfrm>
            <a:off x="9010601" y="4269199"/>
            <a:ext cx="697424" cy="0"/>
          </a:xfrm>
          <a:prstGeom prst="line">
            <a:avLst/>
          </a:prstGeom>
          <a:ln w="152400">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64" name="Straight Connector 63"/>
          <p:cNvCxnSpPr/>
          <p:nvPr/>
        </p:nvCxnSpPr>
        <p:spPr>
          <a:xfrm>
            <a:off x="9010601" y="4517171"/>
            <a:ext cx="697424"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cxnSp>
        <p:nvCxnSpPr>
          <p:cNvPr id="65" name="Straight Connector 64"/>
          <p:cNvCxnSpPr/>
          <p:nvPr/>
        </p:nvCxnSpPr>
        <p:spPr>
          <a:xfrm>
            <a:off x="9729279" y="4912430"/>
            <a:ext cx="0" cy="2407930"/>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6" name="Straight Connector 65"/>
          <p:cNvCxnSpPr/>
          <p:nvPr/>
        </p:nvCxnSpPr>
        <p:spPr>
          <a:xfrm flipV="1">
            <a:off x="8144385" y="5142280"/>
            <a:ext cx="1584894" cy="14512"/>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72" name="Straight Connector 71"/>
          <p:cNvCxnSpPr/>
          <p:nvPr/>
        </p:nvCxnSpPr>
        <p:spPr>
          <a:xfrm>
            <a:off x="8144385" y="7297553"/>
            <a:ext cx="1584894" cy="22807"/>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76" name="Straight Connector 75"/>
          <p:cNvCxnSpPr>
            <a:endCxn id="82" idx="2"/>
          </p:cNvCxnSpPr>
          <p:nvPr/>
        </p:nvCxnSpPr>
        <p:spPr>
          <a:xfrm flipV="1">
            <a:off x="9729279" y="6257210"/>
            <a:ext cx="942869" cy="14512"/>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80" name="Right Bracket 79"/>
          <p:cNvSpPr/>
          <p:nvPr/>
        </p:nvSpPr>
        <p:spPr>
          <a:xfrm>
            <a:off x="7801794" y="4591037"/>
            <a:ext cx="334202" cy="951966"/>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1" name="Right Bracket 80"/>
          <p:cNvSpPr/>
          <p:nvPr/>
        </p:nvSpPr>
        <p:spPr>
          <a:xfrm>
            <a:off x="7810182" y="6805527"/>
            <a:ext cx="334202" cy="951966"/>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2" name="Right Bracket 81"/>
          <p:cNvSpPr/>
          <p:nvPr/>
        </p:nvSpPr>
        <p:spPr>
          <a:xfrm flipH="1">
            <a:off x="10672148" y="5781227"/>
            <a:ext cx="290618" cy="951966"/>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3" name="Round Diagonal Corner Rectangle 82"/>
          <p:cNvSpPr/>
          <p:nvPr/>
        </p:nvSpPr>
        <p:spPr bwMode="auto">
          <a:xfrm>
            <a:off x="11076999" y="5781227"/>
            <a:ext cx="2478935" cy="919880"/>
          </a:xfrm>
          <a:prstGeom prst="round2DiagRect">
            <a:avLst/>
          </a:prstGeom>
          <a:solidFill>
            <a:srgbClr val="C00000"/>
          </a:solidFill>
          <a:ln w="76200">
            <a:solidFill>
              <a:srgbClr val="C00000"/>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configuration</a:t>
            </a:r>
          </a:p>
        </p:txBody>
      </p:sp>
    </p:spTree>
    <p:extLst>
      <p:ext uri="{BB962C8B-B14F-4D97-AF65-F5344CB8AC3E}">
        <p14:creationId xmlns:p14="http://schemas.microsoft.com/office/powerpoint/2010/main" val="1268534148"/>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Pre-built Workstation</a:t>
            </a:r>
          </a:p>
        </p:txBody>
      </p:sp>
      <p:sp>
        <p:nvSpPr>
          <p:cNvPr id="4" name="Content Placeholder 3"/>
          <p:cNvSpPr>
            <a:spLocks noGrp="1"/>
          </p:cNvSpPr>
          <p:nvPr>
            <p:ph sz="quarter" idx="11"/>
          </p:nvPr>
        </p:nvSpPr>
        <p:spPr/>
        <p:txBody>
          <a:bodyPr>
            <a:normAutofit/>
          </a:bodyPr>
          <a:lstStyle/>
          <a:p>
            <a:r>
              <a:rPr lang="en-US" dirty="0"/>
              <a:t>We will provide for you a workstation with all the tools installed.</a:t>
            </a:r>
          </a:p>
        </p:txBody>
      </p:sp>
      <p:sp>
        <p:nvSpPr>
          <p:cNvPr id="3" name="Text Placeholder 2"/>
          <p:cNvSpPr>
            <a:spLocks noGrp="1"/>
          </p:cNvSpPr>
          <p:nvPr>
            <p:ph type="body" sz="quarter" idx="10"/>
          </p:nvPr>
        </p:nvSpPr>
        <p:spPr/>
        <p:txBody>
          <a:bodyPr/>
          <a:lstStyle/>
          <a:p>
            <a:pPr marL="342900" indent="-342900">
              <a:buFont typeface="Wingdings" charset="2"/>
              <a:buChar char="ü"/>
            </a:pPr>
            <a:r>
              <a:rPr lang="en-US" dirty="0"/>
              <a:t>Login to the Remote Workstation</a:t>
            </a:r>
          </a:p>
        </p:txBody>
      </p:sp>
    </p:spTree>
    <p:extLst>
      <p:ext uri="{BB962C8B-B14F-4D97-AF65-F5344CB8AC3E}">
        <p14:creationId xmlns:p14="http://schemas.microsoft.com/office/powerpoint/2010/main" val="650518544"/>
      </p:ext>
    </p:extLst>
  </p:cSld>
  <p:clrMapOvr>
    <a:masterClrMapping/>
  </p:clrMapOvr>
  <p:transition spd="med">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include_recipe</a:t>
            </a:r>
            <a:endParaRPr lang="en-US" dirty="0"/>
          </a:p>
        </p:txBody>
      </p:sp>
      <p:sp>
        <p:nvSpPr>
          <p:cNvPr id="3" name="Subtitle 2"/>
          <p:cNvSpPr>
            <a:spLocks noGrp="1"/>
          </p:cNvSpPr>
          <p:nvPr>
            <p:ph type="subTitle" idx="1"/>
          </p:nvPr>
        </p:nvSpPr>
        <p:spPr/>
        <p:txBody>
          <a:bodyPr/>
          <a:lstStyle/>
          <a:p>
            <a:r>
              <a:rPr lang="en-US" dirty="0"/>
              <a:t>A recipe can include one (or more) recipes located in cookbooks by using the </a:t>
            </a:r>
            <a:r>
              <a:rPr lang="en-US" b="1" dirty="0" err="1">
                <a:latin typeface="Courier New" charset="0"/>
                <a:ea typeface="Courier New" charset="0"/>
                <a:cs typeface="Courier New" charset="0"/>
              </a:rPr>
              <a:t>include_recipe</a:t>
            </a:r>
            <a:r>
              <a:rPr lang="en-US" sz="1800" dirty="0"/>
              <a:t> </a:t>
            </a:r>
            <a:r>
              <a:rPr lang="en-US" dirty="0"/>
              <a:t>method. When a recipe is included, the resources found in that recipe will be inserted (in the same exact order) at the point where the </a:t>
            </a:r>
            <a:r>
              <a:rPr lang="en-US" b="1" dirty="0" err="1">
                <a:latin typeface="Courier New" charset="0"/>
                <a:ea typeface="Courier New" charset="0"/>
                <a:cs typeface="Courier New" charset="0"/>
              </a:rPr>
              <a:t>include_recipe</a:t>
            </a:r>
            <a:r>
              <a:rPr lang="en-US" dirty="0"/>
              <a:t> keyword is located. </a:t>
            </a:r>
          </a:p>
        </p:txBody>
      </p:sp>
      <p:sp>
        <p:nvSpPr>
          <p:cNvPr id="5" name="Content Placeholder 3"/>
          <p:cNvSpPr txBox="1">
            <a:spLocks/>
          </p:cNvSpPr>
          <p:nvPr/>
        </p:nvSpPr>
        <p:spPr>
          <a:xfrm>
            <a:off x="3669213" y="7332456"/>
            <a:ext cx="8917577" cy="554608"/>
          </a:xfrm>
          <a:prstGeom prst="rect">
            <a:avLst/>
          </a:prstGeom>
        </p:spPr>
        <p:txBody>
          <a:bodyPr>
            <a:norm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a:solidFill>
                  <a:srgbClr val="00B0F0"/>
                </a:solidFill>
                <a:hlinkClick r:id="rId3"/>
              </a:rPr>
              <a:t>https://</a:t>
            </a:r>
            <a:r>
              <a:rPr lang="en-US" sz="2400" dirty="0" err="1">
                <a:solidFill>
                  <a:srgbClr val="00B0F0"/>
                </a:solidFill>
                <a:hlinkClick r:id="rId3"/>
              </a:rPr>
              <a:t>docs.chef.io</a:t>
            </a:r>
            <a:r>
              <a:rPr lang="en-US" sz="2400" dirty="0">
                <a:solidFill>
                  <a:srgbClr val="00B0F0"/>
                </a:solidFill>
                <a:hlinkClick r:id="rId3"/>
              </a:rPr>
              <a:t>/</a:t>
            </a:r>
            <a:r>
              <a:rPr lang="en-US" sz="2400" dirty="0" err="1">
                <a:solidFill>
                  <a:srgbClr val="00B0F0"/>
                </a:solidFill>
                <a:hlinkClick r:id="rId3"/>
              </a:rPr>
              <a:t>recipes.html#include-recipes</a:t>
            </a:r>
            <a:endParaRPr lang="en-US" sz="2400" dirty="0">
              <a:solidFill>
                <a:srgbClr val="00B0F0"/>
              </a:solidFill>
            </a:endParaRPr>
          </a:p>
        </p:txBody>
      </p:sp>
    </p:spTree>
    <p:extLst>
      <p:ext uri="{BB962C8B-B14F-4D97-AF65-F5344CB8AC3E}">
        <p14:creationId xmlns:p14="http://schemas.microsoft.com/office/powerpoint/2010/main" val="161378457"/>
      </p:ext>
    </p:extLst>
  </p:cSld>
  <p:clrMapOvr>
    <a:masterClrMapping/>
  </p:clrMapOvr>
  <p:transition spd="med">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Recipe Organization</a:t>
            </a:r>
          </a:p>
        </p:txBody>
      </p:sp>
      <p:sp>
        <p:nvSpPr>
          <p:cNvPr id="3" name="Subtitle 2"/>
          <p:cNvSpPr>
            <a:spLocks noGrp="1"/>
          </p:cNvSpPr>
          <p:nvPr>
            <p:ph type="subTitle" idx="1"/>
          </p:nvPr>
        </p:nvSpPr>
        <p:spPr>
          <a:xfrm>
            <a:off x="1671638" y="3271838"/>
            <a:ext cx="6454722" cy="577491"/>
          </a:xfrm>
          <a:solidFill>
            <a:schemeClr val="bg1">
              <a:lumMod val="85000"/>
              <a:alpha val="50000"/>
            </a:schemeClr>
          </a:solidFill>
        </p:spPr>
        <p:txBody>
          <a:bodyPr/>
          <a:lstStyle/>
          <a:p>
            <a:r>
              <a:rPr lang="en-US" b="1" dirty="0">
                <a:latin typeface="Courier New" charset="0"/>
                <a:ea typeface="Courier New" charset="0"/>
                <a:cs typeface="Courier New" charset="0"/>
              </a:rPr>
              <a:t>recipes/</a:t>
            </a:r>
            <a:r>
              <a:rPr lang="en-US" b="1" dirty="0" err="1">
                <a:latin typeface="Courier New" charset="0"/>
                <a:ea typeface="Courier New" charset="0"/>
                <a:cs typeface="Courier New" charset="0"/>
              </a:rPr>
              <a:t>default.rb</a:t>
            </a:r>
            <a:endParaRPr lang="en-US" b="1" dirty="0">
              <a:latin typeface="Courier New" charset="0"/>
              <a:ea typeface="Courier New" charset="0"/>
              <a:cs typeface="Courier New" charset="0"/>
            </a:endParaRPr>
          </a:p>
        </p:txBody>
      </p:sp>
      <p:sp>
        <p:nvSpPr>
          <p:cNvPr id="6" name="Round Diagonal Corner Rectangle 5"/>
          <p:cNvSpPr/>
          <p:nvPr/>
        </p:nvSpPr>
        <p:spPr bwMode="auto">
          <a:xfrm>
            <a:off x="11903492" y="4591198"/>
            <a:ext cx="2478934" cy="919880"/>
          </a:xfrm>
          <a:prstGeom prst="round2DiagRect">
            <a:avLst/>
          </a:prstGeom>
          <a:solidFill>
            <a:schemeClr val="accent4"/>
          </a:solidFill>
          <a:ln w="76200">
            <a:solidFill>
              <a:schemeClr val="accent4"/>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err="1">
                <a:solidFill>
                  <a:schemeClr val="bg1"/>
                </a:solidFill>
              </a:rPr>
              <a:t>install.rb</a:t>
            </a:r>
            <a:endParaRPr lang="en-US" sz="2400" dirty="0">
              <a:solidFill>
                <a:schemeClr val="bg1"/>
              </a:solidFill>
            </a:endParaRPr>
          </a:p>
        </p:txBody>
      </p:sp>
      <p:sp>
        <p:nvSpPr>
          <p:cNvPr id="7" name="Round Diagonal Corner Rectangle 6"/>
          <p:cNvSpPr/>
          <p:nvPr/>
        </p:nvSpPr>
        <p:spPr bwMode="auto">
          <a:xfrm>
            <a:off x="11903491" y="5714406"/>
            <a:ext cx="2478935" cy="919880"/>
          </a:xfrm>
          <a:prstGeom prst="round2DiagRect">
            <a:avLst/>
          </a:prstGeom>
          <a:solidFill>
            <a:schemeClr val="accent5"/>
          </a:solidFill>
          <a:ln w="76200">
            <a:solidFill>
              <a:schemeClr val="accent5"/>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err="1">
                <a:solidFill>
                  <a:schemeClr val="bg1"/>
                </a:solidFill>
              </a:rPr>
              <a:t>configuration.rb</a:t>
            </a:r>
            <a:endParaRPr lang="en-US" sz="2400" dirty="0">
              <a:solidFill>
                <a:schemeClr val="bg1"/>
              </a:solidFill>
            </a:endParaRPr>
          </a:p>
        </p:txBody>
      </p:sp>
      <p:sp>
        <p:nvSpPr>
          <p:cNvPr id="8" name="Round Diagonal Corner Rectangle 7"/>
          <p:cNvSpPr/>
          <p:nvPr/>
        </p:nvSpPr>
        <p:spPr bwMode="auto">
          <a:xfrm>
            <a:off x="11903492" y="6837614"/>
            <a:ext cx="2478934" cy="919880"/>
          </a:xfrm>
          <a:prstGeom prst="round2DiagRect">
            <a:avLst/>
          </a:prstGeom>
          <a:solidFill>
            <a:srgbClr val="C97D9A"/>
          </a:solidFill>
          <a:ln w="76200">
            <a:solidFill>
              <a:srgbClr val="C97D9A"/>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dirty="0" err="1">
                <a:solidFill>
                  <a:schemeClr val="bg1"/>
                </a:solidFill>
              </a:rPr>
              <a:t>service.rb</a:t>
            </a:r>
            <a:endParaRPr lang="en-US" dirty="0">
              <a:solidFill>
                <a:schemeClr val="bg1"/>
              </a:solidFill>
            </a:endParaRPr>
          </a:p>
        </p:txBody>
      </p:sp>
      <p:sp>
        <p:nvSpPr>
          <p:cNvPr id="10" name="Right Bracket 9"/>
          <p:cNvSpPr/>
          <p:nvPr/>
        </p:nvSpPr>
        <p:spPr>
          <a:xfrm flipH="1">
            <a:off x="11484244" y="4591038"/>
            <a:ext cx="318821" cy="3332347"/>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4" name="Straight Connector 13"/>
          <p:cNvCxnSpPr>
            <a:stCxn id="4" idx="1"/>
          </p:cNvCxnSpPr>
          <p:nvPr/>
        </p:nvCxnSpPr>
        <p:spPr>
          <a:xfrm>
            <a:off x="10392757" y="4852816"/>
            <a:ext cx="15825" cy="1381590"/>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16" name="Straight Connector 15"/>
          <p:cNvCxnSpPr>
            <a:endCxn id="10" idx="2"/>
          </p:cNvCxnSpPr>
          <p:nvPr/>
        </p:nvCxnSpPr>
        <p:spPr>
          <a:xfrm>
            <a:off x="10408582" y="6234406"/>
            <a:ext cx="1075662" cy="22806"/>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TextBox 8"/>
          <p:cNvSpPr txBox="1"/>
          <p:nvPr/>
        </p:nvSpPr>
        <p:spPr bwMode="white">
          <a:xfrm>
            <a:off x="1671637" y="4055806"/>
            <a:ext cx="6454723" cy="3524865"/>
          </a:xfrm>
          <a:prstGeom prst="rect">
            <a:avLst/>
          </a:prstGeom>
          <a:ln>
            <a:solidFill>
              <a:schemeClr val="tx2"/>
            </a:solidFill>
            <a:prstDash val="dash"/>
          </a:ln>
        </p:spPr>
        <p:txBody>
          <a:bodyPr vert="horz" wrap="square" lIns="91440" tIns="91440" rIns="91440" bIns="91440" rtlCol="0">
            <a:normAutofit/>
          </a:bodyPr>
          <a:lstStyle/>
          <a:p>
            <a:r>
              <a:rPr lang="en-US" sz="2000" b="1" dirty="0" err="1">
                <a:latin typeface="Courier New" charset="0"/>
                <a:ea typeface="Courier New" charset="0"/>
                <a:cs typeface="Courier New" charset="0"/>
              </a:rPr>
              <a:t>include_recipe</a:t>
            </a:r>
            <a:r>
              <a:rPr lang="en-US" sz="2000" b="1" dirty="0">
                <a:latin typeface="Courier New" charset="0"/>
                <a:ea typeface="Courier New" charset="0"/>
                <a:cs typeface="Courier New" charset="0"/>
              </a:rPr>
              <a:t> 'cookbook::install'</a:t>
            </a:r>
          </a:p>
          <a:p>
            <a:r>
              <a:rPr lang="en-US" sz="2000" b="1" dirty="0" err="1">
                <a:latin typeface="Courier New" charset="0"/>
                <a:ea typeface="Courier New" charset="0"/>
                <a:cs typeface="Courier New" charset="0"/>
              </a:rPr>
              <a:t>include_recipe</a:t>
            </a:r>
            <a:r>
              <a:rPr lang="en-US" sz="2000" b="1" dirty="0">
                <a:latin typeface="Courier New" charset="0"/>
                <a:ea typeface="Courier New" charset="0"/>
                <a:cs typeface="Courier New" charset="0"/>
              </a:rPr>
              <a:t> 'cookbook::configuration'</a:t>
            </a:r>
          </a:p>
          <a:p>
            <a:r>
              <a:rPr lang="en-US" sz="2000" b="1" dirty="0" err="1">
                <a:latin typeface="Courier New" charset="0"/>
                <a:ea typeface="Courier New" charset="0"/>
                <a:cs typeface="Courier New" charset="0"/>
              </a:rPr>
              <a:t>include_recipe</a:t>
            </a:r>
            <a:r>
              <a:rPr lang="en-US" sz="2000" b="1" dirty="0">
                <a:latin typeface="Courier New" charset="0"/>
                <a:ea typeface="Courier New" charset="0"/>
                <a:cs typeface="Courier New" charset="0"/>
              </a:rPr>
              <a:t> 'cookbook::service'</a:t>
            </a:r>
          </a:p>
          <a:p>
            <a:endParaRPr lang="en-US" sz="2000" b="1" dirty="0">
              <a:latin typeface="Courier New" charset="0"/>
              <a:ea typeface="Courier New" charset="0"/>
              <a:cs typeface="Courier New" charset="0"/>
            </a:endParaRPr>
          </a:p>
        </p:txBody>
      </p:sp>
      <p:sp>
        <p:nvSpPr>
          <p:cNvPr id="4" name="Round Diagonal Corner Rectangle 3"/>
          <p:cNvSpPr/>
          <p:nvPr/>
        </p:nvSpPr>
        <p:spPr bwMode="auto">
          <a:xfrm>
            <a:off x="9532745" y="3271838"/>
            <a:ext cx="1720024" cy="1580978"/>
          </a:xfrm>
          <a:prstGeom prst="round2DiagRect">
            <a:avLst/>
          </a:prstGeom>
          <a:solidFill>
            <a:schemeClr val="accent1"/>
          </a:solidFill>
          <a:ln w="76200">
            <a:solidFill>
              <a:schemeClr val="accent1"/>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err="1">
                <a:solidFill>
                  <a:schemeClr val="bg1"/>
                </a:solidFill>
              </a:rPr>
              <a:t>default.rb</a:t>
            </a:r>
            <a:endParaRPr lang="en-US" sz="2400" dirty="0">
              <a:solidFill>
                <a:schemeClr val="bg1"/>
              </a:solidFill>
            </a:endParaRPr>
          </a:p>
        </p:txBody>
      </p:sp>
      <p:cxnSp>
        <p:nvCxnSpPr>
          <p:cNvPr id="37" name="Straight Connector 36"/>
          <p:cNvCxnSpPr/>
          <p:nvPr/>
        </p:nvCxnSpPr>
        <p:spPr>
          <a:xfrm>
            <a:off x="9711158" y="3992813"/>
            <a:ext cx="697424"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38" name="Straight Connector 37"/>
          <p:cNvCxnSpPr/>
          <p:nvPr/>
        </p:nvCxnSpPr>
        <p:spPr>
          <a:xfrm>
            <a:off x="9711158" y="4269200"/>
            <a:ext cx="697424" cy="0"/>
          </a:xfrm>
          <a:prstGeom prst="line">
            <a:avLst/>
          </a:prstGeom>
          <a:ln w="1524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9" name="Straight Connector 38"/>
          <p:cNvCxnSpPr/>
          <p:nvPr/>
        </p:nvCxnSpPr>
        <p:spPr>
          <a:xfrm>
            <a:off x="9711158" y="4517172"/>
            <a:ext cx="697424"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58708560"/>
      </p:ext>
    </p:extLst>
  </p:cSld>
  <p:clrMapOvr>
    <a:masterClrMapping/>
  </p:clrMapOvr>
  <p:transition spd="med">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Refactor to Modular Recipes</a:t>
            </a:r>
          </a:p>
        </p:txBody>
      </p:sp>
      <p:sp>
        <p:nvSpPr>
          <p:cNvPr id="3" name="Content Placeholder 2"/>
          <p:cNvSpPr>
            <a:spLocks noGrp="1"/>
          </p:cNvSpPr>
          <p:nvPr>
            <p:ph sz="quarter" idx="11"/>
          </p:nvPr>
        </p:nvSpPr>
        <p:spPr/>
        <p:txBody>
          <a:bodyPr/>
          <a:lstStyle/>
          <a:p>
            <a:r>
              <a:rPr lang="en-US" dirty="0"/>
              <a:t>This is why we </a:t>
            </a:r>
            <a:r>
              <a:rPr lang="en-US" b="1" dirty="0"/>
              <a:t>can</a:t>
            </a:r>
            <a:r>
              <a:rPr lang="en-US" dirty="0"/>
              <a:t> have nice things!</a:t>
            </a:r>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a:t>Refactor the installation into a separate recipe</a:t>
            </a:r>
          </a:p>
          <a:p>
            <a:pPr marL="342900" indent="-342900">
              <a:buFont typeface="Wingdings" charset="2"/>
              <a:buChar char="q"/>
            </a:pPr>
            <a:r>
              <a:rPr lang="en-US" dirty="0"/>
              <a:t>Converge the cookbook and execute the tests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82617" flipH="1">
            <a:off x="12261414" y="6738463"/>
            <a:ext cx="4873752" cy="3436542"/>
          </a:xfrm>
          <a:prstGeom prst="rect">
            <a:avLst/>
          </a:prstGeom>
        </p:spPr>
      </p:pic>
      <p:sp>
        <p:nvSpPr>
          <p:cNvPr id="6" name="Arc 5"/>
          <p:cNvSpPr/>
          <p:nvPr/>
        </p:nvSpPr>
        <p:spPr>
          <a:xfrm rot="12130957">
            <a:off x="12363590" y="7319410"/>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9418320" y="6728496"/>
            <a:ext cx="3208274" cy="613933"/>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a:solidFill>
                  <a:schemeClr val="tx2"/>
                </a:solidFill>
              </a:rPr>
              <a:t>You called?</a:t>
            </a:r>
          </a:p>
        </p:txBody>
      </p:sp>
    </p:spTree>
    <p:extLst>
      <p:ext uri="{BB962C8B-B14F-4D97-AF65-F5344CB8AC3E}">
        <p14:creationId xmlns:p14="http://schemas.microsoft.com/office/powerpoint/2010/main" val="876077542"/>
      </p:ext>
    </p:extLst>
  </p:cSld>
  <p:clrMapOvr>
    <a:masterClrMapping/>
  </p:clrMapOvr>
  <p:transition spd="med">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Usage: chef generate recipe [path/to/cookbook] NAME [options]</a:t>
            </a:r>
          </a:p>
          <a:p>
            <a:r>
              <a:rPr lang="en-US" dirty="0"/>
              <a:t>    -C, --copyright COPYRIGHT        Name of the copyright </a:t>
            </a:r>
            <a:r>
              <a:rPr lang="en-US" dirty="0" err="1"/>
              <a:t>hol</a:t>
            </a:r>
            <a:r>
              <a:rPr lang="en-US" dirty="0"/>
              <a:t>...</a:t>
            </a:r>
          </a:p>
          <a:p>
            <a:r>
              <a:rPr lang="en-US" dirty="0"/>
              <a:t>    -m, --email EMAIL                Email address of the auth...</a:t>
            </a:r>
          </a:p>
          <a:p>
            <a:r>
              <a:rPr lang="en-US" dirty="0"/>
              <a:t>    -a, --generator-</a:t>
            </a:r>
            <a:r>
              <a:rPr lang="en-US" dirty="0" err="1"/>
              <a:t>arg</a:t>
            </a:r>
            <a:r>
              <a:rPr lang="en-US" dirty="0"/>
              <a:t> KEY=VALUE    Use to set arbitrary     ...</a:t>
            </a:r>
          </a:p>
          <a:p>
            <a:r>
              <a:rPr lang="en-US" dirty="0"/>
              <a:t>    -I, --license LICENSE            </a:t>
            </a:r>
            <a:r>
              <a:rPr lang="en-US" dirty="0" err="1"/>
              <a:t>all_rights</a:t>
            </a:r>
            <a:r>
              <a:rPr lang="en-US" dirty="0"/>
              <a:t>, apache2, </a:t>
            </a:r>
            <a:r>
              <a:rPr lang="en-US" dirty="0" err="1"/>
              <a:t>mit</a:t>
            </a:r>
            <a:r>
              <a:rPr lang="en-US" dirty="0"/>
              <a:t>,...</a:t>
            </a:r>
          </a:p>
          <a:p>
            <a:r>
              <a:rPr lang="en-US" dirty="0"/>
              <a:t>    -g GENERATOR_COOKBOOK_PATH,      Use GENERATOR_COOKBOOK_PA...</a:t>
            </a:r>
          </a:p>
          <a:p>
            <a:r>
              <a:rPr lang="en-US" dirty="0"/>
              <a:t>        --generator-cookbook</a:t>
            </a:r>
          </a:p>
        </p:txBody>
      </p:sp>
      <p:sp>
        <p:nvSpPr>
          <p:cNvPr id="3" name="Text Placeholder 2"/>
          <p:cNvSpPr>
            <a:spLocks noGrp="1"/>
          </p:cNvSpPr>
          <p:nvPr>
            <p:ph type="body" sz="quarter" idx="11"/>
          </p:nvPr>
        </p:nvSpPr>
        <p:spPr/>
        <p:txBody>
          <a:bodyPr/>
          <a:lstStyle/>
          <a:p>
            <a:r>
              <a:rPr lang="en-US" dirty="0"/>
              <a:t>&gt; chef generate recipe --help</a:t>
            </a:r>
          </a:p>
        </p:txBody>
      </p:sp>
      <p:sp>
        <p:nvSpPr>
          <p:cNvPr id="4" name="Content Placeholder 3"/>
          <p:cNvSpPr>
            <a:spLocks noGrp="1"/>
          </p:cNvSpPr>
          <p:nvPr>
            <p:ph sz="quarter" idx="12"/>
          </p:nvPr>
        </p:nvSpPr>
        <p:spPr>
          <a:xfrm>
            <a:off x="1127883" y="2337232"/>
            <a:ext cx="14420850" cy="557213"/>
          </a:xfrm>
        </p:spPr>
        <p:txBody>
          <a:bodyPr/>
          <a:lstStyle/>
          <a:p>
            <a:endParaRPr lang="en-US" dirty="0"/>
          </a:p>
        </p:txBody>
      </p:sp>
      <p:sp>
        <p:nvSpPr>
          <p:cNvPr id="5" name="Title 4"/>
          <p:cNvSpPr>
            <a:spLocks noGrp="1"/>
          </p:cNvSpPr>
          <p:nvPr>
            <p:ph type="title"/>
          </p:nvPr>
        </p:nvSpPr>
        <p:spPr/>
        <p:txBody>
          <a:bodyPr/>
          <a:lstStyle/>
          <a:p>
            <a:r>
              <a:rPr lang="en-US" dirty="0"/>
              <a:t>Ask Chef About Generating a Recipe</a:t>
            </a:r>
          </a:p>
        </p:txBody>
      </p:sp>
    </p:spTree>
    <p:extLst>
      <p:ext uri="{BB962C8B-B14F-4D97-AF65-F5344CB8AC3E}">
        <p14:creationId xmlns:p14="http://schemas.microsoft.com/office/powerpoint/2010/main" val="2739580198"/>
      </p:ext>
    </p:extLst>
  </p:cSld>
  <p:clrMapOvr>
    <a:masterClrMapping/>
  </p:clrMapOvr>
  <p:transition spd="med">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Recipe: </a:t>
            </a:r>
            <a:r>
              <a:rPr lang="en-US" dirty="0" err="1"/>
              <a:t>code_generator</a:t>
            </a:r>
            <a:r>
              <a:rPr lang="en-US" dirty="0"/>
              <a:t>::recipe</a:t>
            </a:r>
          </a:p>
          <a:p>
            <a:r>
              <a:rPr lang="en-US" dirty="0"/>
              <a:t>  * directory[/home/chef/apache/spec/unit/recipes] action create (up to date)</a:t>
            </a:r>
          </a:p>
          <a:p>
            <a:r>
              <a:rPr lang="en-US" dirty="0"/>
              <a:t>  * </a:t>
            </a:r>
            <a:r>
              <a:rPr lang="en-US" dirty="0" err="1"/>
              <a:t>cookbook_file</a:t>
            </a:r>
            <a:r>
              <a:rPr lang="en-US" dirty="0"/>
              <a:t>[/home/chef/apache/spec/</a:t>
            </a:r>
            <a:r>
              <a:rPr lang="en-US" dirty="0" err="1"/>
              <a:t>spec_helper.rb</a:t>
            </a:r>
            <a:r>
              <a:rPr lang="en-US" dirty="0"/>
              <a:t>] action </a:t>
            </a:r>
            <a:r>
              <a:rPr lang="en-US" dirty="0" err="1"/>
              <a:t>create_if_missing</a:t>
            </a:r>
            <a:r>
              <a:rPr lang="en-US" dirty="0"/>
              <a:t> (up to date)</a:t>
            </a:r>
          </a:p>
          <a:p>
            <a:r>
              <a:rPr lang="en-US" dirty="0"/>
              <a:t>  * template[/home/chef/apache/spec/unit/recipes/</a:t>
            </a:r>
            <a:r>
              <a:rPr lang="en-US" dirty="0" err="1"/>
              <a:t>install_spec.rb</a:t>
            </a:r>
            <a:r>
              <a:rPr lang="en-US" dirty="0"/>
              <a:t>] action </a:t>
            </a:r>
            <a:r>
              <a:rPr lang="en-US" dirty="0" err="1"/>
              <a:t>create_if_missing</a:t>
            </a:r>
            <a:endParaRPr lang="en-US" dirty="0"/>
          </a:p>
          <a:p>
            <a:r>
              <a:rPr lang="en-US" dirty="0"/>
              <a:t>    - create new file /home/chef/apache/spec/unit/recipes/</a:t>
            </a:r>
            <a:r>
              <a:rPr lang="en-US" dirty="0" err="1"/>
              <a:t>install_spec.rb</a:t>
            </a:r>
            <a:endParaRPr lang="en-US" dirty="0"/>
          </a:p>
          <a:p>
            <a:r>
              <a:rPr lang="en-US" dirty="0"/>
              <a:t>    - update content in file /home/chef/apache/spec/unit/recipes/</a:t>
            </a:r>
            <a:r>
              <a:rPr lang="en-US" dirty="0" err="1"/>
              <a:t>install_spec.rb</a:t>
            </a:r>
            <a:r>
              <a:rPr lang="en-US" dirty="0"/>
              <a:t> from none to 187413</a:t>
            </a:r>
          </a:p>
        </p:txBody>
      </p:sp>
      <p:sp>
        <p:nvSpPr>
          <p:cNvPr id="3" name="Text Placeholder 2"/>
          <p:cNvSpPr>
            <a:spLocks noGrp="1"/>
          </p:cNvSpPr>
          <p:nvPr>
            <p:ph type="body" sz="quarter" idx="11"/>
          </p:nvPr>
        </p:nvSpPr>
        <p:spPr/>
        <p:txBody>
          <a:bodyPr/>
          <a:lstStyle/>
          <a:p>
            <a:r>
              <a:rPr lang="en-US" dirty="0"/>
              <a:t>&gt; chef generate recipe install</a:t>
            </a:r>
          </a:p>
        </p:txBody>
      </p:sp>
      <p:sp>
        <p:nvSpPr>
          <p:cNvPr id="5" name="Title 4"/>
          <p:cNvSpPr>
            <a:spLocks noGrp="1"/>
          </p:cNvSpPr>
          <p:nvPr>
            <p:ph type="title"/>
          </p:nvPr>
        </p:nvSpPr>
        <p:spPr/>
        <p:txBody>
          <a:bodyPr/>
          <a:lstStyle/>
          <a:p>
            <a:r>
              <a:rPr lang="en-US" dirty="0"/>
              <a:t>Generate an Install Recipe</a:t>
            </a:r>
          </a:p>
        </p:txBody>
      </p:sp>
    </p:spTree>
    <p:extLst>
      <p:ext uri="{BB962C8B-B14F-4D97-AF65-F5344CB8AC3E}">
        <p14:creationId xmlns:p14="http://schemas.microsoft.com/office/powerpoint/2010/main" val="1340157797"/>
      </p:ext>
    </p:extLst>
  </p:cSld>
  <p:clrMapOvr>
    <a:masterClrMapping/>
  </p:clrMapOvr>
  <p:transition spd="med">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a:t>&gt; </a:t>
            </a:r>
            <a:r>
              <a:rPr lang="en-US" dirty="0" err="1"/>
              <a:t>rm</a:t>
            </a:r>
            <a:r>
              <a:rPr lang="en-US" dirty="0"/>
              <a:t> test/smoke/default/</a:t>
            </a:r>
            <a:r>
              <a:rPr lang="en-US" dirty="0" err="1"/>
              <a:t>install_test.rb</a:t>
            </a:r>
            <a:r>
              <a:rPr lang="en-US" dirty="0"/>
              <a:t> </a:t>
            </a:r>
          </a:p>
        </p:txBody>
      </p:sp>
      <p:sp>
        <p:nvSpPr>
          <p:cNvPr id="5" name="Title 4"/>
          <p:cNvSpPr>
            <a:spLocks noGrp="1"/>
          </p:cNvSpPr>
          <p:nvPr>
            <p:ph type="title"/>
          </p:nvPr>
        </p:nvSpPr>
        <p:spPr/>
        <p:txBody>
          <a:bodyPr/>
          <a:lstStyle/>
          <a:p>
            <a:r>
              <a:rPr lang="en-US" dirty="0"/>
              <a:t>Removing the Generated Test File</a:t>
            </a:r>
          </a:p>
        </p:txBody>
      </p:sp>
    </p:spTree>
    <p:extLst>
      <p:ext uri="{BB962C8B-B14F-4D97-AF65-F5344CB8AC3E}">
        <p14:creationId xmlns:p14="http://schemas.microsoft.com/office/powerpoint/2010/main" val="252292024"/>
      </p:ext>
    </p:extLst>
  </p:cSld>
  <p:clrMapOvr>
    <a:masterClrMapping/>
  </p:clrMapOvr>
  <p:transition spd="med">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the Install Recipe</a:t>
            </a:r>
          </a:p>
        </p:txBody>
      </p:sp>
      <p:sp>
        <p:nvSpPr>
          <p:cNvPr id="3" name="Content Placeholder 2"/>
          <p:cNvSpPr>
            <a:spLocks noGrp="1"/>
          </p:cNvSpPr>
          <p:nvPr>
            <p:ph sz="quarter" idx="10"/>
          </p:nvPr>
        </p:nvSpPr>
        <p:spPr/>
        <p:txBody>
          <a:bodyPr/>
          <a:lstStyle/>
          <a:p>
            <a:r>
              <a:rPr lang="en-US" dirty="0"/>
              <a:t>#</a:t>
            </a:r>
          </a:p>
          <a:p>
            <a:r>
              <a:rPr lang="en-US" dirty="0"/>
              <a:t># Cookbook Name:: apache</a:t>
            </a:r>
          </a:p>
          <a:p>
            <a:r>
              <a:rPr lang="en-US" dirty="0"/>
              <a:t># Recipe:: install</a:t>
            </a:r>
          </a:p>
          <a:p>
            <a:r>
              <a:rPr lang="en-US" dirty="0"/>
              <a:t>#</a:t>
            </a:r>
          </a:p>
          <a:p>
            <a:r>
              <a:rPr lang="en-US" dirty="0"/>
              <a:t># Copyright (c) 2015 The Authors, All Rights Reserved.</a:t>
            </a:r>
          </a:p>
          <a:p>
            <a:r>
              <a:rPr lang="en-US" dirty="0"/>
              <a:t>package '</a:t>
            </a:r>
            <a:r>
              <a:rPr lang="en-US" dirty="0" err="1"/>
              <a:t>httpd</a:t>
            </a:r>
            <a:r>
              <a:rPr lang="en-US" dirty="0"/>
              <a:t>'</a:t>
            </a:r>
          </a:p>
        </p:txBody>
      </p:sp>
      <p:sp>
        <p:nvSpPr>
          <p:cNvPr id="4" name="Text Placeholder 3"/>
          <p:cNvSpPr>
            <a:spLocks noGrp="1"/>
          </p:cNvSpPr>
          <p:nvPr>
            <p:ph type="body" sz="quarter" idx="11"/>
          </p:nvPr>
        </p:nvSpPr>
        <p:spPr/>
        <p:txBody>
          <a:bodyPr/>
          <a:lstStyle/>
          <a:p>
            <a:r>
              <a:rPr lang="en-US" dirty="0"/>
              <a:t>~/apache/recipes/</a:t>
            </a:r>
            <a:r>
              <a:rPr lang="en-US" dirty="0" err="1"/>
              <a:t>install.rb</a:t>
            </a:r>
            <a:endParaRPr lang="en-US" dirty="0"/>
          </a:p>
        </p:txBody>
      </p:sp>
      <p:sp>
        <p:nvSpPr>
          <p:cNvPr id="6" name="Text Placeholder 5"/>
          <p:cNvSpPr>
            <a:spLocks noGrp="1"/>
          </p:cNvSpPr>
          <p:nvPr>
            <p:ph type="body" sz="quarter" idx="13"/>
          </p:nvPr>
        </p:nvSpPr>
        <p:spPr>
          <a:xfrm>
            <a:off x="1135042" y="4786314"/>
            <a:ext cx="14404273" cy="626533"/>
          </a:xfrm>
        </p:spPr>
        <p:txBody>
          <a:bodyPr/>
          <a:lstStyle/>
          <a:p>
            <a:endParaRPr lang="en-US" dirty="0"/>
          </a:p>
        </p:txBody>
      </p:sp>
    </p:spTree>
    <p:extLst>
      <p:ext uri="{BB962C8B-B14F-4D97-AF65-F5344CB8AC3E}">
        <p14:creationId xmlns:p14="http://schemas.microsoft.com/office/powerpoint/2010/main" val="2008223827"/>
      </p:ext>
    </p:extLst>
  </p:cSld>
  <p:clrMapOvr>
    <a:masterClrMapping/>
  </p:clrMapOvr>
  <p:transition spd="med">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Remove the Resource from the Default Recipe</a:t>
            </a:r>
          </a:p>
        </p:txBody>
      </p:sp>
      <p:sp>
        <p:nvSpPr>
          <p:cNvPr id="3" name="Content Placeholder 2"/>
          <p:cNvSpPr>
            <a:spLocks noGrp="1"/>
          </p:cNvSpPr>
          <p:nvPr>
            <p:ph sz="quarter" idx="10"/>
          </p:nvPr>
        </p:nvSpPr>
        <p:spPr/>
        <p:txBody>
          <a:bodyPr>
            <a:normAutofit fontScale="92500" lnSpcReduction="20000"/>
          </a:bodyPr>
          <a:lstStyle/>
          <a:p>
            <a:r>
              <a:rPr lang="en-US" dirty="0"/>
              <a:t>#</a:t>
            </a:r>
          </a:p>
          <a:p>
            <a:r>
              <a:rPr lang="en-US" dirty="0"/>
              <a:t># Cookbook Name:: apache</a:t>
            </a:r>
          </a:p>
          <a:p>
            <a:r>
              <a:rPr lang="en-US" dirty="0"/>
              <a:t># Recipe:: default</a:t>
            </a:r>
          </a:p>
          <a:p>
            <a:r>
              <a:rPr lang="en-US" dirty="0"/>
              <a:t>#</a:t>
            </a:r>
          </a:p>
          <a:p>
            <a:r>
              <a:rPr lang="en-US" dirty="0"/>
              <a:t># Copyright (c) 2015 The Authors, All Rights Reserved.</a:t>
            </a:r>
          </a:p>
          <a:p>
            <a:r>
              <a:rPr lang="en-US" dirty="0"/>
              <a:t>package '</a:t>
            </a:r>
            <a:r>
              <a:rPr lang="en-US" dirty="0" err="1"/>
              <a:t>httpd</a:t>
            </a:r>
            <a:r>
              <a:rPr lang="en-US" dirty="0"/>
              <a:t>'</a:t>
            </a:r>
          </a:p>
          <a:p>
            <a:endParaRPr lang="en-US" dirty="0"/>
          </a:p>
          <a:p>
            <a:r>
              <a:rPr lang="en-US" dirty="0"/>
              <a:t>file '/</a:t>
            </a:r>
            <a:r>
              <a:rPr lang="en-US" dirty="0" err="1"/>
              <a:t>var</a:t>
            </a:r>
            <a:r>
              <a:rPr lang="en-US" dirty="0"/>
              <a:t>/www/html/</a:t>
            </a:r>
            <a:r>
              <a:rPr lang="en-US" dirty="0" err="1"/>
              <a:t>index.html</a:t>
            </a:r>
            <a:r>
              <a:rPr lang="en-US" dirty="0"/>
              <a:t>' do</a:t>
            </a:r>
          </a:p>
          <a:p>
            <a:r>
              <a:rPr lang="en-US" dirty="0"/>
              <a:t>  content '&lt;h1&gt;Welcome Home!&lt;/h1&gt;'</a:t>
            </a:r>
          </a:p>
          <a:p>
            <a:r>
              <a:rPr lang="en-US" dirty="0"/>
              <a:t>end</a:t>
            </a:r>
          </a:p>
          <a:p>
            <a:endParaRPr lang="en-US" dirty="0"/>
          </a:p>
          <a:p>
            <a:r>
              <a:rPr lang="en-US" dirty="0"/>
              <a:t>service '</a:t>
            </a:r>
            <a:r>
              <a:rPr lang="en-US" dirty="0" err="1"/>
              <a:t>httpd</a:t>
            </a:r>
            <a:r>
              <a:rPr lang="en-US" dirty="0"/>
              <a:t>' do</a:t>
            </a:r>
          </a:p>
          <a:p>
            <a:r>
              <a:rPr lang="en-US" dirty="0"/>
              <a:t>  action [:enable, :start]</a:t>
            </a:r>
          </a:p>
          <a:p>
            <a:r>
              <a:rPr lang="en-US" dirty="0"/>
              <a:t>end</a:t>
            </a:r>
          </a:p>
          <a:p>
            <a:endParaRPr lang="en-US" dirty="0"/>
          </a:p>
        </p:txBody>
      </p:sp>
      <p:sp>
        <p:nvSpPr>
          <p:cNvPr id="4" name="Text Placeholder 3"/>
          <p:cNvSpPr>
            <a:spLocks noGrp="1"/>
          </p:cNvSpPr>
          <p:nvPr>
            <p:ph type="body" sz="quarter" idx="11"/>
          </p:nvPr>
        </p:nvSpPr>
        <p:spPr/>
        <p:txBody>
          <a:bodyPr/>
          <a:lstStyle/>
          <a:p>
            <a:r>
              <a:rPr lang="en-US" dirty="0"/>
              <a:t>~/apache/recipes/</a:t>
            </a:r>
            <a:r>
              <a:rPr lang="en-US" dirty="0" err="1"/>
              <a:t>default.rb</a:t>
            </a:r>
            <a:endParaRPr lang="en-US" dirty="0"/>
          </a:p>
        </p:txBody>
      </p:sp>
      <p:sp>
        <p:nvSpPr>
          <p:cNvPr id="5" name="Text Placeholder 4"/>
          <p:cNvSpPr>
            <a:spLocks noGrp="1"/>
          </p:cNvSpPr>
          <p:nvPr>
            <p:ph type="body" sz="quarter" idx="12"/>
          </p:nvPr>
        </p:nvSpPr>
        <p:spPr>
          <a:xfrm>
            <a:off x="1124446" y="4126941"/>
            <a:ext cx="14404273" cy="594960"/>
          </a:xfrm>
        </p:spPr>
        <p:txBody>
          <a:bodyPr/>
          <a:lstStyle/>
          <a:p>
            <a:endParaRPr lang="en-US" dirty="0"/>
          </a:p>
        </p:txBody>
      </p:sp>
    </p:spTree>
    <p:extLst>
      <p:ext uri="{BB962C8B-B14F-4D97-AF65-F5344CB8AC3E}">
        <p14:creationId xmlns:p14="http://schemas.microsoft.com/office/powerpoint/2010/main" val="381652242"/>
      </p:ext>
    </p:extLst>
  </p:cSld>
  <p:clrMapOvr>
    <a:masterClrMapping/>
  </p:clrMapOvr>
  <p:transition spd="med">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870" dirty="0"/>
              <a:t>Include the Install Recipe</a:t>
            </a:r>
          </a:p>
        </p:txBody>
      </p:sp>
      <p:sp>
        <p:nvSpPr>
          <p:cNvPr id="3" name="Content Placeholder 2"/>
          <p:cNvSpPr>
            <a:spLocks noGrp="1"/>
          </p:cNvSpPr>
          <p:nvPr>
            <p:ph sz="quarter" idx="10"/>
          </p:nvPr>
        </p:nvSpPr>
        <p:spPr/>
        <p:txBody>
          <a:bodyPr>
            <a:normAutofit fontScale="92500" lnSpcReduction="20000"/>
          </a:bodyPr>
          <a:lstStyle/>
          <a:p>
            <a:r>
              <a:rPr lang="en-US" dirty="0"/>
              <a:t>#</a:t>
            </a:r>
          </a:p>
          <a:p>
            <a:r>
              <a:rPr lang="en-US" dirty="0"/>
              <a:t># Cookbook Name:: apache</a:t>
            </a:r>
          </a:p>
          <a:p>
            <a:r>
              <a:rPr lang="en-US" dirty="0"/>
              <a:t># Recipe:: default</a:t>
            </a:r>
          </a:p>
          <a:p>
            <a:r>
              <a:rPr lang="en-US" dirty="0"/>
              <a:t>#</a:t>
            </a:r>
          </a:p>
          <a:p>
            <a:r>
              <a:rPr lang="en-US" dirty="0"/>
              <a:t># Copyright (c) 2015 The Authors, All Rights Reserved.</a:t>
            </a:r>
          </a:p>
          <a:p>
            <a:r>
              <a:rPr lang="en-US" dirty="0" err="1"/>
              <a:t>include_recipe</a:t>
            </a:r>
            <a:r>
              <a:rPr lang="en-US" dirty="0"/>
              <a:t> 'apache::install'</a:t>
            </a:r>
          </a:p>
          <a:p>
            <a:endParaRPr lang="en-US" dirty="0"/>
          </a:p>
          <a:p>
            <a:r>
              <a:rPr lang="en-US" dirty="0"/>
              <a:t>file '/</a:t>
            </a:r>
            <a:r>
              <a:rPr lang="en-US" dirty="0" err="1"/>
              <a:t>var</a:t>
            </a:r>
            <a:r>
              <a:rPr lang="en-US" dirty="0"/>
              <a:t>/www/html/</a:t>
            </a:r>
            <a:r>
              <a:rPr lang="en-US" dirty="0" err="1"/>
              <a:t>index.html</a:t>
            </a:r>
            <a:r>
              <a:rPr lang="en-US" dirty="0"/>
              <a:t>' do</a:t>
            </a:r>
          </a:p>
          <a:p>
            <a:r>
              <a:rPr lang="en-US" dirty="0"/>
              <a:t>  content '&lt;h1&gt;Welcome Home!&lt;/h1&gt;'</a:t>
            </a:r>
          </a:p>
          <a:p>
            <a:r>
              <a:rPr lang="en-US" dirty="0"/>
              <a:t>end</a:t>
            </a:r>
          </a:p>
          <a:p>
            <a:endParaRPr lang="en-US" dirty="0"/>
          </a:p>
          <a:p>
            <a:r>
              <a:rPr lang="en-US" dirty="0"/>
              <a:t>service '</a:t>
            </a:r>
            <a:r>
              <a:rPr lang="en-US" dirty="0" err="1"/>
              <a:t>httpd</a:t>
            </a:r>
            <a:r>
              <a:rPr lang="en-US" dirty="0"/>
              <a:t>' do</a:t>
            </a:r>
          </a:p>
          <a:p>
            <a:r>
              <a:rPr lang="en-US" dirty="0"/>
              <a:t>  action [:enable, :start]</a:t>
            </a:r>
          </a:p>
          <a:p>
            <a:r>
              <a:rPr lang="en-US" dirty="0"/>
              <a:t>end</a:t>
            </a:r>
          </a:p>
          <a:p>
            <a:endParaRPr lang="en-US" dirty="0"/>
          </a:p>
        </p:txBody>
      </p:sp>
      <p:sp>
        <p:nvSpPr>
          <p:cNvPr id="4" name="Text Placeholder 3"/>
          <p:cNvSpPr>
            <a:spLocks noGrp="1"/>
          </p:cNvSpPr>
          <p:nvPr>
            <p:ph type="body" sz="quarter" idx="11"/>
          </p:nvPr>
        </p:nvSpPr>
        <p:spPr/>
        <p:txBody>
          <a:bodyPr/>
          <a:lstStyle/>
          <a:p>
            <a:r>
              <a:rPr lang="en-US" dirty="0"/>
              <a:t>~/apache/recipes/</a:t>
            </a:r>
            <a:r>
              <a:rPr lang="en-US" dirty="0" err="1"/>
              <a:t>default.rb</a:t>
            </a:r>
            <a:endParaRPr lang="en-US" dirty="0"/>
          </a:p>
        </p:txBody>
      </p:sp>
      <p:sp>
        <p:nvSpPr>
          <p:cNvPr id="6" name="Text Placeholder 5"/>
          <p:cNvSpPr>
            <a:spLocks noGrp="1"/>
          </p:cNvSpPr>
          <p:nvPr>
            <p:ph type="body" sz="quarter" idx="13"/>
          </p:nvPr>
        </p:nvSpPr>
        <p:spPr>
          <a:xfrm>
            <a:off x="1135042" y="4119456"/>
            <a:ext cx="14404273" cy="587456"/>
          </a:xfrm>
        </p:spPr>
        <p:txBody>
          <a:bodyPr/>
          <a:lstStyle/>
          <a:p>
            <a:endParaRPr lang="en-US" dirty="0"/>
          </a:p>
        </p:txBody>
      </p:sp>
    </p:spTree>
    <p:extLst>
      <p:ext uri="{BB962C8B-B14F-4D97-AF65-F5344CB8AC3E}">
        <p14:creationId xmlns:p14="http://schemas.microsoft.com/office/powerpoint/2010/main" val="1336809990"/>
      </p:ext>
    </p:extLst>
  </p:cSld>
  <p:clrMapOvr>
    <a:masterClrMapping/>
  </p:clrMapOvr>
  <p:transition spd="med">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Refactor to Modular Recipes</a:t>
            </a:r>
          </a:p>
        </p:txBody>
      </p:sp>
      <p:sp>
        <p:nvSpPr>
          <p:cNvPr id="3" name="Content Placeholder 2"/>
          <p:cNvSpPr>
            <a:spLocks noGrp="1"/>
          </p:cNvSpPr>
          <p:nvPr>
            <p:ph sz="quarter" idx="11"/>
          </p:nvPr>
        </p:nvSpPr>
        <p:spPr/>
        <p:txBody>
          <a:bodyPr/>
          <a:lstStyle/>
          <a:p>
            <a:r>
              <a:rPr lang="en-US" dirty="0"/>
              <a:t>This is why we </a:t>
            </a:r>
            <a:r>
              <a:rPr lang="en-US" b="1" dirty="0"/>
              <a:t>can</a:t>
            </a:r>
            <a:r>
              <a:rPr lang="en-US" dirty="0"/>
              <a:t> have nice things!</a:t>
            </a:r>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Refactor the installation into a separate recipe</a:t>
            </a:r>
          </a:p>
          <a:p>
            <a:pPr marL="342900" indent="-342900">
              <a:buFont typeface="Wingdings" charset="2"/>
              <a:buChar char="q"/>
            </a:pPr>
            <a:r>
              <a:rPr lang="en-US" dirty="0"/>
              <a:t>Converge the cookbook and execute the tests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82617" flipH="1">
            <a:off x="12261414" y="6738463"/>
            <a:ext cx="4873752" cy="3436542"/>
          </a:xfrm>
          <a:prstGeom prst="rect">
            <a:avLst/>
          </a:prstGeom>
        </p:spPr>
      </p:pic>
      <p:sp>
        <p:nvSpPr>
          <p:cNvPr id="6" name="Arc 5"/>
          <p:cNvSpPr/>
          <p:nvPr/>
        </p:nvSpPr>
        <p:spPr>
          <a:xfrm rot="12130957">
            <a:off x="12363590" y="7319410"/>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9418320" y="6728496"/>
            <a:ext cx="3208274" cy="613933"/>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a:solidFill>
                  <a:schemeClr val="tx2"/>
                </a:solidFill>
              </a:rPr>
              <a:t>I see what you did there.</a:t>
            </a:r>
          </a:p>
        </p:txBody>
      </p:sp>
    </p:spTree>
    <p:extLst>
      <p:ext uri="{BB962C8B-B14F-4D97-AF65-F5344CB8AC3E}">
        <p14:creationId xmlns:p14="http://schemas.microsoft.com/office/powerpoint/2010/main" val="603315270"/>
      </p:ext>
    </p:extLst>
  </p:cSld>
  <p:clrMapOvr>
    <a:masterClrMapping/>
  </p:clrMapOvr>
  <p:transition spd="med">
    <p:fade/>
  </p:transition>
</p:sld>
</file>

<file path=ppt/theme/theme1.xml><?xml version="1.0" encoding="utf-8"?>
<a:theme xmlns:a="http://schemas.openxmlformats.org/drawingml/2006/main" name="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6921749B-AEB7-461B-845F-603CABD25259}">
  <ds:schemaRefs>
    <ds:schemaRef ds:uri="http://purl.org/dc/terms/"/>
    <ds:schemaRef ds:uri="http://schemas.openxmlformats.org/package/2006/metadata/core-properties"/>
    <ds:schemaRef ds:uri="http://purl.org/dc/elements/1.1/"/>
    <ds:schemaRef ds:uri="http://purl.org/dc/dcmitype/"/>
    <ds:schemaRef ds:uri="http://schemas.microsoft.com/office/infopath/2007/PartnerControls"/>
    <ds:schemaRef ds:uri="http://schemas.microsoft.com/office/2006/metadata/properties"/>
    <ds:schemaRef ds:uri="7bb5d761-a2ea-4873-95f7-7a6658fb3ef0"/>
    <ds:schemaRef ds:uri="http://schemas.microsoft.com/office/2006/documentManagement/types"/>
    <ds:schemaRef ds:uri="http://www.w3.org/XML/1998/namespace"/>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Template.potx</Template>
  <TotalTime>15379</TotalTime>
  <Words>61063</Words>
  <Application>Microsoft Office PowerPoint</Application>
  <PresentationFormat>Custom</PresentationFormat>
  <Paragraphs>6704</Paragraphs>
  <Slides>578</Slides>
  <Notes>536</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578</vt:i4>
      </vt:variant>
    </vt:vector>
  </HeadingPairs>
  <TitlesOfParts>
    <vt:vector size="584" baseType="lpstr">
      <vt:lpstr>ＭＳ Ｐゴシック</vt:lpstr>
      <vt:lpstr>Arial</vt:lpstr>
      <vt:lpstr>Courier New</vt:lpstr>
      <vt:lpstr>Wingdings</vt:lpstr>
      <vt:lpstr>Template</vt:lpstr>
      <vt:lpstr>Interaction</vt:lpstr>
      <vt:lpstr>Chef Intermediate</vt:lpstr>
      <vt:lpstr>Introduce Yourselves</vt:lpstr>
      <vt:lpstr>Expectations</vt:lpstr>
      <vt:lpstr>Expectations</vt:lpstr>
      <vt:lpstr>Group Exercises, Labs, and Discussion</vt:lpstr>
      <vt:lpstr>PowerPoint Presentation</vt:lpstr>
      <vt:lpstr>Pre-built Workstation</vt:lpstr>
      <vt:lpstr>Login to the Workstation</vt:lpstr>
      <vt:lpstr>Pre-built Workstation</vt:lpstr>
      <vt:lpstr>Discussion</vt:lpstr>
      <vt:lpstr>Q&amp;A</vt:lpstr>
      <vt:lpstr>PowerPoint Presentation</vt:lpstr>
      <vt:lpstr>Why Write Tests? Why is that Hard?</vt:lpstr>
      <vt:lpstr>Why Write Tests? Why is that Hard?</vt:lpstr>
      <vt:lpstr>Current Cookbook Development Workflow</vt:lpstr>
      <vt:lpstr>Current Cookbook Development Workflow</vt:lpstr>
      <vt:lpstr>Current Cookbook Development Workflow</vt:lpstr>
      <vt:lpstr>Risk</vt:lpstr>
      <vt:lpstr>PowerPoint Presentation</vt:lpstr>
      <vt:lpstr>PowerPoint Presentation</vt:lpstr>
      <vt:lpstr>Discussion</vt:lpstr>
      <vt:lpstr>Why Write Tests? Why is that Hard?</vt:lpstr>
      <vt:lpstr>Another Language</vt:lpstr>
      <vt:lpstr>Another Workflow</vt:lpstr>
      <vt:lpstr>Discussion</vt:lpstr>
      <vt:lpstr>Why Write Tests? Why is that Hard?</vt:lpstr>
      <vt:lpstr>Q&amp;A</vt:lpstr>
      <vt:lpstr>PowerPoint Presentation</vt:lpstr>
      <vt:lpstr>Writing a Test First</vt:lpstr>
      <vt:lpstr>Test Driven Development</vt:lpstr>
      <vt:lpstr>Behavior Driven Development (BDD)</vt:lpstr>
      <vt:lpstr>TDD and BDD</vt:lpstr>
      <vt:lpstr>Objectives</vt:lpstr>
      <vt:lpstr>Building a Web Server</vt:lpstr>
      <vt:lpstr>Defining Scenarios</vt:lpstr>
      <vt:lpstr>The Why Stack?</vt:lpstr>
      <vt:lpstr>Scenario: Potential User Visits Website</vt:lpstr>
      <vt:lpstr>Build a Reliable Cookbook</vt:lpstr>
      <vt:lpstr>Let's Start this Journey in the Home Directory</vt:lpstr>
      <vt:lpstr>View the Tests in the Generated Cookbook</vt:lpstr>
      <vt:lpstr>Build a Reliable Cookbook</vt:lpstr>
      <vt:lpstr>RSpec and InSpec</vt:lpstr>
      <vt:lpstr>Auto-generated Spec File in Cookbook</vt:lpstr>
      <vt:lpstr>Where do Tests Live?</vt:lpstr>
      <vt:lpstr>Where do Tests Live?</vt:lpstr>
      <vt:lpstr>Components of a InSpec Example</vt:lpstr>
      <vt:lpstr>Components of a InSpec Example</vt:lpstr>
      <vt:lpstr>Remove the Test for the root User</vt:lpstr>
      <vt:lpstr>Update the Test for Port 80</vt:lpstr>
      <vt:lpstr>Add a Test to Validate a Working Website</vt:lpstr>
      <vt:lpstr>Build a Reliable Cookbook</vt:lpstr>
      <vt:lpstr>Move into the Cookbook Directory</vt:lpstr>
      <vt:lpstr>Review the Existing Kitchen Configuration</vt:lpstr>
      <vt:lpstr>The Kitchen Driver</vt:lpstr>
      <vt:lpstr>The Kitchen Provisioner</vt:lpstr>
      <vt:lpstr>The Kitchen Verifier</vt:lpstr>
      <vt:lpstr>The Kitchen Platforms</vt:lpstr>
      <vt:lpstr>The Kitchen Suites</vt:lpstr>
      <vt:lpstr>The Kitchen Suites' Run List</vt:lpstr>
      <vt:lpstr>The Kitchen Suites' Tests</vt:lpstr>
      <vt:lpstr>Remove Settings from the Kitchen Configuration</vt:lpstr>
      <vt:lpstr>Add Settings to the Kitchen Configuration</vt:lpstr>
      <vt:lpstr>Kitchen List</vt:lpstr>
      <vt:lpstr>View the Test Matrix for Test Kitchen</vt:lpstr>
      <vt:lpstr>Kitchen Create</vt:lpstr>
      <vt:lpstr>Kitchen Converge</vt:lpstr>
      <vt:lpstr>Kitchen Verify</vt:lpstr>
      <vt:lpstr>Create the Virtual Instance</vt:lpstr>
      <vt:lpstr>Inspect the Virtual Instance</vt:lpstr>
      <vt:lpstr>Exit the Virtual Instance</vt:lpstr>
      <vt:lpstr>Converge the Virtual Instance</vt:lpstr>
      <vt:lpstr>Execute the Tests Against the Virtual Instance</vt:lpstr>
      <vt:lpstr>Understanding the Failure Message</vt:lpstr>
      <vt:lpstr>Examine Failure #1</vt:lpstr>
      <vt:lpstr>Examine the Test Summary</vt:lpstr>
      <vt:lpstr>Build a Reliable Cookbook</vt:lpstr>
      <vt:lpstr>Write the Default Recipe for the Cookbook</vt:lpstr>
      <vt:lpstr>Re-Converge the Virtual Instance</vt:lpstr>
      <vt:lpstr>Build a Reliable Cookbook</vt:lpstr>
      <vt:lpstr>Re-Verify the Virtual Instance</vt:lpstr>
      <vt:lpstr>Build a Reliable Cookbook</vt:lpstr>
      <vt:lpstr>Discussion</vt:lpstr>
      <vt:lpstr>Q&amp;A</vt:lpstr>
      <vt:lpstr>PowerPoint Presentation</vt:lpstr>
      <vt:lpstr>PowerPoint Presentation</vt:lpstr>
      <vt:lpstr>Refactoring Cookbooks with Tests</vt:lpstr>
      <vt:lpstr>Test Driven Development</vt:lpstr>
      <vt:lpstr>Objectives</vt:lpstr>
      <vt:lpstr>Modular Cookbook Recipes</vt:lpstr>
      <vt:lpstr>include_recipe</vt:lpstr>
      <vt:lpstr>Recipe Organization</vt:lpstr>
      <vt:lpstr>Refactor to Modular Recipes</vt:lpstr>
      <vt:lpstr>Ask Chef About Generating a Recipe</vt:lpstr>
      <vt:lpstr>Generate an Install Recipe</vt:lpstr>
      <vt:lpstr>Removing the Generated Test File</vt:lpstr>
      <vt:lpstr>Write the Install Recipe</vt:lpstr>
      <vt:lpstr>Remove the Resource from the Default Recipe</vt:lpstr>
      <vt:lpstr>Include the Install Recipe</vt:lpstr>
      <vt:lpstr>Refactor to Modular Recipes</vt:lpstr>
      <vt:lpstr>Re-Converge the Test Instance</vt:lpstr>
      <vt:lpstr>Re-Verify the Test Instance</vt:lpstr>
      <vt:lpstr>Refactor to Modular Recipes</vt:lpstr>
      <vt:lpstr>The Configuration</vt:lpstr>
      <vt:lpstr>Generate a Service Recipe</vt:lpstr>
      <vt:lpstr>Remove the Generated Test File</vt:lpstr>
      <vt:lpstr>Write the Configuration Recipe</vt:lpstr>
      <vt:lpstr>Remove the Resource from the Default Recipe</vt:lpstr>
      <vt:lpstr>Include the Configuration Recipe</vt:lpstr>
      <vt:lpstr>Re-Converge the Test Instance</vt:lpstr>
      <vt:lpstr>Re-Verify the Test Instance</vt:lpstr>
      <vt:lpstr>The Configuration</vt:lpstr>
      <vt:lpstr>The Service</vt:lpstr>
      <vt:lpstr>Generate a Service Recipe</vt:lpstr>
      <vt:lpstr>Remove the Generated Test File</vt:lpstr>
      <vt:lpstr>Write the Services Recipe</vt:lpstr>
      <vt:lpstr>Remove the Resource from the Default Recipe</vt:lpstr>
      <vt:lpstr>Remove the Resource from the Default Recipe</vt:lpstr>
      <vt:lpstr>Re-Converge the Test Instance</vt:lpstr>
      <vt:lpstr>Re-Verify the Test Instance</vt:lpstr>
      <vt:lpstr>The Service</vt:lpstr>
      <vt:lpstr>Do Our Tests Really Work?</vt:lpstr>
      <vt:lpstr>Heckling Your Code</vt:lpstr>
      <vt:lpstr>Heckle That Code</vt:lpstr>
      <vt:lpstr>Comment Out Key Code Within the Default Recipe</vt:lpstr>
      <vt:lpstr>Heckle That Code</vt:lpstr>
      <vt:lpstr>Re-Converge the Test Instance</vt:lpstr>
      <vt:lpstr>Re-Verify the Test Instance</vt:lpstr>
      <vt:lpstr>Kitchen Converge &amp; Verify</vt:lpstr>
      <vt:lpstr>Kitchen Destroy</vt:lpstr>
      <vt:lpstr>Kitchen Test</vt:lpstr>
      <vt:lpstr>Kitchen Test</vt:lpstr>
      <vt:lpstr>Test the Cookbook Against a New Instance</vt:lpstr>
      <vt:lpstr>PowerPoint Presentation</vt:lpstr>
      <vt:lpstr>Heckle That Code</vt:lpstr>
      <vt:lpstr>Discussion</vt:lpstr>
      <vt:lpstr>Q&amp;A</vt:lpstr>
      <vt:lpstr>PowerPoint Presentation</vt:lpstr>
      <vt:lpstr>PowerPoint Presentation</vt:lpstr>
      <vt:lpstr>Faster Feedback with Unit Testing</vt:lpstr>
      <vt:lpstr>Slower Feedback Cycle</vt:lpstr>
      <vt:lpstr>Objectives</vt:lpstr>
      <vt:lpstr>External Dependencies</vt:lpstr>
      <vt:lpstr>PowerPoint Presentation</vt:lpstr>
      <vt:lpstr>Resource Collection</vt:lpstr>
      <vt:lpstr>RSpec and ChefSpec</vt:lpstr>
      <vt:lpstr>Test Kitchen versus ChefSpec</vt:lpstr>
      <vt:lpstr>Faster Feedback While Developing Cookbooks</vt:lpstr>
      <vt:lpstr>View the Spec Directory</vt:lpstr>
      <vt:lpstr>View the Test for the Default Recipe</vt:lpstr>
      <vt:lpstr>View the Test for the Default Recipe</vt:lpstr>
      <vt:lpstr>View the Test for the Default Recipe</vt:lpstr>
      <vt:lpstr>View the Test for the Default Recipe</vt:lpstr>
      <vt:lpstr>Execute the Test for the Default Recipe</vt:lpstr>
      <vt:lpstr>Faster Feedback While Developing Cookbooks</vt:lpstr>
      <vt:lpstr>These are the Three Things to Test</vt:lpstr>
      <vt:lpstr>Update the ChefSpec Platform</vt:lpstr>
      <vt:lpstr>Create a Pending Test</vt:lpstr>
      <vt:lpstr>Execute the Tests to See the Pending Tests</vt:lpstr>
      <vt:lpstr>Execute the Tests to See the Pending Tests</vt:lpstr>
      <vt:lpstr>View the Results to See the Pending Tests</vt:lpstr>
      <vt:lpstr>Faster Feedback While Developing Cookbooks</vt:lpstr>
      <vt:lpstr>ChefSpec Documentation</vt:lpstr>
      <vt:lpstr>Write the Test that Verifies the Include Recipe</vt:lpstr>
      <vt:lpstr>Execute the Tests to See the Failure</vt:lpstr>
      <vt:lpstr>Faster Feedback While Developing Cookbooks</vt:lpstr>
      <vt:lpstr>Uncomment the Include Recipe</vt:lpstr>
      <vt:lpstr>Execute the Tests to See it Pass</vt:lpstr>
      <vt:lpstr>Faster Feedback While Developing Cookbooks</vt:lpstr>
      <vt:lpstr>Continue with Mutation Testing</vt:lpstr>
      <vt:lpstr>Comment the Include Recipe</vt:lpstr>
      <vt:lpstr>Write the Test that Verifies the Include Recipe</vt:lpstr>
      <vt:lpstr>Execute the Tests to See it Fail</vt:lpstr>
      <vt:lpstr>Uncomment the Include Recipe</vt:lpstr>
      <vt:lpstr>Execute the Tests to See it Pass</vt:lpstr>
      <vt:lpstr>Comment the Include Recipe</vt:lpstr>
      <vt:lpstr>Write the Test that Verifies the Include Recipe</vt:lpstr>
      <vt:lpstr>Execute the Tests to See it Fail</vt:lpstr>
      <vt:lpstr>Uncomment the Include Recipe</vt:lpstr>
      <vt:lpstr>Execute the Tests to See it Pass</vt:lpstr>
      <vt:lpstr>Continue with Mutation Testing</vt:lpstr>
      <vt:lpstr>Discussion</vt:lpstr>
      <vt:lpstr>Q&amp;A</vt:lpstr>
      <vt:lpstr>PowerPoint Presentation</vt:lpstr>
      <vt:lpstr>PowerPoint Presentation</vt:lpstr>
      <vt:lpstr>Testing Resources in Recipes</vt:lpstr>
      <vt:lpstr>Objectives</vt:lpstr>
      <vt:lpstr>Testing Remaining Resources</vt:lpstr>
      <vt:lpstr>Generated Recipes Also Generate Specs</vt:lpstr>
      <vt:lpstr>Execute the Install Specification</vt:lpstr>
      <vt:lpstr>Update the ChefSpec Platform</vt:lpstr>
      <vt:lpstr>Add a Pending Test to Verify the Package</vt:lpstr>
      <vt:lpstr>ChefSpec Documentation</vt:lpstr>
      <vt:lpstr>Write the Test to Verify the Package</vt:lpstr>
      <vt:lpstr>Write the Test to Verify the Package</vt:lpstr>
      <vt:lpstr>Execute the Test to See it Pass</vt:lpstr>
      <vt:lpstr>Testing Remaining Resources</vt:lpstr>
      <vt:lpstr>It's Quiet. Too Quiet.</vt:lpstr>
      <vt:lpstr>Comment Out the Resource</vt:lpstr>
      <vt:lpstr>Execute the Test to See it Fail</vt:lpstr>
      <vt:lpstr>Uncomment Out the Resource</vt:lpstr>
      <vt:lpstr>Execute the Test to See it Pass</vt:lpstr>
      <vt:lpstr>Testing Remaining Resources</vt:lpstr>
      <vt:lpstr>Test the Remaining Recipes</vt:lpstr>
      <vt:lpstr>Update the ChefSpec Platform</vt:lpstr>
      <vt:lpstr>Write the Tests to Verify the Service</vt:lpstr>
      <vt:lpstr>Execute the Tests to See it Pass</vt:lpstr>
      <vt:lpstr>Test the Remaining Recipes</vt:lpstr>
      <vt:lpstr>Update the ChefSpec Platform</vt:lpstr>
      <vt:lpstr>Write the Tests to Verify the Service</vt:lpstr>
      <vt:lpstr>rspec</vt:lpstr>
      <vt:lpstr>Execute All the Tests in the Spec Directory</vt:lpstr>
      <vt:lpstr>Discussion</vt:lpstr>
      <vt:lpstr>Q&amp;A</vt:lpstr>
      <vt:lpstr>PowerPoint Presentation</vt:lpstr>
      <vt:lpstr>PowerPoint Presentation</vt:lpstr>
      <vt:lpstr>Testing While Refactoring to Attributes</vt:lpstr>
      <vt:lpstr>Objectives</vt:lpstr>
      <vt:lpstr>Modular Cookbook Recipes</vt:lpstr>
      <vt:lpstr>Modular Cookbook Recipes</vt:lpstr>
      <vt:lpstr>The Node Object</vt:lpstr>
      <vt:lpstr>Refactor to Use Attributes</vt:lpstr>
      <vt:lpstr>Replace the Value with a Node Attribute</vt:lpstr>
      <vt:lpstr>Refactor to Use Attributes</vt:lpstr>
      <vt:lpstr>Execute the Tests to See it Fail</vt:lpstr>
      <vt:lpstr>Refactor to Use Attributes</vt:lpstr>
      <vt:lpstr>Ask Chef How to Generate an Attributes File</vt:lpstr>
      <vt:lpstr>Use Chef to Generate a Default Attributes File</vt:lpstr>
      <vt:lpstr>View the Attributes File Generated</vt:lpstr>
      <vt:lpstr>Add the Default Node Attribute</vt:lpstr>
      <vt:lpstr>Refactor to Use Attributes</vt:lpstr>
      <vt:lpstr>Execute the Tests to See it Pass</vt:lpstr>
      <vt:lpstr>Refactor to Use Attributes</vt:lpstr>
      <vt:lpstr>What if We Made a Typo?</vt:lpstr>
      <vt:lpstr>Typos Like This One Will Waste Time</vt:lpstr>
      <vt:lpstr>Mental Model vs Actual Model</vt:lpstr>
      <vt:lpstr>Pry a Debugger</vt:lpstr>
      <vt:lpstr>Setup a Break Point</vt:lpstr>
      <vt:lpstr>Create a Typo in the Defined Attribute</vt:lpstr>
      <vt:lpstr>Add a Break Point in the Recipe</vt:lpstr>
      <vt:lpstr>Setup a Break Point</vt:lpstr>
      <vt:lpstr>Execute the Test to Initiate Pry</vt:lpstr>
      <vt:lpstr>Pry Provides an Interactive Prompt</vt:lpstr>
      <vt:lpstr>Ask Pry for Help</vt:lpstr>
      <vt:lpstr>Execute Any Code As You Would in a Recipe</vt:lpstr>
      <vt:lpstr>Explore the Different Node Attributes</vt:lpstr>
      <vt:lpstr>Halt the Execution of the Test Immediately</vt:lpstr>
      <vt:lpstr>Setup a Break Point</vt:lpstr>
      <vt:lpstr>Remove the Break Point from the Recipe</vt:lpstr>
      <vt:lpstr>Fix the Change in the Attributes</vt:lpstr>
      <vt:lpstr>Setup a Break Point</vt:lpstr>
      <vt:lpstr>Refactor Remaining Resources</vt:lpstr>
      <vt:lpstr>Update the Recipe to use the Node Attribute</vt:lpstr>
      <vt:lpstr>Execute the Tests to See it Fail</vt:lpstr>
      <vt:lpstr>Add the Default Node Attribute</vt:lpstr>
      <vt:lpstr>Execute the Tests to See it Pass</vt:lpstr>
      <vt:lpstr>Update the Recipe to use the Node Attribute</vt:lpstr>
      <vt:lpstr>Execute the Tests to See it Fail</vt:lpstr>
      <vt:lpstr>Add the Default Node Attribute</vt:lpstr>
      <vt:lpstr>Execute the Tests to See it Pass</vt:lpstr>
      <vt:lpstr>Refactor Remaining Resources</vt:lpstr>
      <vt:lpstr>Discussion</vt:lpstr>
      <vt:lpstr>Q&amp;A</vt:lpstr>
      <vt:lpstr>PowerPoint Presentation</vt:lpstr>
      <vt:lpstr>PowerPoint Presentation</vt:lpstr>
      <vt:lpstr>Testing While Refactoring to Multiple Platforms</vt:lpstr>
      <vt:lpstr>Objectives</vt:lpstr>
      <vt:lpstr>Node Platform in ChefSpec</vt:lpstr>
      <vt:lpstr>Add a Break Point to the Default Recipe</vt:lpstr>
      <vt:lpstr>Execute the Tests to Initiate Pry</vt:lpstr>
      <vt:lpstr>Query the Node Object's Platform</vt:lpstr>
      <vt:lpstr>Fauxhai</vt:lpstr>
      <vt:lpstr>Immediately Exit the Execution</vt:lpstr>
      <vt:lpstr>Node Platform in ChefSpec</vt:lpstr>
      <vt:lpstr>Remove the Break Point from the Recipe</vt:lpstr>
      <vt:lpstr>Node Platform in ChefSpec</vt:lpstr>
      <vt:lpstr>Support for CentOS &amp; Ubuntu</vt:lpstr>
      <vt:lpstr>Add a Second Context for Another Platform</vt:lpstr>
      <vt:lpstr>Support for CentOS &amp; Ubuntu</vt:lpstr>
      <vt:lpstr>Execute the Tests to See it Fail</vt:lpstr>
      <vt:lpstr>Support for CentOS &amp; Ubuntu</vt:lpstr>
      <vt:lpstr>Switching on Node Platform</vt:lpstr>
      <vt:lpstr>Update the Attributes to Support Platforms</vt:lpstr>
      <vt:lpstr>Support for CentOS &amp; Ubuntu</vt:lpstr>
      <vt:lpstr>Execute the Tests to See it Pass</vt:lpstr>
      <vt:lpstr>Support for CentOS &amp; Ubuntu</vt:lpstr>
      <vt:lpstr>Support for CentOS &amp; Ubuntu</vt:lpstr>
      <vt:lpstr>Add a Second Context for Another Platform</vt:lpstr>
      <vt:lpstr>Execute the Tests to See it Fail</vt:lpstr>
      <vt:lpstr>Update the Attribute to Support Platforms</vt:lpstr>
      <vt:lpstr>Execute the Tests to See it Pass</vt:lpstr>
      <vt:lpstr>Support for CentOS &amp; Ubuntu</vt:lpstr>
      <vt:lpstr>Support for CentOS &amp; Ubuntu</vt:lpstr>
      <vt:lpstr>Add a Second Context for Another Platform</vt:lpstr>
      <vt:lpstr>Execute the Tests to See it Pass</vt:lpstr>
      <vt:lpstr>Update the Attribute to Support Platforms</vt:lpstr>
      <vt:lpstr>Execute the Tests to See it Pass</vt:lpstr>
      <vt:lpstr>Heckle the code</vt:lpstr>
      <vt:lpstr>Execute the Tests to See it Pass</vt:lpstr>
      <vt:lpstr>Update the Attributes</vt:lpstr>
      <vt:lpstr>Execute the Tests to See them Pass</vt:lpstr>
      <vt:lpstr>Support for CentOS &amp; Ubuntu</vt:lpstr>
      <vt:lpstr>What About an Integration Test</vt:lpstr>
      <vt:lpstr>Integration Test with Ubuntu</vt:lpstr>
      <vt:lpstr>Add a New Platform to the Kitchen Configuration</vt:lpstr>
      <vt:lpstr>Verify the New Instance is Present</vt:lpstr>
      <vt:lpstr>Integration Test with Ubuntu</vt:lpstr>
      <vt:lpstr>Execute the Tests for All Platforms</vt:lpstr>
      <vt:lpstr>Integration Test with Ubuntu</vt:lpstr>
      <vt:lpstr>Discussion</vt:lpstr>
      <vt:lpstr>Q&amp;A</vt:lpstr>
      <vt:lpstr>PowerPoint Presentation</vt:lpstr>
      <vt:lpstr>PowerPoint Presentation</vt:lpstr>
      <vt:lpstr>Approaches to Extending Resources</vt:lpstr>
      <vt:lpstr>Objectives</vt:lpstr>
      <vt:lpstr>Approaches to Extending Resources</vt:lpstr>
      <vt:lpstr>Defining Each Approach</vt:lpstr>
      <vt:lpstr>PowerPoint Presentation</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Approaches to Extending Resources</vt:lpstr>
      <vt:lpstr>Discussion</vt:lpstr>
      <vt:lpstr>Q&amp;A</vt:lpstr>
      <vt:lpstr>PowerPoint Presentation</vt:lpstr>
      <vt:lpstr>Why Use Custom Resources</vt:lpstr>
      <vt:lpstr>Objectives</vt:lpstr>
      <vt:lpstr>Evaluation Before Pursuit</vt:lpstr>
      <vt:lpstr>Software Quality Standards</vt:lpstr>
      <vt:lpstr>Software Quality Standards</vt:lpstr>
      <vt:lpstr>Software Quality Standards</vt:lpstr>
      <vt:lpstr>Software Quality Standards</vt:lpstr>
      <vt:lpstr>Software Quality Standards</vt:lpstr>
      <vt:lpstr>Software Quality Standards</vt:lpstr>
      <vt:lpstr>Software Quality Standards</vt:lpstr>
      <vt:lpstr>Software Quality Standards</vt:lpstr>
      <vt:lpstr>Examine the Code Sample</vt:lpstr>
      <vt:lpstr>Resource Implementation v Custom Resource</vt:lpstr>
      <vt:lpstr>Resource Implementation v Custom Resource</vt:lpstr>
      <vt:lpstr>Resource Implementation v Custom Resource</vt:lpstr>
      <vt:lpstr>Resource Implementation v Custom Resource</vt:lpstr>
      <vt:lpstr>Resource Implementation v Custom Resource</vt:lpstr>
      <vt:lpstr>Resource Implementation v Custom Resource</vt:lpstr>
      <vt:lpstr>Evaluation Before Pursuit</vt:lpstr>
      <vt:lpstr>Discussion</vt:lpstr>
      <vt:lpstr>Q&amp;A</vt:lpstr>
      <vt:lpstr>PowerPoint Presentation</vt:lpstr>
      <vt:lpstr>Creating a Custom Resource</vt:lpstr>
      <vt:lpstr>Objectives</vt:lpstr>
      <vt:lpstr>Review the Cookbook</vt:lpstr>
      <vt:lpstr>Move in the apache cookbook</vt:lpstr>
      <vt:lpstr>Add the Changed Files to Staging</vt:lpstr>
      <vt:lpstr>Commit the Staged Changes</vt:lpstr>
      <vt:lpstr>Change Git Branches</vt:lpstr>
      <vt:lpstr>Review the Cookbook</vt:lpstr>
      <vt:lpstr>Reviewing the Existing Integration Tests</vt:lpstr>
      <vt:lpstr>Executing the Existing Integration Tests</vt:lpstr>
      <vt:lpstr>Review the Cookbook</vt:lpstr>
      <vt:lpstr>Reviewing the Existing Unit Tests</vt:lpstr>
      <vt:lpstr>Reviewing the Existing Unit Tests</vt:lpstr>
      <vt:lpstr>Reviewing the Existing Unit Tests</vt:lpstr>
      <vt:lpstr>Reviewing the Existing Unit Tests</vt:lpstr>
      <vt:lpstr>Reviewing the Existing Unit Tests</vt:lpstr>
      <vt:lpstr>Executing the Existing Unit Tests</vt:lpstr>
      <vt:lpstr>Review the Cookbook</vt:lpstr>
      <vt:lpstr>Reviewing the Default Recipe</vt:lpstr>
      <vt:lpstr>Reviewing the Default Recipe</vt:lpstr>
      <vt:lpstr>Reviewing the Default Recipe</vt:lpstr>
      <vt:lpstr>Review the Cookbook</vt:lpstr>
      <vt:lpstr>Creating a Custom Resource</vt:lpstr>
      <vt:lpstr>Generating a Custom Resource</vt:lpstr>
      <vt:lpstr>Defining the Create Action</vt:lpstr>
      <vt:lpstr>Implementing the Create Action</vt:lpstr>
      <vt:lpstr>Refactoring the Default Recipe</vt:lpstr>
      <vt:lpstr>Refactoring the Default Recipe</vt:lpstr>
      <vt:lpstr>Adding the New Custom Resource</vt:lpstr>
      <vt:lpstr>Executing the Unit Tests</vt:lpstr>
      <vt:lpstr>Resource Collection</vt:lpstr>
      <vt:lpstr>A Sub-Resource Collection</vt:lpstr>
      <vt:lpstr>Updating the Unit Tests to Verify Custom Resource</vt:lpstr>
      <vt:lpstr>Executing the Unit Tests</vt:lpstr>
      <vt:lpstr>Converging the Test Instance</vt:lpstr>
      <vt:lpstr>Verifying the Test Instance</vt:lpstr>
      <vt:lpstr>Run a Complete Test on the Test Instance</vt:lpstr>
      <vt:lpstr>Creating a Custom Resource</vt:lpstr>
      <vt:lpstr>Resource Properties</vt:lpstr>
      <vt:lpstr>Resource Properties</vt:lpstr>
      <vt:lpstr>Defining a Property to Manage the site_name</vt:lpstr>
      <vt:lpstr>Updating the Action to use the Property</vt:lpstr>
      <vt:lpstr>Updating the Resource to use the Property</vt:lpstr>
      <vt:lpstr>Executing the Unit Tests</vt:lpstr>
      <vt:lpstr>Converging and Verifying the Test Instance</vt:lpstr>
      <vt:lpstr>Creating a Custom Resource</vt:lpstr>
      <vt:lpstr>apache_vhost - site_port Property</vt:lpstr>
      <vt:lpstr>Defining a Property to Manage the site_port</vt:lpstr>
      <vt:lpstr>Updating the Resource to use the Property</vt:lpstr>
      <vt:lpstr>Executing the Unit Tests</vt:lpstr>
      <vt:lpstr>Converging and Verifying the Test Instance</vt:lpstr>
      <vt:lpstr>apache_vhost - site_port Property</vt:lpstr>
      <vt:lpstr>Remove the Welcome Site</vt:lpstr>
      <vt:lpstr>apache_vhost Remove Action</vt:lpstr>
      <vt:lpstr>Defining the Resource's Remove Action</vt:lpstr>
      <vt:lpstr>Adding the Resource with Remove Action to the Recipe</vt:lpstr>
      <vt:lpstr>apache_vhost Remove Action</vt:lpstr>
      <vt:lpstr>apache_vhost Remove Action</vt:lpstr>
      <vt:lpstr>Adding the Resource to create the users site</vt:lpstr>
      <vt:lpstr>Removing the Un-needed Unit Test Expectation </vt:lpstr>
      <vt:lpstr>Adding Expectations for the users Site</vt:lpstr>
      <vt:lpstr>Executing the Unit Test Suite</vt:lpstr>
      <vt:lpstr>Updating the Expectation for the users Site</vt:lpstr>
      <vt:lpstr>Converging and Verifying the Test Instance</vt:lpstr>
      <vt:lpstr>apache_vhost Remove Action</vt:lpstr>
      <vt:lpstr>Discussion</vt:lpstr>
      <vt:lpstr>Q&amp;A</vt:lpstr>
      <vt:lpstr>PowerPoint Presentation</vt:lpstr>
      <vt:lpstr>Refining a Custom Resource</vt:lpstr>
      <vt:lpstr>Objectives</vt:lpstr>
      <vt:lpstr>Refactoring the Resources</vt:lpstr>
      <vt:lpstr>Selecting a Default Action</vt:lpstr>
      <vt:lpstr>The First Action is the Default</vt:lpstr>
      <vt:lpstr>Defining a Default Action for the Resource</vt:lpstr>
      <vt:lpstr>Removing the Default Action for Resources</vt:lpstr>
      <vt:lpstr>Executing the Unit Test Suite</vt:lpstr>
      <vt:lpstr>Converging and Verifying the Test Instance</vt:lpstr>
      <vt:lpstr>Refactoring the Resources</vt:lpstr>
      <vt:lpstr>Clarity in the Custom Resource</vt:lpstr>
      <vt:lpstr>Tying the Resource Name to the Property</vt:lpstr>
      <vt:lpstr>Removing the site_name Property</vt:lpstr>
      <vt:lpstr>Removing the site_name Property</vt:lpstr>
      <vt:lpstr>Executing the Unit Test Suite</vt:lpstr>
      <vt:lpstr>Converging and Verifying the Test Instance</vt:lpstr>
      <vt:lpstr>Refactoring the Resources</vt:lpstr>
      <vt:lpstr>Setting Default Values for Properties</vt:lpstr>
      <vt:lpstr>Setting a Default Value for the Property</vt:lpstr>
      <vt:lpstr>Removing the site_port Property</vt:lpstr>
      <vt:lpstr>Executing the Unit Test Suite</vt:lpstr>
      <vt:lpstr>Converging and Verifying the Test Instance</vt:lpstr>
      <vt:lpstr>Refactoring the Resources</vt:lpstr>
      <vt:lpstr>Resource Notifications</vt:lpstr>
      <vt:lpstr>Removing the Notification from the Resource</vt:lpstr>
      <vt:lpstr>Adding the Notification to the Resources</vt:lpstr>
      <vt:lpstr>Adding the Notification to the Resources</vt:lpstr>
      <vt:lpstr>Executing the Unit Test Suite</vt:lpstr>
      <vt:lpstr>Converging and Verifying the Test Instance</vt:lpstr>
      <vt:lpstr>Refactoring the Resources</vt:lpstr>
      <vt:lpstr>Q&amp;A</vt:lpstr>
      <vt:lpstr>PowerPoint Presentation</vt:lpstr>
      <vt:lpstr>Ohai</vt:lpstr>
      <vt:lpstr>Objectives</vt:lpstr>
      <vt:lpstr>Ohai</vt:lpstr>
      <vt:lpstr>Exploring Ohai</vt:lpstr>
      <vt:lpstr>All About The System </vt:lpstr>
      <vt:lpstr>Running Ohai to Show All Attributes</vt:lpstr>
      <vt:lpstr>Running Ohai to Show the IP Address</vt:lpstr>
      <vt:lpstr>Running Ohai to Show the Hostname</vt:lpstr>
      <vt:lpstr>Running Ohai to Show the Memory</vt:lpstr>
      <vt:lpstr>Running Ohai to Show the Total Memory</vt:lpstr>
      <vt:lpstr>Running Ohai to Show the CPU</vt:lpstr>
      <vt:lpstr>Running Ohai to Show the First CPU</vt:lpstr>
      <vt:lpstr>Running Ohai to Show the First CPU Mhz</vt:lpstr>
      <vt:lpstr>Ohai is Composed of Plugins</vt:lpstr>
      <vt:lpstr>Custom Ohai Plugins</vt:lpstr>
      <vt:lpstr>Exploring Ohai</vt:lpstr>
      <vt:lpstr>chef-client</vt:lpstr>
      <vt:lpstr>The Anatomy of a chef-client Run</vt:lpstr>
      <vt:lpstr>Running Ohai in Code</vt:lpstr>
      <vt:lpstr>Exploring Ohai</vt:lpstr>
      <vt:lpstr>Node Attributes</vt:lpstr>
      <vt:lpstr>Viewing Attribute Precedence as a Table</vt:lpstr>
      <vt:lpstr>Exploring Ohai</vt:lpstr>
      <vt:lpstr>Discussion</vt:lpstr>
      <vt:lpstr>Q&amp;A</vt:lpstr>
      <vt:lpstr>PowerPoint Presentation</vt:lpstr>
      <vt:lpstr>Ohai Plugins</vt:lpstr>
      <vt:lpstr>Ohai is Composed of Plugins</vt:lpstr>
      <vt:lpstr>Objectives</vt:lpstr>
      <vt:lpstr>Reviewing the Ohai Gem</vt:lpstr>
      <vt:lpstr>Ohai is Ruby Gem</vt:lpstr>
      <vt:lpstr>Searching for a Gem on Rubygems</vt:lpstr>
      <vt:lpstr>Searching for a Gem on Rubygems</vt:lpstr>
      <vt:lpstr>Searching for a Gem on Rubygems</vt:lpstr>
      <vt:lpstr>Returning to the Home Directory</vt:lpstr>
      <vt:lpstr>Cloning the Ohai Library</vt:lpstr>
      <vt:lpstr>Viewing the Contents of the Project</vt:lpstr>
      <vt:lpstr>Viewing the README</vt:lpstr>
      <vt:lpstr>Viewing the Gem Specification</vt:lpstr>
      <vt:lpstr>Viewing the lib Directory</vt:lpstr>
      <vt:lpstr>Viewing the ohai.rb file in the lib Directory</vt:lpstr>
      <vt:lpstr>Viewing the plugins directory</vt:lpstr>
      <vt:lpstr>Reviewing the Ohai Gem</vt:lpstr>
      <vt:lpstr>Recent Major Ohai Releases</vt:lpstr>
      <vt:lpstr>Focus on Ohai 7</vt:lpstr>
      <vt:lpstr>Viewing the Languages Plugin</vt:lpstr>
      <vt:lpstr>Viewing the Languages Plugin</vt:lpstr>
      <vt:lpstr>Viewing the Language Plugin</vt:lpstr>
      <vt:lpstr>Hash</vt:lpstr>
      <vt:lpstr>Mash</vt:lpstr>
      <vt:lpstr>Reviewing the Ohai Gem</vt:lpstr>
      <vt:lpstr>Viewing the Python plugin</vt:lpstr>
      <vt:lpstr>Viewing the Python plugin</vt:lpstr>
      <vt:lpstr>collect_data for a specific Platform</vt:lpstr>
      <vt:lpstr>Reviewing the Ohai Gem</vt:lpstr>
      <vt:lpstr>Discussion</vt:lpstr>
      <vt:lpstr>Q&amp;A</vt:lpstr>
      <vt:lpstr>PowerPoint Presentation</vt:lpstr>
      <vt:lpstr>Creating Ohai Plugins</vt:lpstr>
      <vt:lpstr>Objectives</vt:lpstr>
      <vt:lpstr>Creating an Ohai Plugin</vt:lpstr>
      <vt:lpstr>Installing the chefspec-ohai gem</vt:lpstr>
      <vt:lpstr>Adding the Gem to the Spec Helper</vt:lpstr>
      <vt:lpstr>Creating a Directory for Plugins Tests</vt:lpstr>
      <vt:lpstr>Defining the First Expectation for Plugin</vt:lpstr>
      <vt:lpstr>Executing the Tests to See Failure</vt:lpstr>
      <vt:lpstr>Creating an Ohai Plugin</vt:lpstr>
      <vt:lpstr>Creating the Plugin as a Cookbook File</vt:lpstr>
      <vt:lpstr>Defining the Plugin that Provides Values</vt:lpstr>
      <vt:lpstr>Executing the Tests to See Success</vt:lpstr>
      <vt:lpstr>Defining an Expectation for Attribute Value</vt:lpstr>
      <vt:lpstr>Executing the Tests to See Failure</vt:lpstr>
      <vt:lpstr>Capturing the Apache Modules Content</vt:lpstr>
      <vt:lpstr>Executing the Tests to See Success</vt:lpstr>
      <vt:lpstr>Creating an Ohai Plugin</vt:lpstr>
      <vt:lpstr>Adding a Dependency on the Ohai Cookbook</vt:lpstr>
      <vt:lpstr>Creating the Recipe to Add the Plugin</vt:lpstr>
      <vt:lpstr>Delete the Context for Ubuntu</vt:lpstr>
      <vt:lpstr>Defining the Expectation Plugin Deployed</vt:lpstr>
      <vt:lpstr>Execute the Tests to See Failure</vt:lpstr>
      <vt:lpstr>Creating an Ohai Plugin</vt:lpstr>
      <vt:lpstr>Defining the Ohai Plugin in the Recipe</vt:lpstr>
      <vt:lpstr>Executing the Tests to See Success</vt:lpstr>
      <vt:lpstr>Creating an Ohai Plugin</vt:lpstr>
      <vt:lpstr>Appending the New Recipe to the Suite</vt:lpstr>
      <vt:lpstr>Converging the Updated Default Suite</vt:lpstr>
      <vt:lpstr>Defining an Expectation for the Plugin</vt:lpstr>
      <vt:lpstr>Verifying the New Expectation</vt:lpstr>
      <vt:lpstr>Creating an Ohai Plugin</vt:lpstr>
      <vt:lpstr>Q&amp;A</vt:lpstr>
      <vt:lpstr>PowerPoint Presentation</vt:lpstr>
      <vt:lpstr>Tuning Ohai</vt:lpstr>
      <vt:lpstr>Objectives</vt:lpstr>
      <vt:lpstr>Run Ohai Smoother</vt:lpstr>
      <vt:lpstr>Node Configuration File</vt:lpstr>
      <vt:lpstr>The Anatomy of a chef-client Run</vt:lpstr>
      <vt:lpstr>chef-client cookbook</vt:lpstr>
      <vt:lpstr>Viewing the chef-client config Recipe</vt:lpstr>
      <vt:lpstr>PowerPoint Presentation</vt:lpstr>
      <vt:lpstr>The Work</vt:lpstr>
      <vt:lpstr>Run Ohai Smoother</vt:lpstr>
      <vt:lpstr>Not all Node Plugins are Executed</vt:lpstr>
      <vt:lpstr>Ohai Hints</vt:lpstr>
      <vt:lpstr>The Work</vt:lpstr>
      <vt:lpstr> </vt:lpstr>
      <vt:lpstr>Run Ohai Smoother</vt:lpstr>
      <vt:lpstr>PowerPoint Presentation</vt:lpstr>
      <vt:lpstr>Viewing the chef-client config Recipe</vt:lpstr>
      <vt:lpstr>The Work</vt:lpstr>
      <vt:lpstr>Run Ohai Smoother</vt:lpstr>
      <vt:lpstr>Whitelist Node Attributes</vt:lpstr>
      <vt:lpstr>Run Ohai Smoother</vt:lpstr>
      <vt:lpstr>Q&amp;A</vt:lpstr>
      <vt:lpstr>PowerPoint Presentation</vt:lpstr>
      <vt:lpstr>PowerPoint Presentation</vt:lpstr>
    </vt:vector>
  </TitlesOfParts>
  <Manager/>
  <Company>Chef</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Driven Cookbook Development</dc:title>
  <dc:subject/>
  <dc:creator>Franklin Webber</dc:creator>
  <cp:keywords/>
  <dc:description/>
  <cp:lastModifiedBy>Eric</cp:lastModifiedBy>
  <cp:revision>2126</cp:revision>
  <cp:lastPrinted>2016-02-29T04:26:37Z</cp:lastPrinted>
  <dcterms:created xsi:type="dcterms:W3CDTF">2012-09-13T17:36:07Z</dcterms:created>
  <dcterms:modified xsi:type="dcterms:W3CDTF">2018-03-23T17:28:07Z</dcterms:modified>
  <cp:category>Training</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